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61"/>
  </p:notesMasterIdLst>
  <p:handoutMasterIdLst>
    <p:handoutMasterId r:id="rId162"/>
  </p:handoutMasterIdLst>
  <p:sldIdLst>
    <p:sldId id="369" r:id="rId2"/>
    <p:sldId id="503" r:id="rId3"/>
    <p:sldId id="504" r:id="rId4"/>
    <p:sldId id="560" r:id="rId5"/>
    <p:sldId id="766" r:id="rId6"/>
    <p:sldId id="767" r:id="rId7"/>
    <p:sldId id="561" r:id="rId8"/>
    <p:sldId id="768" r:id="rId9"/>
    <p:sldId id="443" r:id="rId10"/>
    <p:sldId id="563" r:id="rId11"/>
    <p:sldId id="775" r:id="rId12"/>
    <p:sldId id="776" r:id="rId13"/>
    <p:sldId id="777" r:id="rId14"/>
    <p:sldId id="566" r:id="rId15"/>
    <p:sldId id="778" r:id="rId16"/>
    <p:sldId id="567" r:id="rId17"/>
    <p:sldId id="779" r:id="rId18"/>
    <p:sldId id="568" r:id="rId19"/>
    <p:sldId id="569" r:id="rId20"/>
    <p:sldId id="570" r:id="rId21"/>
    <p:sldId id="688" r:id="rId22"/>
    <p:sldId id="780" r:id="rId23"/>
    <p:sldId id="690" r:id="rId24"/>
    <p:sldId id="575" r:id="rId25"/>
    <p:sldId id="781" r:id="rId26"/>
    <p:sldId id="782" r:id="rId27"/>
    <p:sldId id="624" r:id="rId28"/>
    <p:sldId id="783" r:id="rId29"/>
    <p:sldId id="576" r:id="rId30"/>
    <p:sldId id="663" r:id="rId31"/>
    <p:sldId id="577" r:id="rId32"/>
    <p:sldId id="578" r:id="rId33"/>
    <p:sldId id="694" r:id="rId34"/>
    <p:sldId id="579" r:id="rId35"/>
    <p:sldId id="784" r:id="rId36"/>
    <p:sldId id="695" r:id="rId37"/>
    <p:sldId id="785" r:id="rId38"/>
    <p:sldId id="338" r:id="rId39"/>
    <p:sldId id="652" r:id="rId40"/>
    <p:sldId id="667" r:id="rId41"/>
    <p:sldId id="789" r:id="rId42"/>
    <p:sldId id="790" r:id="rId43"/>
    <p:sldId id="791" r:id="rId44"/>
    <p:sldId id="792" r:id="rId45"/>
    <p:sldId id="793" r:id="rId46"/>
    <p:sldId id="794" r:id="rId47"/>
    <p:sldId id="795" r:id="rId48"/>
    <p:sldId id="796" r:id="rId49"/>
    <p:sldId id="978" r:id="rId50"/>
    <p:sldId id="979" r:id="rId51"/>
    <p:sldId id="980" r:id="rId52"/>
    <p:sldId id="981" r:id="rId53"/>
    <p:sldId id="982" r:id="rId54"/>
    <p:sldId id="983" r:id="rId55"/>
    <p:sldId id="984" r:id="rId56"/>
    <p:sldId id="985" r:id="rId57"/>
    <p:sldId id="986" r:id="rId58"/>
    <p:sldId id="987" r:id="rId59"/>
    <p:sldId id="697" r:id="rId60"/>
    <p:sldId id="505" r:id="rId61"/>
    <p:sldId id="582" r:id="rId62"/>
    <p:sldId id="737" r:id="rId63"/>
    <p:sldId id="583" r:id="rId64"/>
    <p:sldId id="699" r:id="rId65"/>
    <p:sldId id="700" r:id="rId66"/>
    <p:sldId id="585" r:id="rId67"/>
    <p:sldId id="586" r:id="rId68"/>
    <p:sldId id="587" r:id="rId69"/>
    <p:sldId id="588" r:id="rId70"/>
    <p:sldId id="589" r:id="rId71"/>
    <p:sldId id="590" r:id="rId72"/>
    <p:sldId id="591" r:id="rId73"/>
    <p:sldId id="592" r:id="rId74"/>
    <p:sldId id="738" r:id="rId75"/>
    <p:sldId id="593" r:id="rId76"/>
    <p:sldId id="594" r:id="rId77"/>
    <p:sldId id="595" r:id="rId78"/>
    <p:sldId id="596" r:id="rId79"/>
    <p:sldId id="597" r:id="rId80"/>
    <p:sldId id="598" r:id="rId81"/>
    <p:sldId id="612" r:id="rId82"/>
    <p:sldId id="599" r:id="rId83"/>
    <p:sldId id="605" r:id="rId84"/>
    <p:sldId id="760" r:id="rId85"/>
    <p:sldId id="701" r:id="rId86"/>
    <p:sldId id="702" r:id="rId87"/>
    <p:sldId id="613" r:id="rId88"/>
    <p:sldId id="703" r:id="rId89"/>
    <p:sldId id="704" r:id="rId90"/>
    <p:sldId id="705" r:id="rId91"/>
    <p:sldId id="706" r:id="rId92"/>
    <p:sldId id="603" r:id="rId93"/>
    <p:sldId id="604" r:id="rId94"/>
    <p:sldId id="707" r:id="rId95"/>
    <p:sldId id="606" r:id="rId96"/>
    <p:sldId id="739" r:id="rId97"/>
    <p:sldId id="607" r:id="rId98"/>
    <p:sldId id="615" r:id="rId99"/>
    <p:sldId id="608" r:id="rId100"/>
    <p:sldId id="681" r:id="rId101"/>
    <p:sldId id="761" r:id="rId102"/>
    <p:sldId id="740" r:id="rId103"/>
    <p:sldId id="741" r:id="rId104"/>
    <p:sldId id="714" r:id="rId105"/>
    <p:sldId id="712" r:id="rId106"/>
    <p:sldId id="497" r:id="rId107"/>
    <p:sldId id="498" r:id="rId108"/>
    <p:sldId id="500" r:id="rId109"/>
    <p:sldId id="499" r:id="rId110"/>
    <p:sldId id="716" r:id="rId111"/>
    <p:sldId id="502" r:id="rId112"/>
    <p:sldId id="514" r:id="rId113"/>
    <p:sldId id="746" r:id="rId114"/>
    <p:sldId id="373" r:id="rId115"/>
    <p:sldId id="374" r:id="rId116"/>
    <p:sldId id="747" r:id="rId117"/>
    <p:sldId id="752" r:id="rId118"/>
    <p:sldId id="929" r:id="rId119"/>
    <p:sldId id="748" r:id="rId120"/>
    <p:sldId id="376" r:id="rId121"/>
    <p:sldId id="720" r:id="rId122"/>
    <p:sldId id="721" r:id="rId123"/>
    <p:sldId id="722" r:id="rId124"/>
    <p:sldId id="723" r:id="rId125"/>
    <p:sldId id="724" r:id="rId126"/>
    <p:sldId id="618" r:id="rId127"/>
    <p:sldId id="475" r:id="rId128"/>
    <p:sldId id="749" r:id="rId129"/>
    <p:sldId id="750" r:id="rId130"/>
    <p:sldId id="538" r:id="rId131"/>
    <p:sldId id="553" r:id="rId132"/>
    <p:sldId id="751" r:id="rId133"/>
    <p:sldId id="732" r:id="rId134"/>
    <p:sldId id="736" r:id="rId135"/>
    <p:sldId id="632" r:id="rId136"/>
    <p:sldId id="633" r:id="rId137"/>
    <p:sldId id="507" r:id="rId138"/>
    <p:sldId id="508" r:id="rId139"/>
    <p:sldId id="968" r:id="rId140"/>
    <p:sldId id="974" r:id="rId141"/>
    <p:sldId id="1013" r:id="rId142"/>
    <p:sldId id="1014" r:id="rId143"/>
    <p:sldId id="1015" r:id="rId144"/>
    <p:sldId id="634" r:id="rId145"/>
    <p:sldId id="635" r:id="rId146"/>
    <p:sldId id="636" r:id="rId147"/>
    <p:sldId id="643" r:id="rId148"/>
    <p:sldId id="465" r:id="rId149"/>
    <p:sldId id="1018" r:id="rId150"/>
    <p:sldId id="1019" r:id="rId151"/>
    <p:sldId id="521" r:id="rId152"/>
    <p:sldId id="522" r:id="rId153"/>
    <p:sldId id="523" r:id="rId154"/>
    <p:sldId id="621" r:id="rId155"/>
    <p:sldId id="524" r:id="rId156"/>
    <p:sldId id="1020" r:id="rId157"/>
    <p:sldId id="554" r:id="rId158"/>
    <p:sldId id="1011" r:id="rId159"/>
    <p:sldId id="614" r:id="rId160"/>
  </p:sldIdLst>
  <p:sldSz cx="9144000" cy="6858000" type="screen4x3"/>
  <p:notesSz cx="7102475" cy="9388475"/>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4380"/>
    <p:restoredTop sz="92559" autoAdjust="0"/>
  </p:normalViewPr>
  <p:slideViewPr>
    <p:cSldViewPr>
      <p:cViewPr>
        <p:scale>
          <a:sx n="50" d="100"/>
          <a:sy n="50" d="100"/>
        </p:scale>
        <p:origin x="1740" y="292"/>
      </p:cViewPr>
      <p:guideLst>
        <p:guide orient="horz" pos="2160"/>
        <p:guide pos="2880"/>
      </p:guideLst>
    </p:cSldViewPr>
  </p:slideViewPr>
  <p:notesTextViewPr>
    <p:cViewPr>
      <p:scale>
        <a:sx n="1" d="1"/>
        <a:sy n="1" d="1"/>
      </p:scale>
      <p:origin x="0" y="0"/>
    </p:cViewPr>
  </p:notesTextViewPr>
  <p:sorterViewPr>
    <p:cViewPr>
      <p:scale>
        <a:sx n="743223" d="1000000"/>
        <a:sy n="743223" d="1000000"/>
      </p:scale>
      <p:origin x="0" y="-2734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4024736" y="0"/>
            <a:ext cx="3077739" cy="469424"/>
          </a:xfrm>
          <a:prstGeom prst="rect">
            <a:avLst/>
          </a:prstGeom>
        </p:spPr>
        <p:txBody>
          <a:bodyPr vert="horz" lIns="94229" tIns="47114" rIns="94229" bIns="47114" rtlCol="1"/>
          <a:lstStyle>
            <a:lvl1pPr algn="r">
              <a:defRPr sz="1200"/>
            </a:lvl1pPr>
          </a:lstStyle>
          <a:p>
            <a:endParaRPr lang="he-IL"/>
          </a:p>
        </p:txBody>
      </p:sp>
      <p:sp>
        <p:nvSpPr>
          <p:cNvPr id="3" name="מציין מיקום של תאריך 2"/>
          <p:cNvSpPr>
            <a:spLocks noGrp="1"/>
          </p:cNvSpPr>
          <p:nvPr>
            <p:ph type="dt" sz="quarter" idx="1"/>
          </p:nvPr>
        </p:nvSpPr>
        <p:spPr>
          <a:xfrm>
            <a:off x="1645" y="0"/>
            <a:ext cx="3077739" cy="469424"/>
          </a:xfrm>
          <a:prstGeom prst="rect">
            <a:avLst/>
          </a:prstGeom>
        </p:spPr>
        <p:txBody>
          <a:bodyPr vert="horz" lIns="94229" tIns="47114" rIns="94229" bIns="47114" rtlCol="1"/>
          <a:lstStyle>
            <a:lvl1pPr algn="l">
              <a:defRPr sz="1200"/>
            </a:lvl1pPr>
          </a:lstStyle>
          <a:p>
            <a:fld id="{A3F1BB4E-D3E0-4B78-83A6-C66DDA7B78B7}" type="datetimeFigureOut">
              <a:rPr lang="he-IL" smtClean="0"/>
              <a:t>י"ח טבת תשפ"ד</a:t>
            </a:fld>
            <a:endParaRPr lang="he-IL"/>
          </a:p>
        </p:txBody>
      </p:sp>
      <p:sp>
        <p:nvSpPr>
          <p:cNvPr id="4" name="מציין מיקום של כותרת תחתונה 3"/>
          <p:cNvSpPr>
            <a:spLocks noGrp="1"/>
          </p:cNvSpPr>
          <p:nvPr>
            <p:ph type="ftr" sz="quarter" idx="2"/>
          </p:nvPr>
        </p:nvSpPr>
        <p:spPr>
          <a:xfrm>
            <a:off x="4024736" y="8917422"/>
            <a:ext cx="3077739" cy="469424"/>
          </a:xfrm>
          <a:prstGeom prst="rect">
            <a:avLst/>
          </a:prstGeom>
        </p:spPr>
        <p:txBody>
          <a:bodyPr vert="horz" lIns="94229" tIns="47114" rIns="94229" bIns="47114"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45" y="8917422"/>
            <a:ext cx="3077739" cy="469424"/>
          </a:xfrm>
          <a:prstGeom prst="rect">
            <a:avLst/>
          </a:prstGeom>
        </p:spPr>
        <p:txBody>
          <a:bodyPr vert="horz" lIns="94229" tIns="47114" rIns="94229" bIns="47114" rtlCol="1" anchor="b"/>
          <a:lstStyle>
            <a:lvl1pPr algn="l">
              <a:defRPr sz="1200"/>
            </a:lvl1pPr>
          </a:lstStyle>
          <a:p>
            <a:fld id="{9462A089-5800-4399-B748-9B5D5F9B9706}" type="slidenum">
              <a:rPr lang="he-IL" smtClean="0"/>
              <a:t>‹#›</a:t>
            </a:fld>
            <a:endParaRPr lang="he-IL"/>
          </a:p>
        </p:txBody>
      </p:sp>
    </p:spTree>
    <p:extLst>
      <p:ext uri="{BB962C8B-B14F-4D97-AF65-F5344CB8AC3E}">
        <p14:creationId xmlns:p14="http://schemas.microsoft.com/office/powerpoint/2010/main" val="1624972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4024736" y="0"/>
            <a:ext cx="3077739" cy="469424"/>
          </a:xfrm>
          <a:prstGeom prst="rect">
            <a:avLst/>
          </a:prstGeom>
        </p:spPr>
        <p:txBody>
          <a:bodyPr vert="horz" lIns="94229" tIns="47114" rIns="94229" bIns="47114" rtlCol="1"/>
          <a:lstStyle>
            <a:lvl1pPr algn="r">
              <a:defRPr sz="1200"/>
            </a:lvl1pPr>
          </a:lstStyle>
          <a:p>
            <a:endParaRPr lang="he-IL"/>
          </a:p>
        </p:txBody>
      </p:sp>
      <p:sp>
        <p:nvSpPr>
          <p:cNvPr id="3" name="מציין מיקום של תאריך 2"/>
          <p:cNvSpPr>
            <a:spLocks noGrp="1"/>
          </p:cNvSpPr>
          <p:nvPr>
            <p:ph type="dt" idx="1"/>
          </p:nvPr>
        </p:nvSpPr>
        <p:spPr>
          <a:xfrm>
            <a:off x="1645" y="0"/>
            <a:ext cx="3077739" cy="469424"/>
          </a:xfrm>
          <a:prstGeom prst="rect">
            <a:avLst/>
          </a:prstGeom>
        </p:spPr>
        <p:txBody>
          <a:bodyPr vert="horz" lIns="94229" tIns="47114" rIns="94229" bIns="47114" rtlCol="1"/>
          <a:lstStyle>
            <a:lvl1pPr algn="l">
              <a:defRPr sz="1200"/>
            </a:lvl1pPr>
          </a:lstStyle>
          <a:p>
            <a:fld id="{7BE0EAE8-F70B-4DD8-B77D-22A85B1BE61A}" type="datetimeFigureOut">
              <a:rPr lang="he-IL" smtClean="0"/>
              <a:t>י"ח טבת תשפ"ד</a:t>
            </a:fld>
            <a:endParaRPr lang="he-IL"/>
          </a:p>
        </p:txBody>
      </p:sp>
      <p:sp>
        <p:nvSpPr>
          <p:cNvPr id="4" name="מציין מיקום של תמונת שקופית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1" anchor="ctr"/>
          <a:lstStyle/>
          <a:p>
            <a:endParaRPr lang="he-IL"/>
          </a:p>
        </p:txBody>
      </p:sp>
      <p:sp>
        <p:nvSpPr>
          <p:cNvPr id="5" name="מציין מיקום של הערות 4"/>
          <p:cNvSpPr>
            <a:spLocks noGrp="1"/>
          </p:cNvSpPr>
          <p:nvPr>
            <p:ph type="body" sz="quarter" idx="3"/>
          </p:nvPr>
        </p:nvSpPr>
        <p:spPr>
          <a:xfrm>
            <a:off x="710248" y="4459526"/>
            <a:ext cx="5681980" cy="4224814"/>
          </a:xfrm>
          <a:prstGeom prst="rect">
            <a:avLst/>
          </a:prstGeom>
        </p:spPr>
        <p:txBody>
          <a:bodyPr vert="horz" lIns="94229" tIns="47114" rIns="94229" bIns="47114"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4024736" y="8917422"/>
            <a:ext cx="3077739" cy="469424"/>
          </a:xfrm>
          <a:prstGeom prst="rect">
            <a:avLst/>
          </a:prstGeom>
        </p:spPr>
        <p:txBody>
          <a:bodyPr vert="horz" lIns="94229" tIns="47114" rIns="94229" bIns="47114"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645" y="8917422"/>
            <a:ext cx="3077739" cy="469424"/>
          </a:xfrm>
          <a:prstGeom prst="rect">
            <a:avLst/>
          </a:prstGeom>
        </p:spPr>
        <p:txBody>
          <a:bodyPr vert="horz" lIns="94229" tIns="47114" rIns="94229" bIns="47114" rtlCol="1" anchor="b"/>
          <a:lstStyle>
            <a:lvl1pPr algn="l">
              <a:defRPr sz="1200"/>
            </a:lvl1pPr>
          </a:lstStyle>
          <a:p>
            <a:fld id="{2DD1DA84-FFB6-4A5A-9C70-E5D6CC1E0C83}" type="slidenum">
              <a:rPr lang="he-IL" smtClean="0"/>
              <a:t>‹#›</a:t>
            </a:fld>
            <a:endParaRPr lang="he-IL"/>
          </a:p>
        </p:txBody>
      </p:sp>
    </p:spTree>
    <p:extLst>
      <p:ext uri="{BB962C8B-B14F-4D97-AF65-F5344CB8AC3E}">
        <p14:creationId xmlns:p14="http://schemas.microsoft.com/office/powerpoint/2010/main" val="91844573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sharp-station.com/Article/Index/ObjectClass"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www.codeproject.com/Articles/18714/Comparing-Values-for-Equality-in-NET-Identity-an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sharp-station.com/Article/Index/ObjectClass"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www.codeproject.com/Articles/18714/Comparing-Values-for-Equality-in-NET-Identity-and"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csharp-station.com/Article/Index/ObjectClass"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www.codeproject.com/Articles/18714/Comparing-Values-for-Equality-in-NET-Identity-and"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YYY</a:t>
            </a:r>
          </a:p>
        </p:txBody>
      </p:sp>
      <p:sp>
        <p:nvSpPr>
          <p:cNvPr id="4" name="Slide Number Placeholder 3"/>
          <p:cNvSpPr>
            <a:spLocks noGrp="1"/>
          </p:cNvSpPr>
          <p:nvPr>
            <p:ph type="sldNum" sz="quarter" idx="5"/>
          </p:nvPr>
        </p:nvSpPr>
        <p:spPr/>
        <p:txBody>
          <a:bodyPr/>
          <a:lstStyle/>
          <a:p>
            <a:fld id="{E772479E-0EEF-49F8-B050-BFE52A41463C}" type="slidenum">
              <a:rPr lang="he-IL" smtClean="0"/>
              <a:t>8</a:t>
            </a:fld>
            <a:endParaRPr lang="he-IL"/>
          </a:p>
        </p:txBody>
      </p:sp>
    </p:spTree>
    <p:extLst>
      <p:ext uri="{BB962C8B-B14F-4D97-AF65-F5344CB8AC3E}">
        <p14:creationId xmlns:p14="http://schemas.microsoft.com/office/powerpoint/2010/main" val="284758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כאשר מקצים על הערימה זקוקים למקום עבור </a:t>
            </a:r>
            <a:r>
              <a:rPr lang="he-IL" dirty="0" err="1"/>
              <a:t>האוביקט</a:t>
            </a:r>
            <a:r>
              <a:rPr lang="he-IL" dirty="0"/>
              <a:t> ומקום עבור המצביע אליו</a:t>
            </a:r>
          </a:p>
          <a:p>
            <a:r>
              <a:rPr lang="he-IL" dirty="0"/>
              <a:t>כאשר מקצים על המחסנית זקוקים רק למקום בשביל </a:t>
            </a:r>
            <a:r>
              <a:rPr lang="he-IL" dirty="0" err="1"/>
              <a:t>האוביקט</a:t>
            </a:r>
            <a:endParaRPr lang="he-IL" dirty="0"/>
          </a:p>
          <a:p>
            <a:endParaRPr lang="he-IL" dirty="0"/>
          </a:p>
          <a:p>
            <a:r>
              <a:rPr lang="he-IL" dirty="0"/>
              <a:t>הגישה למחסנית מהירה יותר מאשר גישה לערימה דרך המצביע</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26</a:t>
            </a:fld>
            <a:endParaRPr lang="he-IL"/>
          </a:p>
        </p:txBody>
      </p:sp>
    </p:spTree>
    <p:extLst>
      <p:ext uri="{BB962C8B-B14F-4D97-AF65-F5344CB8AC3E}">
        <p14:creationId xmlns:p14="http://schemas.microsoft.com/office/powerpoint/2010/main" val="2802101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lvl="1"/>
            <a:r>
              <a:rPr lang="he-IL" dirty="0"/>
              <a:t>המחלקה </a:t>
            </a:r>
            <a:r>
              <a:rPr lang="en-US" dirty="0" err="1"/>
              <a:t>ValueType</a:t>
            </a:r>
            <a:r>
              <a:rPr lang="he-IL" dirty="0"/>
              <a:t> דורסת </a:t>
            </a:r>
            <a:r>
              <a:rPr lang="en-US" dirty="0"/>
              <a:t>override </a:t>
            </a:r>
            <a:r>
              <a:rPr lang="he-IL" dirty="0"/>
              <a:t> את המתודות </a:t>
            </a:r>
            <a:r>
              <a:rPr lang="en-US" dirty="0"/>
              <a:t>equals</a:t>
            </a:r>
            <a:r>
              <a:rPr lang="he-IL" dirty="0"/>
              <a:t> של </a:t>
            </a:r>
            <a:r>
              <a:rPr lang="en-US" dirty="0"/>
              <a:t>object</a:t>
            </a:r>
            <a:r>
              <a:rPr lang="he-IL" dirty="0"/>
              <a:t>, לצורך השוואת תוכן המבנה ולא השוואת ערך המצביע</a:t>
            </a:r>
          </a:p>
          <a:p>
            <a:pPr lvl="1"/>
            <a:r>
              <a:rPr lang="he-IL" dirty="0"/>
              <a:t>השמה בין מבנים מעתיקה תוכן ממש ולא מצביע (כי אין מצביע)</a:t>
            </a:r>
          </a:p>
          <a:p>
            <a:pPr lvl="1"/>
            <a:r>
              <a:rPr lang="he-IL" dirty="0"/>
              <a:t>ביצירת אובייקט מטיפוס מבנה יש להשתמש גם כן ב </a:t>
            </a:r>
            <a:r>
              <a:rPr lang="en-US" dirty="0"/>
              <a:t>N</a:t>
            </a:r>
            <a:endParaRPr lang="he-IL" dirty="0"/>
          </a:p>
          <a:p>
            <a:pPr defTabSz="942289">
              <a:defRPr/>
            </a:pPr>
            <a:r>
              <a:rPr lang="en-US" dirty="0"/>
              <a:t>NEW</a:t>
            </a:r>
            <a:r>
              <a:rPr lang="he-IL" dirty="0"/>
              <a:t>- מפעיל בנאי המתאים ומאתחל בהתאמה</a:t>
            </a:r>
          </a:p>
          <a:p>
            <a:pPr defTabSz="942289">
              <a:defRPr/>
            </a:pPr>
            <a:r>
              <a:rPr lang="he-IL" dirty="0"/>
              <a:t>אם</a:t>
            </a:r>
            <a:r>
              <a:rPr lang="he-IL" baseline="0" dirty="0"/>
              <a:t> לא השתמשנו ה</a:t>
            </a:r>
            <a:r>
              <a:rPr lang="en-US" baseline="0" dirty="0"/>
              <a:t>NEW</a:t>
            </a:r>
            <a:endParaRPr lang="he-IL" baseline="0" dirty="0"/>
          </a:p>
          <a:p>
            <a:pPr defTabSz="942289">
              <a:defRPr/>
            </a:pPr>
            <a:r>
              <a:rPr lang="he-IL" baseline="0" dirty="0"/>
              <a:t>לא מופעל בנאי ויש לאתחל ידנית</a:t>
            </a:r>
            <a:endParaRPr lang="he-IL" dirty="0"/>
          </a:p>
          <a:p>
            <a:pPr defTabSz="942289">
              <a:defRPr/>
            </a:pPr>
            <a:endParaRPr lang="en-US" dirty="0"/>
          </a:p>
          <a:p>
            <a:pPr lvl="1"/>
            <a:endParaRPr lang="en-US"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29</a:t>
            </a:fld>
            <a:endParaRPr lang="he-IL"/>
          </a:p>
        </p:txBody>
      </p:sp>
    </p:spTree>
    <p:extLst>
      <p:ext uri="{BB962C8B-B14F-4D97-AF65-F5344CB8AC3E}">
        <p14:creationId xmlns:p14="http://schemas.microsoft.com/office/powerpoint/2010/main" val="107451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7B8D4F4C-2DD6-4D9A-A5F9-0C18185CD653}" type="slidenum">
              <a:rPr lang="he-IL" smtClean="0">
                <a:latin typeface="Arial" pitchFamily="34" charset="0"/>
              </a:rPr>
              <a:pPr eaLnBrk="1" hangingPunct="1"/>
              <a:t>30</a:t>
            </a:fld>
            <a:endParaRPr lang="en-US">
              <a:latin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l" eaLnBrk="1" hangingPunct="1"/>
            <a:fld id="{65E37E7A-D9C2-4FA9-8E1A-7F4A6B73CF95}" type="slidenum">
              <a:rPr lang="he-IL" sz="1200">
                <a:latin typeface="Arial" pitchFamily="34" charset="0"/>
              </a:rPr>
              <a:pPr algn="l" eaLnBrk="1" hangingPunct="1"/>
              <a:t>30</a:t>
            </a:fld>
            <a:endParaRPr lang="en-US" sz="1200">
              <a:latin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extLst>
      <p:ext uri="{BB962C8B-B14F-4D97-AF65-F5344CB8AC3E}">
        <p14:creationId xmlns:p14="http://schemas.microsoft.com/office/powerpoint/2010/main" val="1127373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34</a:t>
            </a:fld>
            <a:endParaRPr lang="he-IL"/>
          </a:p>
        </p:txBody>
      </p:sp>
    </p:spTree>
    <p:extLst>
      <p:ext uri="{BB962C8B-B14F-4D97-AF65-F5344CB8AC3E}">
        <p14:creationId xmlns:p14="http://schemas.microsoft.com/office/powerpoint/2010/main" val="3838590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Ex933</a:t>
            </a:r>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35</a:t>
            </a:fld>
            <a:endParaRPr lang="he-IL"/>
          </a:p>
        </p:txBody>
      </p:sp>
    </p:spTree>
    <p:extLst>
      <p:ext uri="{BB962C8B-B14F-4D97-AF65-F5344CB8AC3E}">
        <p14:creationId xmlns:p14="http://schemas.microsoft.com/office/powerpoint/2010/main" val="196050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*רשמית זה נקרא העתקה רדודה – כי זה העתקה בתוך המחסנית – אז אם תדברו עם אנשים שמבינים ב</a:t>
            </a:r>
            <a:r>
              <a:rPr lang="en-US" dirty="0"/>
              <a:t>C</a:t>
            </a:r>
            <a:r>
              <a:rPr lang="he-IL" dirty="0"/>
              <a:t># הם יגידו שזה</a:t>
            </a:r>
            <a:r>
              <a:rPr lang="he-IL" baseline="0" dirty="0"/>
              <a:t> רדוד.</a:t>
            </a:r>
          </a:p>
          <a:p>
            <a:r>
              <a:rPr lang="he-IL" baseline="0" dirty="0"/>
              <a:t>אבל מה שמעניין אותי פה שזה הרעיון – שמתבצעת העתקה של מבנה שלם.</a:t>
            </a:r>
            <a:endParaRPr lang="he-IL" dirty="0"/>
          </a:p>
        </p:txBody>
      </p:sp>
      <p:sp>
        <p:nvSpPr>
          <p:cNvPr id="4" name="Slide Number Placeholder 3"/>
          <p:cNvSpPr>
            <a:spLocks noGrp="1"/>
          </p:cNvSpPr>
          <p:nvPr>
            <p:ph type="sldNum" sz="quarter" idx="10"/>
          </p:nvPr>
        </p:nvSpPr>
        <p:spPr/>
        <p:txBody>
          <a:bodyPr/>
          <a:lstStyle/>
          <a:p>
            <a:fld id="{E772479E-0EEF-49F8-B050-BFE52A41463C}" type="slidenum">
              <a:rPr lang="he-IL" smtClean="0"/>
              <a:t>36</a:t>
            </a:fld>
            <a:endParaRPr lang="he-IL"/>
          </a:p>
        </p:txBody>
      </p:sp>
    </p:spTree>
    <p:extLst>
      <p:ext uri="{BB962C8B-B14F-4D97-AF65-F5344CB8AC3E}">
        <p14:creationId xmlns:p14="http://schemas.microsoft.com/office/powerpoint/2010/main" val="330567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3591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39</a:t>
            </a:fld>
            <a:endParaRPr lang="he-IL"/>
          </a:p>
        </p:txBody>
      </p:sp>
    </p:spTree>
    <p:extLst>
      <p:ext uri="{BB962C8B-B14F-4D97-AF65-F5344CB8AC3E}">
        <p14:creationId xmlns:p14="http://schemas.microsoft.com/office/powerpoint/2010/main" val="336548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7B8D4F4C-2DD6-4D9A-A5F9-0C18185CD653}" type="slidenum">
              <a:rPr lang="he-IL" smtClean="0">
                <a:latin typeface="Arial" pitchFamily="34" charset="0"/>
              </a:rPr>
              <a:pPr eaLnBrk="1" hangingPunct="1"/>
              <a:t>40</a:t>
            </a:fld>
            <a:endParaRPr lang="en-US">
              <a:latin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l" eaLnBrk="1" hangingPunct="1"/>
            <a:fld id="{65E37E7A-D9C2-4FA9-8E1A-7F4A6B73CF95}" type="slidenum">
              <a:rPr lang="he-IL" sz="1200">
                <a:latin typeface="Arial" pitchFamily="34" charset="0"/>
              </a:rPr>
              <a:pPr algn="l" eaLnBrk="1" hangingPunct="1"/>
              <a:t>40</a:t>
            </a:fld>
            <a:endParaRPr lang="en-US" sz="1200">
              <a:latin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extLst>
      <p:ext uri="{BB962C8B-B14F-4D97-AF65-F5344CB8AC3E}">
        <p14:creationId xmlns:p14="http://schemas.microsoft.com/office/powerpoint/2010/main" val="2849276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50</a:t>
            </a:fld>
            <a:endParaRPr lang="he-IL"/>
          </a:p>
        </p:txBody>
      </p:sp>
    </p:spTree>
    <p:extLst>
      <p:ext uri="{BB962C8B-B14F-4D97-AF65-F5344CB8AC3E}">
        <p14:creationId xmlns:p14="http://schemas.microsoft.com/office/powerpoint/2010/main" val="205064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Ex92</a:t>
            </a:r>
            <a:endParaRPr lang="en-US" dirty="0"/>
          </a:p>
        </p:txBody>
      </p:sp>
      <p:sp>
        <p:nvSpPr>
          <p:cNvPr id="4" name="Slide Number Placeholder 3"/>
          <p:cNvSpPr>
            <a:spLocks noGrp="1"/>
          </p:cNvSpPr>
          <p:nvPr>
            <p:ph type="sldNum" sz="quarter" idx="5"/>
          </p:nvPr>
        </p:nvSpPr>
        <p:spPr/>
        <p:txBody>
          <a:bodyPr/>
          <a:lstStyle/>
          <a:p>
            <a:fld id="{E772479E-0EEF-49F8-B050-BFE52A41463C}" type="slidenum">
              <a:rPr lang="he-IL" smtClean="0"/>
              <a:t>11</a:t>
            </a:fld>
            <a:endParaRPr lang="he-IL"/>
          </a:p>
        </p:txBody>
      </p:sp>
    </p:spTree>
    <p:extLst>
      <p:ext uri="{BB962C8B-B14F-4D97-AF65-F5344CB8AC3E}">
        <p14:creationId xmlns:p14="http://schemas.microsoft.com/office/powerpoint/2010/main" val="977994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public static </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numOfPoint</a:t>
            </a:r>
            <a:r>
              <a:rPr lang="en-US" sz="1200" kern="1200" dirty="0">
                <a:solidFill>
                  <a:schemeClr val="tx1"/>
                </a:solidFill>
                <a:latin typeface="+mn-lt"/>
                <a:ea typeface="+mn-ea"/>
                <a:cs typeface="+mn-cs"/>
              </a:rPr>
              <a:t> = 0; </a:t>
            </a:r>
            <a:r>
              <a:rPr lang="he-IL" sz="1200" kern="1200" baseline="0" dirty="0">
                <a:solidFill>
                  <a:schemeClr val="tx1"/>
                </a:solidFill>
                <a:latin typeface="+mn-lt"/>
                <a:ea typeface="+mn-ea"/>
                <a:cs typeface="+mn-cs"/>
              </a:rPr>
              <a:t> היה בדוגמא של המבנים</a:t>
            </a:r>
            <a:endParaRPr lang="he-IL" dirty="0"/>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51</a:t>
            </a:fld>
            <a:endParaRPr lang="he-IL"/>
          </a:p>
        </p:txBody>
      </p:sp>
    </p:spTree>
    <p:extLst>
      <p:ext uri="{BB962C8B-B14F-4D97-AF65-F5344CB8AC3E}">
        <p14:creationId xmlns:p14="http://schemas.microsoft.com/office/powerpoint/2010/main" val="409906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a:t>
            </a:r>
          </a:p>
        </p:txBody>
      </p:sp>
      <p:sp>
        <p:nvSpPr>
          <p:cNvPr id="4" name="Slide Number Placeholder 3"/>
          <p:cNvSpPr>
            <a:spLocks noGrp="1"/>
          </p:cNvSpPr>
          <p:nvPr>
            <p:ph type="sldNum" sz="quarter" idx="5"/>
          </p:nvPr>
        </p:nvSpPr>
        <p:spPr/>
        <p:txBody>
          <a:bodyPr/>
          <a:lstStyle/>
          <a:p>
            <a:fld id="{E772479E-0EEF-49F8-B050-BFE52A41463C}" type="slidenum">
              <a:rPr lang="he-IL" smtClean="0"/>
              <a:t>53</a:t>
            </a:fld>
            <a:endParaRPr lang="he-IL"/>
          </a:p>
        </p:txBody>
      </p:sp>
    </p:spTree>
    <p:extLst>
      <p:ext uri="{BB962C8B-B14F-4D97-AF65-F5344CB8AC3E}">
        <p14:creationId xmlns:p14="http://schemas.microsoft.com/office/powerpoint/2010/main" val="367575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a:t>
            </a:r>
          </a:p>
        </p:txBody>
      </p:sp>
      <p:sp>
        <p:nvSpPr>
          <p:cNvPr id="4" name="Slide Number Placeholder 3"/>
          <p:cNvSpPr>
            <a:spLocks noGrp="1"/>
          </p:cNvSpPr>
          <p:nvPr>
            <p:ph type="sldNum" sz="quarter" idx="5"/>
          </p:nvPr>
        </p:nvSpPr>
        <p:spPr/>
        <p:txBody>
          <a:bodyPr/>
          <a:lstStyle/>
          <a:p>
            <a:fld id="{E772479E-0EEF-49F8-B050-BFE52A41463C}" type="slidenum">
              <a:rPr lang="he-IL" smtClean="0"/>
              <a:t>54</a:t>
            </a:fld>
            <a:endParaRPr lang="he-IL"/>
          </a:p>
        </p:txBody>
      </p:sp>
    </p:spTree>
    <p:extLst>
      <p:ext uri="{BB962C8B-B14F-4D97-AF65-F5344CB8AC3E}">
        <p14:creationId xmlns:p14="http://schemas.microsoft.com/office/powerpoint/2010/main" val="3562275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r>
              <a:rPr lang="en-US" dirty="0"/>
              <a:t>using System;</a:t>
            </a:r>
          </a:p>
          <a:p>
            <a:pPr rtl="0"/>
            <a:r>
              <a:rPr lang="en-US" dirty="0"/>
              <a:t>using </a:t>
            </a:r>
            <a:r>
              <a:rPr lang="en-US" dirty="0" err="1"/>
              <a:t>System.Collections.Generic</a:t>
            </a:r>
            <a:r>
              <a:rPr lang="en-US" dirty="0"/>
              <a:t>;</a:t>
            </a:r>
          </a:p>
          <a:p>
            <a:pPr rtl="0"/>
            <a:r>
              <a:rPr lang="en-US" dirty="0"/>
              <a:t>using </a:t>
            </a:r>
            <a:r>
              <a:rPr lang="en-US" dirty="0" err="1"/>
              <a:t>System.Linq</a:t>
            </a:r>
            <a:r>
              <a:rPr lang="en-US" dirty="0"/>
              <a:t>;</a:t>
            </a:r>
          </a:p>
          <a:p>
            <a:pPr rtl="0"/>
            <a:r>
              <a:rPr lang="en-US" dirty="0"/>
              <a:t>using </a:t>
            </a:r>
            <a:r>
              <a:rPr lang="en-US" dirty="0" err="1"/>
              <a:t>System.Text</a:t>
            </a:r>
            <a:r>
              <a:rPr lang="en-US" dirty="0"/>
              <a:t>;</a:t>
            </a:r>
          </a:p>
          <a:p>
            <a:pPr rtl="0"/>
            <a:r>
              <a:rPr lang="en-US" dirty="0"/>
              <a:t> </a:t>
            </a:r>
          </a:p>
          <a:p>
            <a:pPr rtl="0"/>
            <a:r>
              <a:rPr lang="en-US" dirty="0"/>
              <a:t>namespace Ex6            </a:t>
            </a:r>
          </a:p>
          <a:p>
            <a:pPr rtl="0"/>
            <a:r>
              <a:rPr lang="en-US" dirty="0"/>
              <a:t>{</a:t>
            </a:r>
          </a:p>
          <a:p>
            <a:pPr rtl="0"/>
            <a:r>
              <a:rPr lang="en-US" dirty="0"/>
              <a:t>    class </a:t>
            </a:r>
            <a:r>
              <a:rPr lang="en-US" dirty="0" err="1"/>
              <a:t>StaticConstructor</a:t>
            </a:r>
            <a:endParaRPr lang="en-US" dirty="0"/>
          </a:p>
          <a:p>
            <a:pPr rtl="0"/>
            <a:r>
              <a:rPr lang="en-US" dirty="0"/>
              <a:t>    {</a:t>
            </a:r>
          </a:p>
          <a:p>
            <a:pPr rtl="0"/>
            <a:r>
              <a:rPr lang="en-US" dirty="0"/>
              <a:t>        </a:t>
            </a:r>
            <a:r>
              <a:rPr lang="en-US" dirty="0" err="1"/>
              <a:t>int</a:t>
            </a:r>
            <a:r>
              <a:rPr lang="en-US" dirty="0"/>
              <a:t> y;</a:t>
            </a:r>
          </a:p>
          <a:p>
            <a:pPr rtl="0"/>
            <a:r>
              <a:rPr lang="en-US" dirty="0"/>
              <a:t>        static </a:t>
            </a:r>
            <a:r>
              <a:rPr lang="en-US" dirty="0" err="1"/>
              <a:t>int</a:t>
            </a:r>
            <a:r>
              <a:rPr lang="en-US" dirty="0"/>
              <a:t> x = 10;</a:t>
            </a:r>
          </a:p>
          <a:p>
            <a:pPr rtl="0"/>
            <a:r>
              <a:rPr lang="en-US" dirty="0"/>
              <a:t>        static </a:t>
            </a:r>
            <a:r>
              <a:rPr lang="en-US" dirty="0" err="1"/>
              <a:t>StaticConstructor</a:t>
            </a:r>
            <a:r>
              <a:rPr lang="en-US" dirty="0"/>
              <a:t>()</a:t>
            </a:r>
          </a:p>
          <a:p>
            <a:pPr rtl="0"/>
            <a:r>
              <a:rPr lang="en-US" dirty="0"/>
              <a:t>        {</a:t>
            </a:r>
          </a:p>
          <a:p>
            <a:pPr rtl="0"/>
            <a:r>
              <a:rPr lang="en-US" dirty="0"/>
              <a:t>            //y++;   ?</a:t>
            </a:r>
          </a:p>
          <a:p>
            <a:pPr rtl="0"/>
            <a:r>
              <a:rPr lang="en-US" dirty="0"/>
              <a:t>            </a:t>
            </a:r>
            <a:r>
              <a:rPr lang="en-US" dirty="0" err="1"/>
              <a:t>System.Console.WriteLine</a:t>
            </a:r>
            <a:r>
              <a:rPr lang="en-US" dirty="0"/>
              <a:t>("</a:t>
            </a:r>
            <a:r>
              <a:rPr lang="en-US" dirty="0" err="1"/>
              <a:t>SampleClass</a:t>
            </a:r>
            <a:r>
              <a:rPr lang="en-US" dirty="0"/>
              <a:t> static constructor called. x={0}", x);</a:t>
            </a:r>
          </a:p>
          <a:p>
            <a:pPr rtl="0"/>
            <a:r>
              <a:rPr lang="en-US" dirty="0"/>
              <a:t>        }</a:t>
            </a:r>
          </a:p>
          <a:p>
            <a:pPr rtl="0"/>
            <a:r>
              <a:rPr lang="en-US" dirty="0"/>
              <a:t>        public </a:t>
            </a:r>
            <a:r>
              <a:rPr lang="en-US" dirty="0" err="1"/>
              <a:t>StaticConstructor</a:t>
            </a:r>
            <a:r>
              <a:rPr lang="en-US" dirty="0"/>
              <a:t>()</a:t>
            </a:r>
          </a:p>
          <a:p>
            <a:pPr rtl="0"/>
            <a:r>
              <a:rPr lang="en-US" dirty="0"/>
              <a:t>        {</a:t>
            </a:r>
          </a:p>
          <a:p>
            <a:pPr rtl="0"/>
            <a:r>
              <a:rPr lang="en-US" dirty="0"/>
              <a:t>            </a:t>
            </a:r>
            <a:r>
              <a:rPr lang="en-US" dirty="0" err="1"/>
              <a:t>System.Console.WriteLine</a:t>
            </a:r>
            <a:r>
              <a:rPr lang="en-US" dirty="0"/>
              <a:t>("</a:t>
            </a:r>
            <a:r>
              <a:rPr lang="en-US" dirty="0" err="1"/>
              <a:t>SampleClass</a:t>
            </a:r>
            <a:r>
              <a:rPr lang="en-US" dirty="0"/>
              <a:t> instance constructor called. x={0}", x);</a:t>
            </a:r>
          </a:p>
          <a:p>
            <a:pPr rtl="0"/>
            <a:r>
              <a:rPr lang="en-US" dirty="0"/>
              <a:t>        }</a:t>
            </a:r>
          </a:p>
          <a:p>
            <a:pPr rtl="0"/>
            <a:r>
              <a:rPr lang="en-US" dirty="0"/>
              <a:t>    }</a:t>
            </a:r>
          </a:p>
          <a:p>
            <a:pPr rtl="0"/>
            <a:r>
              <a:rPr lang="en-US" dirty="0"/>
              <a:t>    class </a:t>
            </a:r>
            <a:r>
              <a:rPr lang="en-US" dirty="0" err="1"/>
              <a:t>MainClass</a:t>
            </a:r>
            <a:endParaRPr lang="en-US" dirty="0"/>
          </a:p>
          <a:p>
            <a:pPr rtl="0"/>
            <a:r>
              <a:rPr lang="en-US" dirty="0"/>
              <a:t>    {</a:t>
            </a:r>
          </a:p>
          <a:p>
            <a:pPr rtl="0"/>
            <a:r>
              <a:rPr lang="en-US" dirty="0"/>
              <a:t> </a:t>
            </a:r>
          </a:p>
          <a:p>
            <a:pPr rtl="0"/>
            <a:r>
              <a:rPr lang="en-US" dirty="0"/>
              <a:t>        static void Main(string[] </a:t>
            </a:r>
            <a:r>
              <a:rPr lang="en-US" dirty="0" err="1"/>
              <a:t>args</a:t>
            </a:r>
            <a:r>
              <a:rPr lang="en-US" dirty="0"/>
              <a:t>)</a:t>
            </a:r>
          </a:p>
          <a:p>
            <a:pPr rtl="0"/>
            <a:r>
              <a:rPr lang="en-US" dirty="0"/>
              <a:t>        {</a:t>
            </a:r>
          </a:p>
          <a:p>
            <a:pPr rtl="0"/>
            <a:r>
              <a:rPr lang="en-US" dirty="0"/>
              <a:t>            </a:t>
            </a:r>
            <a:r>
              <a:rPr lang="en-US" dirty="0" err="1"/>
              <a:t>StaticConstructor</a:t>
            </a:r>
            <a:r>
              <a:rPr lang="en-US" dirty="0"/>
              <a:t> </a:t>
            </a:r>
            <a:r>
              <a:rPr lang="en-US" dirty="0" err="1"/>
              <a:t>sc</a:t>
            </a:r>
            <a:r>
              <a:rPr lang="en-US" dirty="0"/>
              <a:t> = new </a:t>
            </a:r>
            <a:r>
              <a:rPr lang="en-US" dirty="0" err="1"/>
              <a:t>StaticConstructor</a:t>
            </a:r>
            <a:r>
              <a:rPr lang="en-US" dirty="0"/>
              <a:t>();</a:t>
            </a:r>
          </a:p>
          <a:p>
            <a:pPr rtl="0"/>
            <a:r>
              <a:rPr lang="en-US" dirty="0"/>
              <a:t>            </a:t>
            </a:r>
            <a:r>
              <a:rPr lang="en-US" dirty="0" err="1"/>
              <a:t>StaticConstructor</a:t>
            </a:r>
            <a:r>
              <a:rPr lang="en-US" dirty="0"/>
              <a:t> sc2 = new </a:t>
            </a:r>
            <a:r>
              <a:rPr lang="en-US" dirty="0" err="1"/>
              <a:t>StaticConstructor</a:t>
            </a:r>
            <a:r>
              <a:rPr lang="en-US" dirty="0"/>
              <a:t>();</a:t>
            </a:r>
          </a:p>
          <a:p>
            <a:pPr rtl="0"/>
            <a:r>
              <a:rPr lang="en-US" dirty="0"/>
              <a:t>            </a:t>
            </a:r>
            <a:r>
              <a:rPr lang="en-US" dirty="0" err="1"/>
              <a:t>StaticConstructor</a:t>
            </a:r>
            <a:r>
              <a:rPr lang="en-US" dirty="0"/>
              <a:t> sc3 = new </a:t>
            </a:r>
            <a:r>
              <a:rPr lang="en-US" dirty="0" err="1"/>
              <a:t>StaticConstructor</a:t>
            </a:r>
            <a:r>
              <a:rPr lang="en-US" dirty="0"/>
              <a:t>();</a:t>
            </a:r>
          </a:p>
          <a:p>
            <a:pPr rtl="0"/>
            <a:r>
              <a:rPr lang="en-US" dirty="0"/>
              <a:t>            </a:t>
            </a:r>
            <a:r>
              <a:rPr lang="en-US" dirty="0" err="1"/>
              <a:t>Console.ReadLine</a:t>
            </a:r>
            <a:r>
              <a:rPr lang="en-US" dirty="0"/>
              <a:t>();</a:t>
            </a:r>
          </a:p>
          <a:p>
            <a:pPr rtl="0"/>
            <a:r>
              <a:rPr lang="en-US" dirty="0"/>
              <a:t>        }</a:t>
            </a:r>
          </a:p>
          <a:p>
            <a:pPr rtl="0"/>
            <a:r>
              <a:rPr lang="en-US" dirty="0"/>
              <a:t> </a:t>
            </a:r>
          </a:p>
          <a:p>
            <a:pPr rtl="0"/>
            <a:r>
              <a:rPr lang="en-US" dirty="0"/>
              <a:t> </a:t>
            </a:r>
          </a:p>
          <a:p>
            <a:pPr rtl="0"/>
            <a:r>
              <a:rPr lang="en-US" dirty="0"/>
              <a:t>    }</a:t>
            </a:r>
          </a:p>
          <a:p>
            <a:pPr rtl="0"/>
            <a:r>
              <a:rPr lang="en-US" dirty="0"/>
              <a:t>}</a:t>
            </a:r>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55</a:t>
            </a:fld>
            <a:endParaRPr lang="he-IL"/>
          </a:p>
        </p:txBody>
      </p:sp>
    </p:spTree>
    <p:extLst>
      <p:ext uri="{BB962C8B-B14F-4D97-AF65-F5344CB8AC3E}">
        <p14:creationId xmlns:p14="http://schemas.microsoft.com/office/powerpoint/2010/main" val="1026172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endParaRPr lang="en-US"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56</a:t>
            </a:fld>
            <a:endParaRPr lang="he-IL"/>
          </a:p>
        </p:txBody>
      </p:sp>
    </p:spTree>
    <p:extLst>
      <p:ext uri="{BB962C8B-B14F-4D97-AF65-F5344CB8AC3E}">
        <p14:creationId xmlns:p14="http://schemas.microsoft.com/office/powerpoint/2010/main" val="26539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מציין מיקום של תמונת שקופית 1"/>
          <p:cNvSpPr>
            <a:spLocks noGrp="1" noRot="1" noChangeAspect="1" noTextEdit="1"/>
          </p:cNvSpPr>
          <p:nvPr>
            <p:ph type="sldImg"/>
          </p:nvPr>
        </p:nvSpPr>
        <p:spPr>
          <a:ln/>
        </p:spPr>
      </p:sp>
      <p:sp>
        <p:nvSpPr>
          <p:cNvPr id="7171"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a:latin typeface="Arial" charset="0"/>
              <a:cs typeface="Arial" charset="0"/>
            </a:endParaRPr>
          </a:p>
        </p:txBody>
      </p:sp>
      <p:sp>
        <p:nvSpPr>
          <p:cNvPr id="7172"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6B110E70-9A67-4A7E-A47E-1BC607813022}" type="slidenum">
              <a:rPr lang="he-IL" altLang="he-IL"/>
              <a:pPr algn="l">
                <a:spcBef>
                  <a:spcPct val="0"/>
                </a:spcBef>
              </a:pPr>
              <a:t>60</a:t>
            </a:fld>
            <a:endParaRPr lang="en-US" altLang="he-I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מציין מיקום של תמונת שקופית 1"/>
          <p:cNvSpPr>
            <a:spLocks noGrp="1" noRot="1" noChangeAspect="1" noTextEdit="1"/>
          </p:cNvSpPr>
          <p:nvPr>
            <p:ph type="sldImg"/>
          </p:nvPr>
        </p:nvSpPr>
        <p:spPr>
          <a:ln/>
        </p:spPr>
      </p:sp>
      <p:sp>
        <p:nvSpPr>
          <p:cNvPr id="9219"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a:latin typeface="Arial" charset="0"/>
              <a:cs typeface="Arial" charset="0"/>
            </a:endParaRPr>
          </a:p>
        </p:txBody>
      </p:sp>
      <p:sp>
        <p:nvSpPr>
          <p:cNvPr id="9220"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0551BBF6-4D57-4261-A012-B38FB75A3717}" type="slidenum">
              <a:rPr lang="he-IL" altLang="he-IL"/>
              <a:pPr algn="l">
                <a:spcBef>
                  <a:spcPct val="0"/>
                </a:spcBef>
              </a:pPr>
              <a:t>61</a:t>
            </a:fld>
            <a:endParaRPr lang="en-US" altLang="he-I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מציין מיקום של תמונת שקופית 1"/>
          <p:cNvSpPr>
            <a:spLocks noGrp="1" noRot="1" noChangeAspect="1" noTextEdit="1"/>
          </p:cNvSpPr>
          <p:nvPr>
            <p:ph type="sldImg"/>
          </p:nvPr>
        </p:nvSpPr>
        <p:spPr>
          <a:ln/>
        </p:spPr>
      </p:sp>
      <p:sp>
        <p:nvSpPr>
          <p:cNvPr id="13315"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System.Collections.Generic</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System.Linq</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System.Text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System;</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namespace Ex8</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class </a:t>
            </a:r>
            <a:r>
              <a:rPr lang="en-US" sz="1200" kern="1200" dirty="0" err="1">
                <a:solidFill>
                  <a:schemeClr val="tx1"/>
                </a:solidFill>
                <a:effectLst/>
                <a:latin typeface="+mn-lt"/>
                <a:ea typeface="+mn-ea"/>
                <a:cs typeface="+mn-cs"/>
              </a:rPr>
              <a:t>InitializationOrder</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 new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obj</a:t>
            </a:r>
            <a:r>
              <a:rPr lang="en-US" sz="1200" kern="1200" dirty="0">
                <a:solidFill>
                  <a:schemeClr val="tx1"/>
                </a:solidFill>
                <a:effectLst/>
                <a:latin typeface="+mn-lt"/>
                <a:ea typeface="+mn-ea"/>
                <a:cs typeface="+mn-cs"/>
              </a:rPr>
              <a:t> = new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Console.ReadLine</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class </a:t>
            </a:r>
            <a:r>
              <a:rPr lang="en-US" sz="1200" kern="1200" dirty="0" err="1">
                <a:solidFill>
                  <a:schemeClr val="tx1"/>
                </a:solidFill>
                <a:effectLst/>
                <a:latin typeface="+mn-lt"/>
                <a:ea typeface="+mn-ea"/>
                <a:cs typeface="+mn-cs"/>
              </a:rPr>
              <a:t>BaseClass</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Member m3 = new Member("instance member of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static public Member m4 = new Member("static member of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Console.Out.WriteLine</a:t>
            </a:r>
            <a:r>
              <a:rPr lang="en-US" sz="1200" kern="1200" dirty="0">
                <a:solidFill>
                  <a:schemeClr val="tx1"/>
                </a:solidFill>
                <a:effectLst/>
                <a:latin typeface="+mn-lt"/>
                <a:ea typeface="+mn-ea"/>
                <a:cs typeface="+mn-cs"/>
              </a:rPr>
              <a:t>("Hello from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 instance constructor");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Console.Out.WriteLine</a:t>
            </a:r>
            <a:r>
              <a:rPr lang="en-US" sz="1200" kern="1200" dirty="0">
                <a:solidFill>
                  <a:schemeClr val="tx1"/>
                </a:solidFill>
                <a:effectLst/>
                <a:latin typeface="+mn-lt"/>
                <a:ea typeface="+mn-ea"/>
                <a:cs typeface="+mn-cs"/>
              </a:rPr>
              <a:t>("Hello from </a:t>
            </a:r>
            <a:r>
              <a:rPr lang="en-US" sz="1200" kern="1200" dirty="0" err="1">
                <a:solidFill>
                  <a:schemeClr val="tx1"/>
                </a:solidFill>
                <a:effectLst/>
                <a:latin typeface="+mn-lt"/>
                <a:ea typeface="+mn-ea"/>
                <a:cs typeface="+mn-cs"/>
              </a:rPr>
              <a:t>BaseClass</a:t>
            </a:r>
            <a:r>
              <a:rPr lang="en-US" sz="1200" kern="1200" dirty="0">
                <a:solidFill>
                  <a:schemeClr val="tx1"/>
                </a:solidFill>
                <a:effectLst/>
                <a:latin typeface="+mn-lt"/>
                <a:ea typeface="+mn-ea"/>
                <a:cs typeface="+mn-cs"/>
              </a:rPr>
              <a:t> static constructor");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class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BaseClass</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Member m2 = new Member("instance member of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static public Member m1 = new Member("static member of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Console.Out.WriteLine</a:t>
            </a:r>
            <a:r>
              <a:rPr lang="en-US" sz="1200" kern="1200" dirty="0">
                <a:solidFill>
                  <a:schemeClr val="tx1"/>
                </a:solidFill>
                <a:effectLst/>
                <a:latin typeface="+mn-lt"/>
                <a:ea typeface="+mn-ea"/>
                <a:cs typeface="+mn-cs"/>
              </a:rPr>
              <a:t>("Hello from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 instance constructor");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Console.Out.WriteLine</a:t>
            </a:r>
            <a:r>
              <a:rPr lang="en-US" sz="1200" kern="1200" dirty="0">
                <a:solidFill>
                  <a:schemeClr val="tx1"/>
                </a:solidFill>
                <a:effectLst/>
                <a:latin typeface="+mn-lt"/>
                <a:ea typeface="+mn-ea"/>
                <a:cs typeface="+mn-cs"/>
              </a:rPr>
              <a:t>("Hello from </a:t>
            </a:r>
            <a:r>
              <a:rPr lang="en-US" sz="1200" kern="1200" dirty="0" err="1">
                <a:solidFill>
                  <a:schemeClr val="tx1"/>
                </a:solidFill>
                <a:effectLst/>
                <a:latin typeface="+mn-lt"/>
                <a:ea typeface="+mn-ea"/>
                <a:cs typeface="+mn-cs"/>
              </a:rPr>
              <a:t>DerivedClass</a:t>
            </a:r>
            <a:r>
              <a:rPr lang="en-US" sz="1200" kern="1200" dirty="0">
                <a:solidFill>
                  <a:schemeClr val="tx1"/>
                </a:solidFill>
                <a:effectLst/>
                <a:latin typeface="+mn-lt"/>
                <a:ea typeface="+mn-ea"/>
                <a:cs typeface="+mn-cs"/>
              </a:rPr>
              <a:t> static constructor");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class Member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Member(string who)</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Console.Out.WriteLine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string.Format</a:t>
            </a:r>
            <a:r>
              <a:rPr lang="en-US" sz="1200" kern="1200" dirty="0">
                <a:solidFill>
                  <a:schemeClr val="tx1"/>
                </a:solidFill>
                <a:effectLst/>
                <a:latin typeface="+mn-lt"/>
                <a:ea typeface="+mn-ea"/>
                <a:cs typeface="+mn-cs"/>
              </a:rPr>
              <a:t>("Hello from a {0}", who));</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endParaRPr lang="he-IL" altLang="he-IL" dirty="0">
              <a:latin typeface="Arial" charset="0"/>
              <a:cs typeface="Arial" charset="0"/>
            </a:endParaRPr>
          </a:p>
        </p:txBody>
      </p:sp>
      <p:sp>
        <p:nvSpPr>
          <p:cNvPr id="13316"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5087FDCE-D38A-4719-81E8-AE8EA0E5B46D}" type="slidenum">
              <a:rPr lang="he-IL" altLang="he-IL"/>
              <a:pPr algn="l">
                <a:spcBef>
                  <a:spcPct val="0"/>
                </a:spcBef>
              </a:pPr>
              <a:t>63</a:t>
            </a:fld>
            <a:endParaRPr lang="en-US" altLang="he-I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3D19D6-5CED-4368-A95C-BDC3735AF783}" type="slidenum">
              <a:rPr lang="he-IL" smtClean="0"/>
              <a:t>65</a:t>
            </a:fld>
            <a:endParaRPr lang="he-IL"/>
          </a:p>
        </p:txBody>
      </p:sp>
    </p:spTree>
    <p:extLst>
      <p:ext uri="{BB962C8B-B14F-4D97-AF65-F5344CB8AC3E}">
        <p14:creationId xmlns:p14="http://schemas.microsoft.com/office/powerpoint/2010/main" val="2581262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https://msdn.microsoft.com/en-us/library/aa645606(v=vs.71).aspx</a:t>
            </a:r>
            <a:endParaRPr lang="he-IL" dirty="0"/>
          </a:p>
          <a:p>
            <a:r>
              <a:rPr lang="he-IL" dirty="0"/>
              <a:t>צריך דוגמא!</a:t>
            </a:r>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66</a:t>
            </a:fld>
            <a:endParaRPr lang="he-IL"/>
          </a:p>
        </p:txBody>
      </p:sp>
    </p:spTree>
    <p:extLst>
      <p:ext uri="{BB962C8B-B14F-4D97-AF65-F5344CB8AC3E}">
        <p14:creationId xmlns:p14="http://schemas.microsoft.com/office/powerpoint/2010/main" val="161054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Ex92</a:t>
            </a:r>
            <a:endParaRPr lang="en-US" dirty="0"/>
          </a:p>
        </p:txBody>
      </p:sp>
      <p:sp>
        <p:nvSpPr>
          <p:cNvPr id="4" name="Slide Number Placeholder 3"/>
          <p:cNvSpPr>
            <a:spLocks noGrp="1"/>
          </p:cNvSpPr>
          <p:nvPr>
            <p:ph type="sldNum" sz="quarter" idx="5"/>
          </p:nvPr>
        </p:nvSpPr>
        <p:spPr/>
        <p:txBody>
          <a:bodyPr/>
          <a:lstStyle/>
          <a:p>
            <a:fld id="{E772479E-0EEF-49F8-B050-BFE52A41463C}" type="slidenum">
              <a:rPr lang="he-IL" smtClean="0"/>
              <a:t>12</a:t>
            </a:fld>
            <a:endParaRPr lang="he-IL"/>
          </a:p>
        </p:txBody>
      </p:sp>
    </p:spTree>
    <p:extLst>
      <p:ext uri="{BB962C8B-B14F-4D97-AF65-F5344CB8AC3E}">
        <p14:creationId xmlns:p14="http://schemas.microsoft.com/office/powerpoint/2010/main" val="79821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מציין מיקום של תמונת שקופית 1"/>
          <p:cNvSpPr>
            <a:spLocks noGrp="1" noRot="1" noChangeAspect="1" noTextEdit="1"/>
          </p:cNvSpPr>
          <p:nvPr>
            <p:ph type="sldImg"/>
          </p:nvPr>
        </p:nvSpPr>
        <p:spPr>
          <a:ln/>
        </p:spPr>
      </p:sp>
      <p:sp>
        <p:nvSpPr>
          <p:cNvPr id="1126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sz="1200" kern="1200" dirty="0">
                <a:solidFill>
                  <a:schemeClr val="tx1"/>
                </a:solidFill>
                <a:effectLst/>
                <a:latin typeface="+mn-lt"/>
                <a:ea typeface="+mn-ea"/>
                <a:cs typeface="+mn-cs"/>
              </a:rPr>
              <a:t>using System;</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System.Collections.Generic</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System.Linq</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System.Text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namespace Ex7 //base</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class </a:t>
            </a:r>
            <a:r>
              <a:rPr lang="en-US" sz="1200" kern="1200" dirty="0" err="1">
                <a:solidFill>
                  <a:schemeClr val="tx1"/>
                </a:solidFill>
                <a:effectLst/>
                <a:latin typeface="+mn-lt"/>
                <a:ea typeface="+mn-ea"/>
                <a:cs typeface="+mn-cs"/>
              </a:rPr>
              <a:t>MainClass</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Dog d1 = new Dog("Tom");</a:t>
            </a:r>
          </a:p>
          <a:p>
            <a:pPr rtl="0"/>
            <a:r>
              <a:rPr lang="en-US" sz="1200" kern="1200" dirty="0">
                <a:solidFill>
                  <a:schemeClr val="tx1"/>
                </a:solidFill>
                <a:effectLst/>
                <a:latin typeface="+mn-lt"/>
                <a:ea typeface="+mn-ea"/>
                <a:cs typeface="+mn-cs"/>
              </a:rPr>
              <a:t>            d1.SaySomething();</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//Dog d2 = new Dog("Jerry");</a:t>
            </a:r>
          </a:p>
          <a:p>
            <a:pPr rtl="0"/>
            <a:r>
              <a:rPr lang="en-US" sz="1200" kern="1200" dirty="0">
                <a:solidFill>
                  <a:schemeClr val="tx1"/>
                </a:solidFill>
                <a:effectLst/>
                <a:latin typeface="+mn-lt"/>
                <a:ea typeface="+mn-ea"/>
                <a:cs typeface="+mn-cs"/>
              </a:rPr>
              <a:t>            //d2.SaySomeAnimalThing();</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Animal</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protected string name;</a:t>
            </a:r>
          </a:p>
          <a:p>
            <a:pPr rtl="0"/>
            <a:r>
              <a:rPr lang="en-US" sz="1200" kern="1200" dirty="0">
                <a:solidFill>
                  <a:schemeClr val="tx1"/>
                </a:solidFill>
                <a:effectLst/>
                <a:latin typeface="+mn-lt"/>
                <a:ea typeface="+mn-ea"/>
                <a:cs typeface="+mn-cs"/>
              </a:rPr>
              <a:t>        protected Animal(string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this.name = name;</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("An Animal named {0} was born",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("{0} Says </a:t>
            </a:r>
            <a:r>
              <a:rPr lang="en-US" sz="1200" kern="1200" dirty="0" err="1">
                <a:solidFill>
                  <a:schemeClr val="tx1"/>
                </a:solidFill>
                <a:effectLst/>
                <a:latin typeface="+mn-lt"/>
                <a:ea typeface="+mn-ea"/>
                <a:cs typeface="+mn-cs"/>
              </a:rPr>
              <a:t>Wraaaaaa</a:t>
            </a:r>
            <a:r>
              <a:rPr lang="en-US" sz="1200" kern="1200" dirty="0">
                <a:solidFill>
                  <a:schemeClr val="tx1"/>
                </a:solidFill>
                <a:effectLst/>
                <a:latin typeface="+mn-lt"/>
                <a:ea typeface="+mn-ea"/>
                <a:cs typeface="+mn-cs"/>
              </a:rPr>
              <a:t>",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Dog : Animal</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Dog(string name)</a:t>
            </a:r>
          </a:p>
          <a:p>
            <a:pPr rtl="0"/>
            <a:r>
              <a:rPr lang="en-US" sz="1200" kern="1200" dirty="0">
                <a:solidFill>
                  <a:schemeClr val="tx1"/>
                </a:solidFill>
                <a:effectLst/>
                <a:latin typeface="+mn-lt"/>
                <a:ea typeface="+mn-ea"/>
                <a:cs typeface="+mn-cs"/>
              </a:rPr>
              <a:t>            : base(name)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("Dog named {0} was born",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("{0} Says </a:t>
            </a:r>
            <a:r>
              <a:rPr lang="en-US" sz="1200" kern="1200" dirty="0" err="1">
                <a:solidFill>
                  <a:schemeClr val="tx1"/>
                </a:solidFill>
                <a:effectLst/>
                <a:latin typeface="+mn-lt"/>
                <a:ea typeface="+mn-ea"/>
                <a:cs typeface="+mn-cs"/>
              </a:rPr>
              <a:t>HawHaw</a:t>
            </a:r>
            <a:r>
              <a:rPr lang="en-US" sz="1200" kern="1200" dirty="0">
                <a:solidFill>
                  <a:schemeClr val="tx1"/>
                </a:solidFill>
                <a:effectLst/>
                <a:latin typeface="+mn-lt"/>
                <a:ea typeface="+mn-ea"/>
                <a:cs typeface="+mn-cs"/>
              </a:rPr>
              <a:t>",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SaySomeAnimalThing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base.SaySomething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("But I Prefer:");</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this.SaySomething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1"/>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he-IL" altLang="he-IL" dirty="0">
              <a:latin typeface="Arial" charset="0"/>
              <a:cs typeface="Arial" charset="0"/>
            </a:endParaRPr>
          </a:p>
        </p:txBody>
      </p:sp>
      <p:sp>
        <p:nvSpPr>
          <p:cNvPr id="1126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BF7AAB06-B9CC-4E62-855F-DC880013A9AA}" type="slidenum">
              <a:rPr lang="he-IL" altLang="he-IL"/>
              <a:pPr algn="l">
                <a:spcBef>
                  <a:spcPct val="0"/>
                </a:spcBef>
              </a:pPr>
              <a:t>67</a:t>
            </a:fld>
            <a:endParaRPr lang="en-US" altLang="he-I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מציין מיקום של תמונת שקופית 1"/>
          <p:cNvSpPr>
            <a:spLocks noGrp="1" noRot="1" noChangeAspect="1" noTextEdit="1"/>
          </p:cNvSpPr>
          <p:nvPr>
            <p:ph type="sldImg"/>
          </p:nvPr>
        </p:nvSpPr>
        <p:spPr>
          <a:ln/>
        </p:spPr>
      </p:sp>
      <p:sp>
        <p:nvSpPr>
          <p:cNvPr id="1126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sz="1200" kern="1200" dirty="0">
                <a:solidFill>
                  <a:schemeClr val="tx1"/>
                </a:solidFill>
                <a:effectLst/>
                <a:latin typeface="+mn-lt"/>
                <a:ea typeface="+mn-ea"/>
                <a:cs typeface="+mn-cs"/>
              </a:rPr>
              <a:t>using System;</a:t>
            </a:r>
          </a:p>
          <a:p>
            <a:pPr algn="l"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System.Collections.Generic</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System.Linq</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System.Text</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namespace Ex7 //base</a:t>
            </a:r>
          </a:p>
          <a:p>
            <a:pPr algn="l" rtl="0"/>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class </a:t>
            </a:r>
            <a:r>
              <a:rPr lang="en-US" sz="1200" kern="1200" dirty="0" err="1">
                <a:solidFill>
                  <a:schemeClr val="tx1"/>
                </a:solidFill>
                <a:effectLst/>
                <a:latin typeface="+mn-lt"/>
                <a:ea typeface="+mn-ea"/>
                <a:cs typeface="+mn-cs"/>
              </a:rPr>
              <a:t>MainClass</a:t>
            </a:r>
            <a:endParaRPr lang="en-US" sz="1200" kern="1200" dirty="0">
              <a:solidFill>
                <a:schemeClr val="tx1"/>
              </a:solidFill>
              <a:effectLst/>
              <a:latin typeface="+mn-lt"/>
              <a:ea typeface="+mn-ea"/>
              <a:cs typeface="+mn-cs"/>
            </a:endParaRP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Dog d1 = new Dog("Tom");</a:t>
            </a:r>
          </a:p>
          <a:p>
            <a:pPr algn="l" rtl="0"/>
            <a:r>
              <a:rPr lang="en-US" sz="1200" kern="1200" dirty="0">
                <a:solidFill>
                  <a:schemeClr val="tx1"/>
                </a:solidFill>
                <a:effectLst/>
                <a:latin typeface="+mn-lt"/>
                <a:ea typeface="+mn-ea"/>
                <a:cs typeface="+mn-cs"/>
              </a:rPr>
              <a:t>            d1.SaySomething();</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//Dog d2 = new Dog("Jerry");</a:t>
            </a:r>
          </a:p>
          <a:p>
            <a:pPr algn="l" rtl="0"/>
            <a:r>
              <a:rPr lang="en-US" sz="1200" kern="1200" dirty="0">
                <a:solidFill>
                  <a:schemeClr val="tx1"/>
                </a:solidFill>
                <a:effectLst/>
                <a:latin typeface="+mn-lt"/>
                <a:ea typeface="+mn-ea"/>
                <a:cs typeface="+mn-cs"/>
              </a:rPr>
              <a:t>            //d2.SaySomeAnimalThing();</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class Animal</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protected string name;</a:t>
            </a:r>
          </a:p>
          <a:p>
            <a:pPr algn="l" rtl="0"/>
            <a:r>
              <a:rPr lang="en-US" sz="1200" kern="1200" dirty="0">
                <a:solidFill>
                  <a:schemeClr val="tx1"/>
                </a:solidFill>
                <a:effectLst/>
                <a:latin typeface="+mn-lt"/>
                <a:ea typeface="+mn-ea"/>
                <a:cs typeface="+mn-cs"/>
              </a:rPr>
              <a:t>        protected Animal(string name)</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this.name = name;</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("An Animal named {0} was born", name);</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("{0} Says </a:t>
            </a:r>
            <a:r>
              <a:rPr lang="en-US" sz="1200" kern="1200" dirty="0" err="1">
                <a:solidFill>
                  <a:schemeClr val="tx1"/>
                </a:solidFill>
                <a:effectLst/>
                <a:latin typeface="+mn-lt"/>
                <a:ea typeface="+mn-ea"/>
                <a:cs typeface="+mn-cs"/>
              </a:rPr>
              <a:t>Wraaaaaa</a:t>
            </a:r>
            <a:r>
              <a:rPr lang="en-US" sz="1200" kern="1200" dirty="0">
                <a:solidFill>
                  <a:schemeClr val="tx1"/>
                </a:solidFill>
                <a:effectLst/>
                <a:latin typeface="+mn-lt"/>
                <a:ea typeface="+mn-ea"/>
                <a:cs typeface="+mn-cs"/>
              </a:rPr>
              <a:t>", name);</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class Dog : Animal</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public Dog(string name)</a:t>
            </a:r>
          </a:p>
          <a:p>
            <a:pPr algn="l" rtl="0"/>
            <a:r>
              <a:rPr lang="en-US" sz="1200" kern="1200" dirty="0">
                <a:solidFill>
                  <a:schemeClr val="tx1"/>
                </a:solidFill>
                <a:effectLst/>
                <a:latin typeface="+mn-lt"/>
                <a:ea typeface="+mn-ea"/>
                <a:cs typeface="+mn-cs"/>
              </a:rPr>
              <a:t>            : base(name)</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("Dog named {0} was born", name);</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("{0} Says </a:t>
            </a:r>
            <a:r>
              <a:rPr lang="en-US" sz="1200" kern="1200" dirty="0" err="1">
                <a:solidFill>
                  <a:schemeClr val="tx1"/>
                </a:solidFill>
                <a:effectLst/>
                <a:latin typeface="+mn-lt"/>
                <a:ea typeface="+mn-ea"/>
                <a:cs typeface="+mn-cs"/>
              </a:rPr>
              <a:t>HawHaw</a:t>
            </a:r>
            <a:r>
              <a:rPr lang="en-US" sz="1200" kern="1200" dirty="0">
                <a:solidFill>
                  <a:schemeClr val="tx1"/>
                </a:solidFill>
                <a:effectLst/>
                <a:latin typeface="+mn-lt"/>
                <a:ea typeface="+mn-ea"/>
                <a:cs typeface="+mn-cs"/>
              </a:rPr>
              <a:t>", name);</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SaySomeAnimalThing</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base.SaySomething</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("But I Prefer:");</a:t>
            </a:r>
          </a:p>
          <a:p>
            <a:pPr algn="l"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this.SaySomething</a:t>
            </a:r>
            <a:r>
              <a:rPr lang="en-US" sz="1200" kern="1200" dirty="0">
                <a:solidFill>
                  <a:schemeClr val="tx1"/>
                </a:solidFill>
                <a:effectLst/>
                <a:latin typeface="+mn-lt"/>
                <a:ea typeface="+mn-ea"/>
                <a:cs typeface="+mn-cs"/>
              </a:rPr>
              <a:t>();</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    }</a:t>
            </a:r>
          </a:p>
          <a:p>
            <a:pPr algn="l" rtl="0"/>
            <a:r>
              <a:rPr lang="en-US" sz="1200" kern="1200" dirty="0">
                <a:solidFill>
                  <a:schemeClr val="tx1"/>
                </a:solidFill>
                <a:effectLst/>
                <a:latin typeface="+mn-lt"/>
                <a:ea typeface="+mn-ea"/>
                <a:cs typeface="+mn-cs"/>
              </a:rPr>
              <a:t>}</a:t>
            </a:r>
          </a:p>
          <a:p>
            <a:pPr algn="l" rtl="0"/>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l" rtl="0"/>
            <a:endParaRPr lang="he-IL" altLang="he-IL" dirty="0">
              <a:latin typeface="Arial" charset="0"/>
              <a:cs typeface="Arial" charset="0"/>
            </a:endParaRPr>
          </a:p>
        </p:txBody>
      </p:sp>
      <p:sp>
        <p:nvSpPr>
          <p:cNvPr id="1126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BF7AAB06-B9CC-4E62-855F-DC880013A9AA}" type="slidenum">
              <a:rPr lang="he-IL" altLang="he-IL"/>
              <a:pPr algn="l">
                <a:spcBef>
                  <a:spcPct val="0"/>
                </a:spcBef>
              </a:pPr>
              <a:t>68</a:t>
            </a:fld>
            <a:endParaRPr lang="en-US" altLang="he-I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מציין מיקום של תמונת שקופית 1"/>
          <p:cNvSpPr>
            <a:spLocks noGrp="1" noRot="1" noChangeAspect="1" noTextEdit="1"/>
          </p:cNvSpPr>
          <p:nvPr>
            <p:ph type="sldImg"/>
          </p:nvPr>
        </p:nvSpPr>
        <p:spPr>
          <a:ln/>
        </p:spPr>
      </p:sp>
      <p:sp>
        <p:nvSpPr>
          <p:cNvPr id="1638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sz="1200" kern="1200" dirty="0">
                <a:solidFill>
                  <a:schemeClr val="tx1"/>
                </a:solidFill>
                <a:effectLst/>
                <a:latin typeface="+mn-lt"/>
                <a:ea typeface="+mn-ea"/>
                <a:cs typeface="+mn-cs"/>
              </a:rPr>
              <a:t>using System;</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System.Collections.Generic</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System.Linq</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System.Text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namespace Ex91</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class Worker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virtual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 // Define the base method as virtual</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Emplyee</a:t>
            </a:r>
            <a:r>
              <a:rPr lang="en-US" sz="1200" kern="1200" dirty="0">
                <a:solidFill>
                  <a:schemeClr val="tx1"/>
                </a:solidFill>
                <a:effectLst/>
                <a:latin typeface="+mn-lt"/>
                <a:ea typeface="+mn-ea"/>
                <a:cs typeface="+mn-cs"/>
              </a:rPr>
              <a:t>: What should I do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Manager : Worker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override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 // override the virtual method of the worker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("Manager: Start working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President : Manager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override public void </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 //override the virtual method of the manager.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("President: What's the revenue?");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Polymorphism</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Worker[] workers = new Worker[3];</a:t>
            </a:r>
          </a:p>
          <a:p>
            <a:pPr rtl="0"/>
            <a:r>
              <a:rPr lang="en-US" sz="1200" kern="1200" dirty="0">
                <a:solidFill>
                  <a:schemeClr val="tx1"/>
                </a:solidFill>
                <a:effectLst/>
                <a:latin typeface="+mn-lt"/>
                <a:ea typeface="+mn-ea"/>
                <a:cs typeface="+mn-cs"/>
              </a:rPr>
              <a:t>            workers[0] = new Worker(); // </a:t>
            </a:r>
          </a:p>
          <a:p>
            <a:pPr rtl="0"/>
            <a:r>
              <a:rPr lang="en-US" sz="1200" kern="1200" dirty="0">
                <a:solidFill>
                  <a:schemeClr val="tx1"/>
                </a:solidFill>
                <a:effectLst/>
                <a:latin typeface="+mn-lt"/>
                <a:ea typeface="+mn-ea"/>
                <a:cs typeface="+mn-cs"/>
              </a:rPr>
              <a:t>            workers[1] = new Manager();</a:t>
            </a:r>
          </a:p>
          <a:p>
            <a:pPr rtl="0"/>
            <a:r>
              <a:rPr lang="en-US" sz="1200" kern="1200" dirty="0">
                <a:solidFill>
                  <a:schemeClr val="tx1"/>
                </a:solidFill>
                <a:effectLst/>
                <a:latin typeface="+mn-lt"/>
                <a:ea typeface="+mn-ea"/>
                <a:cs typeface="+mn-cs"/>
              </a:rPr>
              <a:t>            workers[2] = new President();</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&lt; 3;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workers[</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SaySomething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System.Console.ReadLine</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endParaRPr lang="he-IL" altLang="he-IL" dirty="0">
              <a:latin typeface="Arial" charset="0"/>
              <a:cs typeface="Arial" charset="0"/>
            </a:endParaRPr>
          </a:p>
        </p:txBody>
      </p:sp>
      <p:sp>
        <p:nvSpPr>
          <p:cNvPr id="1638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9865CA05-283E-4229-9074-CA69B94B0C4E}" type="slidenum">
              <a:rPr lang="he-IL" altLang="he-IL"/>
              <a:pPr algn="l">
                <a:spcBef>
                  <a:spcPct val="0"/>
                </a:spcBef>
              </a:pPr>
              <a:t>72</a:t>
            </a:fld>
            <a:endParaRPr lang="en-US" altLang="he-I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משתמש</a:t>
            </a:r>
            <a:r>
              <a:rPr lang="he-IL" baseline="0" dirty="0"/>
              <a:t> בהמרה כלפי מעלה</a:t>
            </a:r>
            <a:endParaRPr lang="he-IL" dirty="0"/>
          </a:p>
        </p:txBody>
      </p:sp>
      <p:sp>
        <p:nvSpPr>
          <p:cNvPr id="4" name="Slide Number Placeholder 3"/>
          <p:cNvSpPr>
            <a:spLocks noGrp="1"/>
          </p:cNvSpPr>
          <p:nvPr>
            <p:ph type="sldNum" sz="quarter" idx="10"/>
          </p:nvPr>
        </p:nvSpPr>
        <p:spPr/>
        <p:txBody>
          <a:bodyPr/>
          <a:lstStyle/>
          <a:p>
            <a:fld id="{2F3D19D6-5CED-4368-A95C-BDC3735AF783}" type="slidenum">
              <a:rPr lang="he-IL" smtClean="0"/>
              <a:t>73</a:t>
            </a:fld>
            <a:endParaRPr lang="he-IL"/>
          </a:p>
        </p:txBody>
      </p:sp>
    </p:spTree>
    <p:extLst>
      <p:ext uri="{BB962C8B-B14F-4D97-AF65-F5344CB8AC3E}">
        <p14:creationId xmlns:p14="http://schemas.microsoft.com/office/powerpoint/2010/main" val="941403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74</a:t>
            </a:fld>
            <a:endParaRPr lang="he-IL"/>
          </a:p>
        </p:txBody>
      </p:sp>
    </p:spTree>
    <p:extLst>
      <p:ext uri="{BB962C8B-B14F-4D97-AF65-F5344CB8AC3E}">
        <p14:creationId xmlns:p14="http://schemas.microsoft.com/office/powerpoint/2010/main" val="3324455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זו</a:t>
            </a:r>
            <a:r>
              <a:rPr lang="he-IL" baseline="0" dirty="0"/>
              <a:t> דוגמא </a:t>
            </a:r>
            <a:r>
              <a:rPr lang="en-US" dirty="0">
                <a:solidFill>
                  <a:prstClr val="black"/>
                </a:solidFill>
                <a:latin typeface="+mn-lt"/>
              </a:rPr>
              <a:t>namespace Ex7</a:t>
            </a:r>
            <a:endParaRPr lang="he-IL" dirty="0">
              <a:solidFill>
                <a:prstClr val="black"/>
              </a:solidFill>
              <a:latin typeface="+mn-lt"/>
            </a:endParaRPr>
          </a:p>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81</a:t>
            </a:fld>
            <a:endParaRPr lang="he-IL"/>
          </a:p>
        </p:txBody>
      </p:sp>
    </p:spTree>
    <p:extLst>
      <p:ext uri="{BB962C8B-B14F-4D97-AF65-F5344CB8AC3E}">
        <p14:creationId xmlns:p14="http://schemas.microsoft.com/office/powerpoint/2010/main" val="1419508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he-IL" sz="1200" kern="1200" dirty="0">
                <a:solidFill>
                  <a:schemeClr val="tx1"/>
                </a:solidFill>
                <a:effectLst/>
                <a:latin typeface="+mn-lt"/>
                <a:ea typeface="+mn-ea"/>
                <a:cs typeface="+mn-cs"/>
              </a:rPr>
              <a:t>הפלט פה - כרגיל</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class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virtual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class father :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override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class son : 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override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son";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grandfather[] </a:t>
            </a:r>
            <a:r>
              <a:rPr lang="en-US" sz="1200" kern="1200" dirty="0" err="1">
                <a:solidFill>
                  <a:schemeClr val="tx1"/>
                </a:solidFill>
                <a:effectLst/>
                <a:latin typeface="+mn-lt"/>
                <a:ea typeface="+mn-ea"/>
                <a:cs typeface="+mn-cs"/>
              </a:rPr>
              <a:t>arr</a:t>
            </a:r>
            <a:r>
              <a:rPr lang="en-US" sz="1200" kern="1200" dirty="0">
                <a:solidFill>
                  <a:schemeClr val="tx1"/>
                </a:solidFill>
                <a:effectLst/>
                <a:latin typeface="+mn-lt"/>
                <a:ea typeface="+mn-ea"/>
                <a:cs typeface="+mn-cs"/>
              </a:rPr>
              <a:t> = new grandfather[3];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arr</a:t>
            </a:r>
            <a:r>
              <a:rPr lang="en-US" sz="1200" kern="1200" dirty="0">
                <a:solidFill>
                  <a:schemeClr val="tx1"/>
                </a:solidFill>
                <a:effectLst/>
                <a:latin typeface="+mn-lt"/>
                <a:ea typeface="+mn-ea"/>
                <a:cs typeface="+mn-cs"/>
              </a:rPr>
              <a:t>[0] = new grandfather();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arr</a:t>
            </a:r>
            <a:r>
              <a:rPr lang="en-US" sz="1200" kern="1200" dirty="0">
                <a:solidFill>
                  <a:schemeClr val="tx1"/>
                </a:solidFill>
                <a:effectLst/>
                <a:latin typeface="+mn-lt"/>
                <a:ea typeface="+mn-ea"/>
                <a:cs typeface="+mn-cs"/>
              </a:rPr>
              <a:t>[1] = new father();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arr</a:t>
            </a:r>
            <a:r>
              <a:rPr lang="en-US" sz="1200" kern="1200" dirty="0">
                <a:solidFill>
                  <a:schemeClr val="tx1"/>
                </a:solidFill>
                <a:effectLst/>
                <a:latin typeface="+mn-lt"/>
                <a:ea typeface="+mn-ea"/>
                <a:cs typeface="+mn-cs"/>
              </a:rPr>
              <a:t>[2] = new son();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&lt; 3;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Console.WriteLine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arr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].hello()); </a:t>
            </a:r>
          </a:p>
          <a:p>
            <a:pPr rtl="0"/>
            <a:r>
              <a:rPr lang="en-US" sz="1200" kern="1200" dirty="0">
                <a:solidFill>
                  <a:schemeClr val="tx1"/>
                </a:solidFill>
                <a:effectLst/>
                <a:latin typeface="+mn-lt"/>
                <a:ea typeface="+mn-ea"/>
                <a:cs typeface="+mn-cs"/>
              </a:rPr>
              <a:t>} </a:t>
            </a:r>
          </a:p>
          <a:p>
            <a:pPr rtl="1"/>
            <a:r>
              <a:rPr lang="he-IL" sz="1200" kern="1200" dirty="0">
                <a:solidFill>
                  <a:schemeClr val="tx1"/>
                </a:solidFill>
                <a:effectLst/>
                <a:latin typeface="+mn-lt"/>
                <a:ea typeface="+mn-ea"/>
                <a:cs typeface="+mn-cs"/>
              </a:rPr>
              <a:t>כאן הפלט יהיה אחר, מכיוון שיש הסתרה והפסקה של הירושה.</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class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virtual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father :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override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son : 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new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son";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a:t>
            </a:r>
          </a:p>
          <a:p>
            <a:pPr rtl="1"/>
            <a:r>
              <a:rPr lang="he-IL" sz="1200" kern="1200" dirty="0">
                <a:solidFill>
                  <a:schemeClr val="tx1"/>
                </a:solidFill>
                <a:effectLst/>
                <a:latin typeface="+mn-lt"/>
                <a:ea typeface="+mn-ea"/>
                <a:cs typeface="+mn-cs"/>
              </a:rPr>
              <a:t>וכאן – עוד יותר קיצוני, מכיוון שהפסקנו את שרשרת הירושה עוד קודם</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class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virtual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father : grandfather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new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son : father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new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son";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a:t>
            </a:r>
          </a:p>
          <a:p>
            <a:pPr rtl="1"/>
            <a:r>
              <a:rPr lang="he-IL" sz="1200" kern="1200" dirty="0">
                <a:solidFill>
                  <a:schemeClr val="tx1"/>
                </a:solidFill>
                <a:effectLst/>
                <a:latin typeface="+mn-lt"/>
                <a:ea typeface="+mn-ea"/>
                <a:cs typeface="+mn-cs"/>
              </a:rPr>
              <a:t>ואפשר גם לתת למחלקת הבן לבחור מה היא רוצה (אבל דרך הסבא זו הגדרה מחדש ולא דריסה)</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class father : grandfather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new virtual public string hello() </a:t>
            </a:r>
          </a:p>
          <a:p>
            <a:pPr rtl="0"/>
            <a:r>
              <a:rPr lang="en-US" sz="1200" kern="1200" dirty="0">
                <a:solidFill>
                  <a:schemeClr val="tx1"/>
                </a:solidFill>
                <a:effectLst/>
                <a:latin typeface="+mn-lt"/>
                <a:ea typeface="+mn-ea"/>
                <a:cs typeface="+mn-cs"/>
              </a:rPr>
              <a:t>    {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am father"; </a:t>
            </a:r>
          </a:p>
          <a:p>
            <a:pPr rtl="0"/>
            <a:r>
              <a:rPr lang="en-US" sz="1200" kern="1200" dirty="0">
                <a:solidFill>
                  <a:schemeClr val="tx1"/>
                </a:solidFill>
                <a:effectLst/>
                <a:latin typeface="+mn-lt"/>
                <a:ea typeface="+mn-ea"/>
                <a:cs typeface="+mn-cs"/>
              </a:rPr>
              <a:t>    }</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82</a:t>
            </a:fld>
            <a:endParaRPr lang="he-IL"/>
          </a:p>
        </p:txBody>
      </p:sp>
    </p:spTree>
    <p:extLst>
      <p:ext uri="{BB962C8B-B14F-4D97-AF65-F5344CB8AC3E}">
        <p14:creationId xmlns:p14="http://schemas.microsoft.com/office/powerpoint/2010/main" val="3760214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65610" indent="-294465" eaLnBrk="0" hangingPunct="0">
              <a:defRPr>
                <a:solidFill>
                  <a:schemeClr val="tx1"/>
                </a:solidFill>
                <a:latin typeface="Verdana" pitchFamily="34" charset="0"/>
                <a:cs typeface="Arial" pitchFamily="34" charset="0"/>
              </a:defRPr>
            </a:lvl2pPr>
            <a:lvl3pPr marL="1177862" indent="-235572" eaLnBrk="0" hangingPunct="0">
              <a:defRPr>
                <a:solidFill>
                  <a:schemeClr val="tx1"/>
                </a:solidFill>
                <a:latin typeface="Verdana" pitchFamily="34" charset="0"/>
                <a:cs typeface="Arial" pitchFamily="34" charset="0"/>
              </a:defRPr>
            </a:lvl3pPr>
            <a:lvl4pPr marL="1649006" indent="-235572" eaLnBrk="0" hangingPunct="0">
              <a:defRPr>
                <a:solidFill>
                  <a:schemeClr val="tx1"/>
                </a:solidFill>
                <a:latin typeface="Verdana" pitchFamily="34" charset="0"/>
                <a:cs typeface="Arial" pitchFamily="34" charset="0"/>
              </a:defRPr>
            </a:lvl4pPr>
            <a:lvl5pPr marL="2120151" indent="-235572" eaLnBrk="0" hangingPunct="0">
              <a:defRPr>
                <a:solidFill>
                  <a:schemeClr val="tx1"/>
                </a:solidFill>
                <a:latin typeface="Verdana" pitchFamily="34" charset="0"/>
                <a:cs typeface="Arial" pitchFamily="34" charset="0"/>
              </a:defRPr>
            </a:lvl5pPr>
            <a:lvl6pPr marL="2591295" indent="-235572" eaLnBrk="0" fontAlgn="base" hangingPunct="0">
              <a:spcBef>
                <a:spcPct val="0"/>
              </a:spcBef>
              <a:spcAft>
                <a:spcPct val="0"/>
              </a:spcAft>
              <a:defRPr>
                <a:solidFill>
                  <a:schemeClr val="tx1"/>
                </a:solidFill>
                <a:latin typeface="Verdana" pitchFamily="34" charset="0"/>
                <a:cs typeface="Arial" pitchFamily="34" charset="0"/>
              </a:defRPr>
            </a:lvl6pPr>
            <a:lvl7pPr marL="3062440" indent="-235572" eaLnBrk="0" fontAlgn="base" hangingPunct="0">
              <a:spcBef>
                <a:spcPct val="0"/>
              </a:spcBef>
              <a:spcAft>
                <a:spcPct val="0"/>
              </a:spcAft>
              <a:defRPr>
                <a:solidFill>
                  <a:schemeClr val="tx1"/>
                </a:solidFill>
                <a:latin typeface="Verdana" pitchFamily="34" charset="0"/>
                <a:cs typeface="Arial" pitchFamily="34" charset="0"/>
              </a:defRPr>
            </a:lvl7pPr>
            <a:lvl8pPr marL="3533585" indent="-235572" eaLnBrk="0" fontAlgn="base" hangingPunct="0">
              <a:spcBef>
                <a:spcPct val="0"/>
              </a:spcBef>
              <a:spcAft>
                <a:spcPct val="0"/>
              </a:spcAft>
              <a:defRPr>
                <a:solidFill>
                  <a:schemeClr val="tx1"/>
                </a:solidFill>
                <a:latin typeface="Verdana" pitchFamily="34" charset="0"/>
                <a:cs typeface="Arial" pitchFamily="34" charset="0"/>
              </a:defRPr>
            </a:lvl8pPr>
            <a:lvl9pPr marL="4004729" indent="-235572"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7B8D4F4C-2DD6-4D9A-A5F9-0C18185CD653}" type="slidenum">
              <a:rPr lang="he-IL" smtClean="0">
                <a:latin typeface="Arial" pitchFamily="34" charset="0"/>
              </a:rPr>
              <a:pPr eaLnBrk="1" hangingPunct="1"/>
              <a:t>83</a:t>
            </a:fld>
            <a:endParaRPr lang="en-US">
              <a:latin typeface="Arial" pitchFamily="34" charset="0"/>
            </a:endParaRPr>
          </a:p>
        </p:txBody>
      </p:sp>
      <p:sp>
        <p:nvSpPr>
          <p:cNvPr id="37891" name="Rectangle 7"/>
          <p:cNvSpPr txBox="1">
            <a:spLocks noGrp="1" noChangeArrowheads="1"/>
          </p:cNvSpPr>
          <p:nvPr/>
        </p:nvSpPr>
        <p:spPr bwMode="auto">
          <a:xfrm>
            <a:off x="1645" y="8917422"/>
            <a:ext cx="3077739" cy="4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9" tIns="47114" rIns="94229" bIns="47114"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l" eaLnBrk="1" hangingPunct="1"/>
            <a:fld id="{65E37E7A-D9C2-4FA9-8E1A-7F4A6B73CF95}" type="slidenum">
              <a:rPr lang="he-IL" sz="1200">
                <a:latin typeface="Arial" pitchFamily="34" charset="0"/>
              </a:rPr>
              <a:pPr algn="l" eaLnBrk="1" hangingPunct="1"/>
              <a:t>83</a:t>
            </a:fld>
            <a:endParaRPr lang="en-US" sz="1200">
              <a:latin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86</a:t>
            </a:fld>
            <a:endParaRPr lang="he-IL"/>
          </a:p>
        </p:txBody>
      </p:sp>
    </p:spTree>
    <p:extLst>
      <p:ext uri="{BB962C8B-B14F-4D97-AF65-F5344CB8AC3E}">
        <p14:creationId xmlns:p14="http://schemas.microsoft.com/office/powerpoint/2010/main" val="447596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hlinkClick r:id="rId3"/>
              </a:rPr>
              <a:t>https://csharp-station.com/Article/Index/ObjectClass</a:t>
            </a:r>
            <a:endParaRPr lang="en-US" dirty="0"/>
          </a:p>
          <a:p>
            <a:r>
              <a:rPr lang="en-US" dirty="0">
                <a:hlinkClick r:id="rId4"/>
              </a:rPr>
              <a:t>https://www.codeproject.com/Articles/18714/Comparing-Values-for-Equality-in-NET-Identity-and</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88</a:t>
            </a:fld>
            <a:endParaRPr lang="he-IL"/>
          </a:p>
        </p:txBody>
      </p:sp>
    </p:spTree>
    <p:extLst>
      <p:ext uri="{BB962C8B-B14F-4D97-AF65-F5344CB8AC3E}">
        <p14:creationId xmlns:p14="http://schemas.microsoft.com/office/powerpoint/2010/main" val="206427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F66306-4690-44E0-9291-157159C0F253}" type="slidenum">
              <a:rPr lang="en-US" smtClean="0"/>
              <a:pPr/>
              <a:t>13</a:t>
            </a:fld>
            <a:endParaRPr lang="en-US"/>
          </a:p>
        </p:txBody>
      </p:sp>
    </p:spTree>
    <p:extLst>
      <p:ext uri="{BB962C8B-B14F-4D97-AF65-F5344CB8AC3E}">
        <p14:creationId xmlns:p14="http://schemas.microsoft.com/office/powerpoint/2010/main" val="2041848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hlinkClick r:id="rId3"/>
              </a:rPr>
              <a:t>https://csharp-station.com/Article/Index/ObjectClass</a:t>
            </a:r>
            <a:endParaRPr lang="en-US" dirty="0"/>
          </a:p>
          <a:p>
            <a:r>
              <a:rPr lang="en-US" dirty="0">
                <a:hlinkClick r:id="rId4"/>
              </a:rPr>
              <a:t>https://www.codeproject.com/Articles/18714/Comparing-Values-for-Equality-in-NET-Identity-and</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89</a:t>
            </a:fld>
            <a:endParaRPr lang="he-IL"/>
          </a:p>
        </p:txBody>
      </p:sp>
    </p:spTree>
    <p:extLst>
      <p:ext uri="{BB962C8B-B14F-4D97-AF65-F5344CB8AC3E}">
        <p14:creationId xmlns:p14="http://schemas.microsoft.com/office/powerpoint/2010/main" val="3502102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hlinkClick r:id="rId3"/>
              </a:rPr>
              <a:t>https://csharp-station.com/Article/Index/ObjectClass</a:t>
            </a:r>
            <a:endParaRPr lang="en-US" dirty="0"/>
          </a:p>
          <a:p>
            <a:r>
              <a:rPr lang="en-US" dirty="0">
                <a:hlinkClick r:id="rId4"/>
              </a:rPr>
              <a:t>https://www.codeproject.com/Articles/18714/Comparing-Values-for-Equality-in-NET-Identity-and</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fld id="{E772479E-0EEF-49F8-B050-BFE52A41463C}" type="slidenum">
              <a:rPr lang="he-IL" smtClean="0"/>
              <a:t>90</a:t>
            </a:fld>
            <a:endParaRPr lang="he-IL"/>
          </a:p>
        </p:txBody>
      </p:sp>
    </p:spTree>
    <p:extLst>
      <p:ext uri="{BB962C8B-B14F-4D97-AF65-F5344CB8AC3E}">
        <p14:creationId xmlns:p14="http://schemas.microsoft.com/office/powerpoint/2010/main" val="1352449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במקרה</a:t>
            </a:r>
            <a:r>
              <a:rPr lang="he-IL" baseline="0" dirty="0"/>
              <a:t> הראשון ידפיס את מה שהגדרנו</a:t>
            </a:r>
          </a:p>
          <a:p>
            <a:r>
              <a:rPr lang="he-IL" baseline="0" dirty="0"/>
              <a:t>במקרה השני – ידפיס את המתודה של </a:t>
            </a:r>
            <a:r>
              <a:rPr lang="en-US" baseline="0" dirty="0"/>
              <a:t>base</a:t>
            </a:r>
            <a:r>
              <a:rPr lang="he-IL" baseline="0" dirty="0"/>
              <a:t>. ורק זימון ישיר ייתן את מה שהגדרנו – כי לא כתבנו </a:t>
            </a:r>
            <a:r>
              <a:rPr lang="en-US" baseline="0" dirty="0"/>
              <a:t>Override </a:t>
            </a:r>
            <a:r>
              <a:rPr lang="he-IL" baseline="0" dirty="0"/>
              <a:t>ולכן זה </a:t>
            </a:r>
            <a:r>
              <a:rPr lang="en-US" baseline="0" dirty="0"/>
              <a:t>New</a:t>
            </a:r>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92</a:t>
            </a:fld>
            <a:endParaRPr lang="he-IL"/>
          </a:p>
        </p:txBody>
      </p:sp>
    </p:spTree>
    <p:extLst>
      <p:ext uri="{BB962C8B-B14F-4D97-AF65-F5344CB8AC3E}">
        <p14:creationId xmlns:p14="http://schemas.microsoft.com/office/powerpoint/2010/main" val="2312900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מציין מיקום של תמונת שקופית 1"/>
          <p:cNvSpPr>
            <a:spLocks noGrp="1" noRot="1" noChangeAspect="1" noTextEdit="1"/>
          </p:cNvSpPr>
          <p:nvPr>
            <p:ph type="sldImg"/>
          </p:nvPr>
        </p:nvSpPr>
        <p:spPr>
          <a:ln/>
        </p:spPr>
      </p:sp>
      <p:sp>
        <p:nvSpPr>
          <p:cNvPr id="24579"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sz="1200" kern="1200" dirty="0">
                <a:solidFill>
                  <a:schemeClr val="tx1"/>
                </a:solidFill>
                <a:effectLst/>
                <a:latin typeface="+mn-lt"/>
                <a:ea typeface="+mn-ea"/>
                <a:cs typeface="+mn-cs"/>
              </a:rPr>
              <a:t>using System;</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System.Collections.Generic</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System.Linq</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System.Text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namespace Ex991</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abstract class Shape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abstract decimal </a:t>
            </a:r>
            <a:r>
              <a:rPr lang="en-US" sz="1200" kern="1200" dirty="0" err="1">
                <a:solidFill>
                  <a:schemeClr val="tx1"/>
                </a:solidFill>
                <a:effectLst/>
                <a:latin typeface="+mn-lt"/>
                <a:ea typeface="+mn-ea"/>
                <a:cs typeface="+mn-cs"/>
              </a:rPr>
              <a:t>GetArea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class Square : Shape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X;</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override decimal </a:t>
            </a:r>
            <a:r>
              <a:rPr lang="en-US" sz="1200" kern="1200" dirty="0" err="1">
                <a:solidFill>
                  <a:schemeClr val="tx1"/>
                </a:solidFill>
                <a:effectLst/>
                <a:latin typeface="+mn-lt"/>
                <a:ea typeface="+mn-ea"/>
                <a:cs typeface="+mn-cs"/>
              </a:rPr>
              <a:t>GetArea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X * X;</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class Rectangle : Shape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X;</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Y;</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override decimal </a:t>
            </a:r>
            <a:r>
              <a:rPr lang="en-US" sz="1200" kern="1200" dirty="0" err="1">
                <a:solidFill>
                  <a:schemeClr val="tx1"/>
                </a:solidFill>
                <a:effectLst/>
                <a:latin typeface="+mn-lt"/>
                <a:ea typeface="+mn-ea"/>
                <a:cs typeface="+mn-cs"/>
              </a:rPr>
              <a:t>GetArea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X * Y;</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class Circle : Shape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override decimal </a:t>
            </a:r>
            <a:r>
              <a:rPr lang="en-US" sz="1200" kern="1200" dirty="0" err="1">
                <a:solidFill>
                  <a:schemeClr val="tx1"/>
                </a:solidFill>
                <a:effectLst/>
                <a:latin typeface="+mn-lt"/>
                <a:ea typeface="+mn-ea"/>
                <a:cs typeface="+mn-cs"/>
              </a:rPr>
              <a:t>GetArea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decimal pi = (decimal)</a:t>
            </a:r>
            <a:r>
              <a:rPr lang="en-US" sz="1200" kern="1200" dirty="0" err="1">
                <a:solidFill>
                  <a:schemeClr val="tx1"/>
                </a:solidFill>
                <a:effectLst/>
                <a:latin typeface="+mn-lt"/>
                <a:ea typeface="+mn-ea"/>
                <a:cs typeface="+mn-cs"/>
              </a:rPr>
              <a:t>Math.PI</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return pi * R * 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Program</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decimal </a:t>
            </a:r>
            <a:r>
              <a:rPr lang="en-US" sz="1200" kern="1200" dirty="0" err="1">
                <a:solidFill>
                  <a:schemeClr val="tx1"/>
                </a:solidFill>
                <a:effectLst/>
                <a:latin typeface="+mn-lt"/>
                <a:ea typeface="+mn-ea"/>
                <a:cs typeface="+mn-cs"/>
              </a:rPr>
              <a:t>getTotalArea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params</a:t>
            </a:r>
            <a:r>
              <a:rPr lang="en-US" sz="1200" kern="1200" dirty="0">
                <a:solidFill>
                  <a:schemeClr val="tx1"/>
                </a:solidFill>
                <a:effectLst/>
                <a:latin typeface="+mn-lt"/>
                <a:ea typeface="+mn-ea"/>
                <a:cs typeface="+mn-cs"/>
              </a:rPr>
              <a:t> Shape[] </a:t>
            </a:r>
            <a:r>
              <a:rPr lang="en-US" sz="1200" kern="1200" dirty="0" err="1">
                <a:solidFill>
                  <a:schemeClr val="tx1"/>
                </a:solidFill>
                <a:effectLst/>
                <a:latin typeface="+mn-lt"/>
                <a:ea typeface="+mn-ea"/>
                <a:cs typeface="+mn-cs"/>
              </a:rPr>
              <a:t>shaps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decimal sum = 0.0m;</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&lt; </a:t>
            </a:r>
            <a:r>
              <a:rPr lang="en-US" sz="1200" kern="1200" dirty="0" err="1">
                <a:solidFill>
                  <a:schemeClr val="tx1"/>
                </a:solidFill>
                <a:effectLst/>
                <a:latin typeface="+mn-lt"/>
                <a:ea typeface="+mn-ea"/>
                <a:cs typeface="+mn-cs"/>
              </a:rPr>
              <a:t>shaps.Length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sum += </a:t>
            </a:r>
            <a:r>
              <a:rPr lang="en-US" sz="1200" kern="1200" dirty="0" err="1">
                <a:solidFill>
                  <a:schemeClr val="tx1"/>
                </a:solidFill>
                <a:effectLst/>
                <a:latin typeface="+mn-lt"/>
                <a:ea typeface="+mn-ea"/>
                <a:cs typeface="+mn-cs"/>
              </a:rPr>
              <a:t>shaps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GetArea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return sum;</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decimal d = </a:t>
            </a:r>
            <a:r>
              <a:rPr lang="en-US" sz="1200" kern="1200" dirty="0" err="1">
                <a:solidFill>
                  <a:schemeClr val="tx1"/>
                </a:solidFill>
                <a:effectLst/>
                <a:latin typeface="+mn-lt"/>
                <a:ea typeface="+mn-ea"/>
                <a:cs typeface="+mn-cs"/>
              </a:rPr>
              <a:t>getTotalArea</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new Rectangle { X = 5, Y = 6 },</a:t>
            </a:r>
          </a:p>
          <a:p>
            <a:pPr rtl="0"/>
            <a:r>
              <a:rPr lang="en-US" sz="1200" kern="1200" dirty="0">
                <a:solidFill>
                  <a:schemeClr val="tx1"/>
                </a:solidFill>
                <a:effectLst/>
                <a:latin typeface="+mn-lt"/>
                <a:ea typeface="+mn-ea"/>
                <a:cs typeface="+mn-cs"/>
              </a:rPr>
              <a:t>                new Circle { R = 2 },</a:t>
            </a:r>
          </a:p>
          <a:p>
            <a:pPr rtl="0"/>
            <a:r>
              <a:rPr lang="en-US" sz="1200" kern="1200" dirty="0">
                <a:solidFill>
                  <a:schemeClr val="tx1"/>
                </a:solidFill>
                <a:effectLst/>
                <a:latin typeface="+mn-lt"/>
                <a:ea typeface="+mn-ea"/>
                <a:cs typeface="+mn-cs"/>
              </a:rPr>
              <a:t>                new Square { X = 2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Console.WriteLine</a:t>
            </a:r>
            <a:r>
              <a:rPr lang="en-US" sz="1200" kern="1200" dirty="0">
                <a:solidFill>
                  <a:schemeClr val="tx1"/>
                </a:solidFill>
                <a:effectLst/>
                <a:latin typeface="+mn-lt"/>
                <a:ea typeface="+mn-ea"/>
                <a:cs typeface="+mn-cs"/>
              </a:rPr>
              <a:t>("total area: " + d);</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endParaRPr lang="he-IL" altLang="he-IL" dirty="0">
              <a:latin typeface="Arial" charset="0"/>
              <a:cs typeface="Arial" charset="0"/>
            </a:endParaRPr>
          </a:p>
        </p:txBody>
      </p:sp>
      <p:sp>
        <p:nvSpPr>
          <p:cNvPr id="24580"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B131A887-1B17-41A9-BF0F-A4FAE114FD03}" type="slidenum">
              <a:rPr lang="he-IL" altLang="he-IL"/>
              <a:pPr algn="l">
                <a:spcBef>
                  <a:spcPct val="0"/>
                </a:spcBef>
              </a:pPr>
              <a:t>95</a:t>
            </a:fld>
            <a:endParaRPr lang="en-US" altLang="he-I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96</a:t>
            </a:fld>
            <a:endParaRPr lang="he-IL"/>
          </a:p>
        </p:txBody>
      </p:sp>
    </p:spTree>
    <p:extLst>
      <p:ext uri="{BB962C8B-B14F-4D97-AF65-F5344CB8AC3E}">
        <p14:creationId xmlns:p14="http://schemas.microsoft.com/office/powerpoint/2010/main" val="135250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מציין מיקום של תמונת שקופית 1"/>
          <p:cNvSpPr>
            <a:spLocks noGrp="1" noRot="1" noChangeAspect="1" noTextEdit="1"/>
          </p:cNvSpPr>
          <p:nvPr>
            <p:ph type="sldImg"/>
          </p:nvPr>
        </p:nvSpPr>
        <p:spPr>
          <a:ln/>
        </p:spPr>
      </p:sp>
      <p:sp>
        <p:nvSpPr>
          <p:cNvPr id="2662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dirty="0">
              <a:latin typeface="Arial" charset="0"/>
              <a:cs typeface="Arial" charset="0"/>
            </a:endParaRPr>
          </a:p>
        </p:txBody>
      </p:sp>
      <p:sp>
        <p:nvSpPr>
          <p:cNvPr id="2662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algn="l">
              <a:spcBef>
                <a:spcPct val="0"/>
              </a:spcBef>
            </a:pPr>
            <a:fld id="{8901C26C-F434-4B4F-A210-7336CAC2CF7F}" type="slidenum">
              <a:rPr lang="he-IL" altLang="he-IL"/>
              <a:pPr algn="l">
                <a:spcBef>
                  <a:spcPct val="0"/>
                </a:spcBef>
              </a:pPr>
              <a:t>97</a:t>
            </a:fld>
            <a:endParaRPr lang="en-US" altLang="he-I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בעיקרון מיועד למשתנה</a:t>
            </a:r>
            <a:r>
              <a:rPr lang="he-IL" baseline="0" dirty="0"/>
              <a:t> הפניה, אבל עובד גם על ערך. אסור לו להיות </a:t>
            </a:r>
            <a:r>
              <a:rPr lang="en-US" baseline="0" dirty="0"/>
              <a:t>Null</a:t>
            </a:r>
            <a:endParaRPr lang="he-IL" baseline="0" dirty="0"/>
          </a:p>
          <a:p>
            <a:endParaRPr lang="he-IL" baseline="0" dirty="0"/>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106</a:t>
            </a:fld>
            <a:endParaRPr lang="he-IL"/>
          </a:p>
        </p:txBody>
      </p:sp>
    </p:spTree>
    <p:extLst>
      <p:ext uri="{BB962C8B-B14F-4D97-AF65-F5344CB8AC3E}">
        <p14:creationId xmlns:p14="http://schemas.microsoft.com/office/powerpoint/2010/main" val="2577942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107</a:t>
            </a:fld>
            <a:endParaRPr lang="he-IL"/>
          </a:p>
        </p:txBody>
      </p:sp>
    </p:spTree>
    <p:extLst>
      <p:ext uri="{BB962C8B-B14F-4D97-AF65-F5344CB8AC3E}">
        <p14:creationId xmlns:p14="http://schemas.microsoft.com/office/powerpoint/2010/main" val="2577942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108</a:t>
            </a:fld>
            <a:endParaRPr lang="he-IL"/>
          </a:p>
        </p:txBody>
      </p:sp>
    </p:spTree>
    <p:extLst>
      <p:ext uri="{BB962C8B-B14F-4D97-AF65-F5344CB8AC3E}">
        <p14:creationId xmlns:p14="http://schemas.microsoft.com/office/powerpoint/2010/main" val="2577942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הדוגמא העליונה תדפיס רק </a:t>
            </a:r>
            <a:r>
              <a:rPr lang="en-US" dirty="0"/>
              <a:t>False</a:t>
            </a:r>
            <a:r>
              <a:rPr lang="he-IL" dirty="0"/>
              <a:t>, השרשור נותן את ערך שמאל.</a:t>
            </a:r>
          </a:p>
          <a:p>
            <a:r>
              <a:rPr lang="he-IL" dirty="0"/>
              <a:t>להריץ גם:</a:t>
            </a:r>
          </a:p>
          <a:p>
            <a:pPr marL="0" marR="0" indent="0" algn="r" defTabSz="914400" rtl="1" eaLnBrk="1" fontAlgn="auto" latinLnBrk="0" hangingPunct="1">
              <a:lnSpc>
                <a:spcPct val="100000"/>
              </a:lnSpc>
              <a:spcBef>
                <a:spcPts val="0"/>
              </a:spcBef>
              <a:spcAft>
                <a:spcPts val="0"/>
              </a:spcAft>
              <a:buClrTx/>
              <a:buSzTx/>
              <a:buFontTx/>
              <a:buNone/>
              <a:tabLst/>
              <a:defRPr/>
            </a:pPr>
            <a:r>
              <a:rPr lang="en-US" dirty="0"/>
              <a:t>static void Main(string[] </a:t>
            </a:r>
            <a:r>
              <a:rPr lang="en-US" dirty="0" err="1"/>
              <a:t>args</a:t>
            </a:r>
            <a:r>
              <a:rPr lang="en-US" dirty="0"/>
              <a:t>) {     grandfather g = new father();     father f = g as father;     son s = g as son; } </a:t>
            </a:r>
            <a:endParaRPr lang="he-IL" dirty="0"/>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109</a:t>
            </a:fld>
            <a:endParaRPr lang="he-IL"/>
          </a:p>
        </p:txBody>
      </p:sp>
    </p:spTree>
    <p:extLst>
      <p:ext uri="{BB962C8B-B14F-4D97-AF65-F5344CB8AC3E}">
        <p14:creationId xmlns:p14="http://schemas.microsoft.com/office/powerpoint/2010/main" val="2863331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Null</a:t>
            </a:r>
            <a:r>
              <a:rPr lang="he-IL" dirty="0"/>
              <a:t> זה שם </a:t>
            </a:r>
            <a:r>
              <a:rPr lang="he-IL" dirty="0" err="1"/>
              <a:t>שם</a:t>
            </a:r>
            <a:r>
              <a:rPr lang="he-IL" dirty="0"/>
              <a:t> מקום</a:t>
            </a:r>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16</a:t>
            </a:fld>
            <a:endParaRPr lang="he-IL"/>
          </a:p>
        </p:txBody>
      </p:sp>
    </p:spTree>
    <p:extLst>
      <p:ext uri="{BB962C8B-B14F-4D97-AF65-F5344CB8AC3E}">
        <p14:creationId xmlns:p14="http://schemas.microsoft.com/office/powerpoint/2010/main" val="4134125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F3D19D6-5CED-4368-A95C-BDC3735AF783}" type="slidenum">
              <a:rPr lang="he-IL" smtClean="0"/>
              <a:t>110</a:t>
            </a:fld>
            <a:endParaRPr lang="he-IL"/>
          </a:p>
        </p:txBody>
      </p:sp>
    </p:spTree>
    <p:extLst>
      <p:ext uri="{BB962C8B-B14F-4D97-AF65-F5344CB8AC3E}">
        <p14:creationId xmlns:p14="http://schemas.microsoft.com/office/powerpoint/2010/main" val="1183188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111</a:t>
            </a:fld>
            <a:endParaRPr lang="he-IL"/>
          </a:p>
        </p:txBody>
      </p:sp>
    </p:spTree>
    <p:extLst>
      <p:ext uri="{BB962C8B-B14F-4D97-AF65-F5344CB8AC3E}">
        <p14:creationId xmlns:p14="http://schemas.microsoft.com/office/powerpoint/2010/main" val="25779429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מחלקה אבסטרקטית לא חייבת להיות </a:t>
            </a:r>
            <a:r>
              <a:rPr lang="he-IL" dirty="0" err="1"/>
              <a:t>אינטרפייס</a:t>
            </a:r>
            <a:r>
              <a:rPr lang="he-IL" dirty="0"/>
              <a:t> (כי יכולות להיות מתודות לא </a:t>
            </a:r>
            <a:r>
              <a:rPr lang="he-IL" dirty="0" err="1"/>
              <a:t>אבסטקרט</a:t>
            </a:r>
            <a:r>
              <a:rPr lang="he-IL" dirty="0"/>
              <a:t> ומשתנים)</a:t>
            </a:r>
          </a:p>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114</a:t>
            </a:fld>
            <a:endParaRPr lang="he-IL"/>
          </a:p>
        </p:txBody>
      </p:sp>
    </p:spTree>
    <p:extLst>
      <p:ext uri="{BB962C8B-B14F-4D97-AF65-F5344CB8AC3E}">
        <p14:creationId xmlns:p14="http://schemas.microsoft.com/office/powerpoint/2010/main" val="3439948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r>
              <a:rPr lang="en-US" sz="1200" b="1" kern="1200" dirty="0">
                <a:solidFill>
                  <a:schemeClr val="tx1"/>
                </a:solidFill>
                <a:effectLst/>
                <a:latin typeface="+mn-lt"/>
                <a:ea typeface="+mn-ea"/>
                <a:cs typeface="+mn-cs"/>
              </a:rPr>
              <a:t>public interface </a:t>
            </a:r>
            <a:r>
              <a:rPr lang="en-US" sz="1200" b="1" kern="1200" dirty="0" err="1">
                <a:solidFill>
                  <a:schemeClr val="tx1"/>
                </a:solidFill>
                <a:effectLst/>
                <a:latin typeface="+mn-lt"/>
                <a:ea typeface="+mn-ea"/>
                <a:cs typeface="+mn-cs"/>
              </a:rPr>
              <a:t>ISports</a:t>
            </a:r>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LengthOfCourt</a:t>
            </a:r>
            <a:r>
              <a:rPr lang="en-US" sz="1200" kern="1200" dirty="0">
                <a:solidFill>
                  <a:schemeClr val="tx1"/>
                </a:solidFill>
                <a:effectLst/>
                <a:latin typeface="+mn-lt"/>
                <a:ea typeface="+mn-ea"/>
                <a:cs typeface="+mn-cs"/>
              </a:rPr>
              <a:t>	{ get; set; }	// </a:t>
            </a:r>
            <a:r>
              <a:rPr lang="he-IL" sz="1200" kern="1200" dirty="0">
                <a:solidFill>
                  <a:schemeClr val="tx1"/>
                </a:solidFill>
                <a:effectLst/>
                <a:latin typeface="+mn-lt"/>
                <a:ea typeface="+mn-ea"/>
                <a:cs typeface="+mn-cs"/>
              </a:rPr>
              <a:t>מאפיינים</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WidthOfCourt</a:t>
            </a:r>
            <a:r>
              <a:rPr lang="en-US" sz="1200" kern="1200" dirty="0">
                <a:solidFill>
                  <a:schemeClr val="tx1"/>
                </a:solidFill>
                <a:effectLst/>
                <a:latin typeface="+mn-lt"/>
                <a:ea typeface="+mn-ea"/>
                <a:cs typeface="+mn-cs"/>
              </a:rPr>
              <a:t>      	{ get; set;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NumberOfPlayers</a:t>
            </a:r>
            <a:r>
              <a:rPr lang="en-US" sz="1200" kern="1200" dirty="0">
                <a:solidFill>
                  <a:schemeClr val="tx1"/>
                </a:solidFill>
                <a:effectLst/>
                <a:latin typeface="+mn-lt"/>
                <a:ea typeface="+mn-ea"/>
                <a:cs typeface="+mn-cs"/>
              </a:rPr>
              <a:t>	{ get; set; }</a:t>
            </a:r>
          </a:p>
          <a:p>
            <a:pPr rtl="0"/>
            <a:r>
              <a:rPr lang="en-US" sz="1200" kern="1200" dirty="0">
                <a:solidFill>
                  <a:schemeClr val="tx1"/>
                </a:solidFill>
                <a:effectLst/>
                <a:latin typeface="+mn-lt"/>
                <a:ea typeface="+mn-ea"/>
                <a:cs typeface="+mn-cs"/>
              </a:rPr>
              <a:t>	string </a:t>
            </a:r>
            <a:r>
              <a:rPr lang="en-US" sz="1200" kern="1200" dirty="0" err="1">
                <a:solidFill>
                  <a:schemeClr val="tx1"/>
                </a:solidFill>
                <a:effectLst/>
                <a:latin typeface="+mn-lt"/>
                <a:ea typeface="+mn-ea"/>
                <a:cs typeface="+mn-cs"/>
              </a:rPr>
              <a:t>NameOfSport</a:t>
            </a:r>
            <a:r>
              <a:rPr lang="en-US" sz="1200" kern="1200" dirty="0">
                <a:solidFill>
                  <a:schemeClr val="tx1"/>
                </a:solidFill>
                <a:effectLst/>
                <a:latin typeface="+mn-lt"/>
                <a:ea typeface="+mn-ea"/>
                <a:cs typeface="+mn-cs"/>
              </a:rPr>
              <a:t>	{ get; }</a:t>
            </a:r>
          </a:p>
          <a:p>
            <a:pPr rtl="0"/>
            <a:r>
              <a:rPr lang="en-US" sz="1200" kern="1200" dirty="0">
                <a:solidFill>
                  <a:schemeClr val="tx1"/>
                </a:solidFill>
                <a:effectLst/>
                <a:latin typeface="+mn-lt"/>
                <a:ea typeface="+mn-ea"/>
                <a:cs typeface="+mn-cs"/>
              </a:rPr>
              <a:t>	void </a:t>
            </a:r>
            <a:r>
              <a:rPr lang="en-US" sz="1200" kern="1200" dirty="0" err="1">
                <a:solidFill>
                  <a:schemeClr val="tx1"/>
                </a:solidFill>
                <a:effectLst/>
                <a:latin typeface="+mn-lt"/>
                <a:ea typeface="+mn-ea"/>
                <a:cs typeface="+mn-cs"/>
              </a:rPr>
              <a:t>PrintSportInfo</a:t>
            </a:r>
            <a:r>
              <a:rPr lang="en-US" sz="1200" kern="1200" dirty="0">
                <a:solidFill>
                  <a:schemeClr val="tx1"/>
                </a:solidFill>
                <a:effectLst/>
                <a:latin typeface="+mn-lt"/>
                <a:ea typeface="+mn-ea"/>
                <a:cs typeface="+mn-cs"/>
              </a:rPr>
              <a:t>();			// </a:t>
            </a:r>
            <a:r>
              <a:rPr lang="he-IL" sz="1200" kern="1200" dirty="0">
                <a:solidFill>
                  <a:schemeClr val="tx1"/>
                </a:solidFill>
                <a:effectLst/>
                <a:latin typeface="+mn-lt"/>
                <a:ea typeface="+mn-ea"/>
                <a:cs typeface="+mn-cs"/>
              </a:rPr>
              <a:t>מתודה</a:t>
            </a:r>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public class </a:t>
            </a:r>
            <a:r>
              <a:rPr lang="en-US" sz="1200" b="1" kern="1200" dirty="0" err="1">
                <a:solidFill>
                  <a:schemeClr val="tx1"/>
                </a:solidFill>
                <a:effectLst/>
                <a:latin typeface="+mn-lt"/>
                <a:ea typeface="+mn-ea"/>
                <a:cs typeface="+mn-cs"/>
              </a:rPr>
              <a:t>SportBall</a:t>
            </a:r>
            <a:r>
              <a:rPr lang="en-US" sz="1200" b="1" kern="1200" dirty="0">
                <a:solidFill>
                  <a:schemeClr val="tx1"/>
                </a:solidFill>
                <a:effectLst/>
                <a:latin typeface="+mn-lt"/>
                <a:ea typeface="+mn-ea"/>
                <a:cs typeface="+mn-cs"/>
              </a:rPr>
              <a:t> : </a:t>
            </a:r>
            <a:r>
              <a:rPr lang="en-US" sz="1200" b="1" kern="1200" dirty="0" err="1">
                <a:solidFill>
                  <a:schemeClr val="tx1"/>
                </a:solidFill>
                <a:effectLst/>
                <a:latin typeface="+mn-lt"/>
                <a:ea typeface="+mn-ea"/>
                <a:cs typeface="+mn-cs"/>
              </a:rPr>
              <a:t>ISports</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numPlayers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string </a:t>
            </a:r>
            <a:r>
              <a:rPr lang="en-US" sz="1200" kern="1200" dirty="0" err="1">
                <a:solidFill>
                  <a:schemeClr val="tx1"/>
                </a:solidFill>
                <a:effectLst/>
                <a:latin typeface="+mn-lt"/>
                <a:ea typeface="+mn-ea"/>
                <a:cs typeface="+mn-cs"/>
              </a:rPr>
              <a:t>sportName</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double length;</a:t>
            </a:r>
          </a:p>
          <a:p>
            <a:pPr rtl="0"/>
            <a:r>
              <a:rPr lang="en-US" sz="1200" kern="1200" dirty="0">
                <a:solidFill>
                  <a:schemeClr val="tx1"/>
                </a:solidFill>
                <a:effectLst/>
                <a:latin typeface="+mn-lt"/>
                <a:ea typeface="+mn-ea"/>
                <a:cs typeface="+mn-cs"/>
              </a:rPr>
              <a:t>	double width;</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SportBall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a:t>
            </a:r>
            <a:r>
              <a:rPr lang="en-US" sz="1200" kern="1200" dirty="0">
                <a:solidFill>
                  <a:schemeClr val="tx1"/>
                </a:solidFill>
                <a:effectLst/>
                <a:latin typeface="+mn-lt"/>
                <a:ea typeface="+mn-ea"/>
                <a:cs typeface="+mn-cs"/>
              </a:rPr>
              <a:t>, string name)  {  // constructor</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numPlayers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num</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sportName</a:t>
            </a:r>
            <a:r>
              <a:rPr lang="en-US" sz="1200" kern="1200" dirty="0">
                <a:solidFill>
                  <a:schemeClr val="tx1"/>
                </a:solidFill>
                <a:effectLst/>
                <a:latin typeface="+mn-lt"/>
                <a:ea typeface="+mn-ea"/>
                <a:cs typeface="+mn-cs"/>
              </a:rPr>
              <a:t>  =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NumberOfPlayers</a:t>
            </a:r>
            <a:r>
              <a:rPr lang="en-US" sz="1200" kern="1200" dirty="0">
                <a:solidFill>
                  <a:schemeClr val="tx1"/>
                </a:solidFill>
                <a:effectLst/>
                <a:latin typeface="+mn-lt"/>
                <a:ea typeface="+mn-ea"/>
                <a:cs typeface="+mn-cs"/>
              </a:rPr>
              <a:t>   {                </a:t>
            </a:r>
            <a:r>
              <a:rPr lang="he-IL" sz="1200" kern="1200" dirty="0">
                <a:solidFill>
                  <a:schemeClr val="tx1"/>
                </a:solidFill>
                <a:effectLst/>
                <a:latin typeface="+mn-lt"/>
                <a:ea typeface="+mn-ea"/>
                <a:cs typeface="+mn-cs"/>
              </a:rPr>
              <a:t>מימוש המאפיינים של המשק //</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get	{ return </a:t>
            </a:r>
            <a:r>
              <a:rPr lang="en-US" sz="1200" kern="1200" dirty="0" err="1">
                <a:solidFill>
                  <a:schemeClr val="tx1"/>
                </a:solidFill>
                <a:effectLst/>
                <a:latin typeface="+mn-lt"/>
                <a:ea typeface="+mn-ea"/>
                <a:cs typeface="+mn-cs"/>
              </a:rPr>
              <a:t>numPlayers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set	{ </a:t>
            </a:r>
            <a:r>
              <a:rPr lang="en-US" sz="1200" kern="1200" dirty="0" err="1">
                <a:solidFill>
                  <a:schemeClr val="tx1"/>
                </a:solidFill>
                <a:effectLst/>
                <a:latin typeface="+mn-lt"/>
                <a:ea typeface="+mn-ea"/>
                <a:cs typeface="+mn-cs"/>
              </a:rPr>
              <a:t>numPlayers</a:t>
            </a:r>
            <a:r>
              <a:rPr lang="en-US" sz="1200" kern="1200" dirty="0">
                <a:solidFill>
                  <a:schemeClr val="tx1"/>
                </a:solidFill>
                <a:effectLst/>
                <a:latin typeface="+mn-lt"/>
                <a:ea typeface="+mn-ea"/>
                <a:cs typeface="+mn-cs"/>
              </a:rPr>
              <a:t> = value;}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string </a:t>
            </a:r>
            <a:r>
              <a:rPr lang="en-US" sz="1200" kern="1200" dirty="0" err="1">
                <a:solidFill>
                  <a:schemeClr val="tx1"/>
                </a:solidFill>
                <a:effectLst/>
                <a:latin typeface="+mn-lt"/>
                <a:ea typeface="+mn-ea"/>
                <a:cs typeface="+mn-cs"/>
              </a:rPr>
              <a:t>NameOfSport</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get	{ return </a:t>
            </a:r>
            <a:r>
              <a:rPr lang="en-US" sz="1200" kern="1200" dirty="0" err="1">
                <a:solidFill>
                  <a:schemeClr val="tx1"/>
                </a:solidFill>
                <a:effectLst/>
                <a:latin typeface="+mn-lt"/>
                <a:ea typeface="+mn-ea"/>
                <a:cs typeface="+mn-cs"/>
              </a:rPr>
              <a:t>sportName</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double </a:t>
            </a:r>
            <a:r>
              <a:rPr lang="en-US" sz="1200" kern="1200" dirty="0" err="1">
                <a:solidFill>
                  <a:schemeClr val="tx1"/>
                </a:solidFill>
                <a:effectLst/>
                <a:latin typeface="+mn-lt"/>
                <a:ea typeface="+mn-ea"/>
                <a:cs typeface="+mn-cs"/>
              </a:rPr>
              <a:t>LengthOfCourt</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get { return length; }</a:t>
            </a:r>
          </a:p>
          <a:p>
            <a:pPr rtl="0"/>
            <a:r>
              <a:rPr lang="en-US" sz="1200" kern="1200" dirty="0">
                <a:solidFill>
                  <a:schemeClr val="tx1"/>
                </a:solidFill>
                <a:effectLst/>
                <a:latin typeface="+mn-lt"/>
                <a:ea typeface="+mn-ea"/>
                <a:cs typeface="+mn-cs"/>
              </a:rPr>
              <a:t>		set { length = value;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double </a:t>
            </a:r>
            <a:r>
              <a:rPr lang="en-US" sz="1200" kern="1200" dirty="0" err="1">
                <a:solidFill>
                  <a:schemeClr val="tx1"/>
                </a:solidFill>
                <a:effectLst/>
                <a:latin typeface="+mn-lt"/>
                <a:ea typeface="+mn-ea"/>
                <a:cs typeface="+mn-cs"/>
              </a:rPr>
              <a:t>WidthOfCourt</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get { return width; }</a:t>
            </a:r>
          </a:p>
          <a:p>
            <a:pPr rtl="0"/>
            <a:r>
              <a:rPr lang="en-US" sz="1200" kern="1200" dirty="0">
                <a:solidFill>
                  <a:schemeClr val="tx1"/>
                </a:solidFill>
                <a:effectLst/>
                <a:latin typeface="+mn-lt"/>
                <a:ea typeface="+mn-ea"/>
                <a:cs typeface="+mn-cs"/>
              </a:rPr>
              <a:t>		set { width = value;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void </a:t>
            </a:r>
            <a:r>
              <a:rPr lang="en-US" sz="1200" kern="1200" dirty="0" err="1">
                <a:solidFill>
                  <a:schemeClr val="tx1"/>
                </a:solidFill>
                <a:effectLst/>
                <a:latin typeface="+mn-lt"/>
                <a:ea typeface="+mn-ea"/>
                <a:cs typeface="+mn-cs"/>
              </a:rPr>
              <a:t>PrintSportInfo</a:t>
            </a:r>
            <a:r>
              <a:rPr lang="en-US" sz="1200" kern="1200" dirty="0">
                <a:solidFill>
                  <a:schemeClr val="tx1"/>
                </a:solidFill>
                <a:effectLst/>
                <a:latin typeface="+mn-lt"/>
                <a:ea typeface="+mn-ea"/>
                <a:cs typeface="+mn-cs"/>
              </a:rPr>
              <a:t>()   {	</a:t>
            </a:r>
            <a:r>
              <a:rPr lang="he-IL" sz="1200" kern="1200" dirty="0">
                <a:solidFill>
                  <a:schemeClr val="tx1"/>
                </a:solidFill>
                <a:effectLst/>
                <a:latin typeface="+mn-lt"/>
                <a:ea typeface="+mn-ea"/>
                <a:cs typeface="+mn-cs"/>
              </a:rPr>
              <a:t>מימוש המתודה מהממשק   //   </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Console.WriteLine</a:t>
            </a:r>
            <a:r>
              <a:rPr lang="en-US" sz="1200" kern="1200" dirty="0">
                <a:solidFill>
                  <a:schemeClr val="tx1"/>
                </a:solidFill>
                <a:effectLst/>
                <a:latin typeface="+mn-lt"/>
                <a:ea typeface="+mn-ea"/>
                <a:cs typeface="+mn-cs"/>
              </a:rPr>
              <a:t>("Sport Info");</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Console.WriteLine</a:t>
            </a:r>
            <a:r>
              <a:rPr lang="en-US" sz="1200" kern="1200" dirty="0">
                <a:solidFill>
                  <a:schemeClr val="tx1"/>
                </a:solidFill>
                <a:effectLst/>
                <a:latin typeface="+mn-lt"/>
                <a:ea typeface="+mn-ea"/>
                <a:cs typeface="+mn-cs"/>
              </a:rPr>
              <a:t>("Name of Sport: {0}", </a:t>
            </a:r>
            <a:r>
              <a:rPr lang="en-US" sz="1200" kern="1200" dirty="0" err="1">
                <a:solidFill>
                  <a:schemeClr val="tx1"/>
                </a:solidFill>
                <a:effectLst/>
                <a:latin typeface="+mn-lt"/>
                <a:ea typeface="+mn-ea"/>
                <a:cs typeface="+mn-cs"/>
              </a:rPr>
              <a:t>NameOfSport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Console.WriteLine</a:t>
            </a:r>
            <a:r>
              <a:rPr lang="en-US" sz="1200" kern="1200" dirty="0">
                <a:solidFill>
                  <a:schemeClr val="tx1"/>
                </a:solidFill>
                <a:effectLst/>
                <a:latin typeface="+mn-lt"/>
                <a:ea typeface="+mn-ea"/>
                <a:cs typeface="+mn-cs"/>
              </a:rPr>
              <a:t>("# of Players:  {0}", </a:t>
            </a:r>
            <a:r>
              <a:rPr lang="en-US" sz="1200" kern="1200" dirty="0" err="1">
                <a:solidFill>
                  <a:schemeClr val="tx1"/>
                </a:solidFill>
                <a:effectLst/>
                <a:latin typeface="+mn-lt"/>
                <a:ea typeface="+mn-ea"/>
                <a:cs typeface="+mn-cs"/>
              </a:rPr>
              <a:t>NumberOfPlayers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Console.WriteLine</a:t>
            </a:r>
            <a:r>
              <a:rPr lang="en-US" sz="1200" kern="1200" dirty="0">
                <a:solidFill>
                  <a:schemeClr val="tx1"/>
                </a:solidFill>
                <a:effectLst/>
                <a:latin typeface="+mn-lt"/>
                <a:ea typeface="+mn-ea"/>
                <a:cs typeface="+mn-cs"/>
              </a:rPr>
              <a:t>("Court Dimensions: {0}m x {1}m",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LengthOfCourt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WidthOfCourt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class </a:t>
            </a:r>
            <a:r>
              <a:rPr lang="en-US" sz="1200" b="1" kern="1200" dirty="0" err="1">
                <a:solidFill>
                  <a:schemeClr val="tx1"/>
                </a:solidFill>
                <a:effectLst/>
                <a:latin typeface="+mn-lt"/>
                <a:ea typeface="+mn-ea"/>
                <a:cs typeface="+mn-cs"/>
              </a:rPr>
              <a:t>AppClass</a:t>
            </a:r>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public static void Main()</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SportBall</a:t>
            </a:r>
            <a:r>
              <a:rPr lang="en-US" sz="1200" kern="1200" dirty="0">
                <a:solidFill>
                  <a:schemeClr val="tx1"/>
                </a:solidFill>
                <a:effectLst/>
                <a:latin typeface="+mn-lt"/>
                <a:ea typeface="+mn-ea"/>
                <a:cs typeface="+mn-cs"/>
              </a:rPr>
              <a:t> volley = new </a:t>
            </a:r>
            <a:r>
              <a:rPr lang="en-US" sz="1200" kern="1200" dirty="0" err="1">
                <a:solidFill>
                  <a:schemeClr val="tx1"/>
                </a:solidFill>
                <a:effectLst/>
                <a:latin typeface="+mn-lt"/>
                <a:ea typeface="+mn-ea"/>
                <a:cs typeface="+mn-cs"/>
              </a:rPr>
              <a:t>SportBall</a:t>
            </a:r>
            <a:r>
              <a:rPr lang="en-US" sz="1200" kern="1200" dirty="0">
                <a:solidFill>
                  <a:schemeClr val="tx1"/>
                </a:solidFill>
                <a:effectLst/>
                <a:latin typeface="+mn-lt"/>
                <a:ea typeface="+mn-ea"/>
                <a:cs typeface="+mn-cs"/>
              </a:rPr>
              <a:t>(6, "Volley Ball");</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volley.LengthOfCourt</a:t>
            </a:r>
            <a:r>
              <a:rPr lang="en-US" sz="1200" kern="1200" dirty="0">
                <a:solidFill>
                  <a:schemeClr val="tx1"/>
                </a:solidFill>
                <a:effectLst/>
                <a:latin typeface="+mn-lt"/>
                <a:ea typeface="+mn-ea"/>
                <a:cs typeface="+mn-cs"/>
              </a:rPr>
              <a:t> = 18;</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volley.WidthOfCourt</a:t>
            </a:r>
            <a:r>
              <a:rPr lang="en-US" sz="1200" kern="1200" dirty="0">
                <a:solidFill>
                  <a:schemeClr val="tx1"/>
                </a:solidFill>
                <a:effectLst/>
                <a:latin typeface="+mn-lt"/>
                <a:ea typeface="+mn-ea"/>
                <a:cs typeface="+mn-cs"/>
              </a:rPr>
              <a:t>  = 9;</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volley.PrintSportInfo</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SportBall</a:t>
            </a:r>
            <a:r>
              <a:rPr lang="en-US" sz="1200" kern="1200" dirty="0">
                <a:solidFill>
                  <a:schemeClr val="tx1"/>
                </a:solidFill>
                <a:effectLst/>
                <a:latin typeface="+mn-lt"/>
                <a:ea typeface="+mn-ea"/>
                <a:cs typeface="+mn-cs"/>
              </a:rPr>
              <a:t> tennis = new </a:t>
            </a:r>
            <a:r>
              <a:rPr lang="en-US" sz="1200" kern="1200" dirty="0" err="1">
                <a:solidFill>
                  <a:schemeClr val="tx1"/>
                </a:solidFill>
                <a:effectLst/>
                <a:latin typeface="+mn-lt"/>
                <a:ea typeface="+mn-ea"/>
                <a:cs typeface="+mn-cs"/>
              </a:rPr>
              <a:t>SportBall</a:t>
            </a:r>
            <a:r>
              <a:rPr lang="en-US" sz="1200" kern="1200" dirty="0">
                <a:solidFill>
                  <a:schemeClr val="tx1"/>
                </a:solidFill>
                <a:effectLst/>
                <a:latin typeface="+mn-lt"/>
                <a:ea typeface="+mn-ea"/>
                <a:cs typeface="+mn-cs"/>
              </a:rPr>
              <a:t>(1, "Table Tennis");</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tennis.LengthOfCourt</a:t>
            </a:r>
            <a:r>
              <a:rPr lang="en-US" sz="1200" kern="1200" dirty="0">
                <a:solidFill>
                  <a:schemeClr val="tx1"/>
                </a:solidFill>
                <a:effectLst/>
                <a:latin typeface="+mn-lt"/>
                <a:ea typeface="+mn-ea"/>
                <a:cs typeface="+mn-cs"/>
              </a:rPr>
              <a:t>= 23.7;</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tennis.WidthOfCourt</a:t>
            </a:r>
            <a:r>
              <a:rPr lang="en-US" sz="1200" kern="1200" dirty="0">
                <a:solidFill>
                  <a:schemeClr val="tx1"/>
                </a:solidFill>
                <a:effectLst/>
                <a:latin typeface="+mn-lt"/>
                <a:ea typeface="+mn-ea"/>
                <a:cs typeface="+mn-cs"/>
              </a:rPr>
              <a:t>  = 8.25;</a:t>
            </a:r>
          </a:p>
          <a:p>
            <a:pPr rtl="0"/>
            <a:r>
              <a:rPr lang="en-US" sz="1200" kern="1200" dirty="0">
                <a:solidFill>
                  <a:schemeClr val="tx1"/>
                </a:solidFill>
                <a:effectLst/>
                <a:latin typeface="+mn-lt"/>
                <a:ea typeface="+mn-ea"/>
                <a:cs typeface="+mn-cs"/>
              </a:rPr>
              <a:t>		tennis. </a:t>
            </a:r>
            <a:r>
              <a:rPr lang="en-US" sz="1200" kern="1200" dirty="0" err="1">
                <a:solidFill>
                  <a:schemeClr val="tx1"/>
                </a:solidFill>
                <a:effectLst/>
                <a:latin typeface="+mn-lt"/>
                <a:ea typeface="+mn-ea"/>
                <a:cs typeface="+mn-cs"/>
              </a:rPr>
              <a:t>PrintSportInfo</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he-IL" dirty="0"/>
          </a:p>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115</a:t>
            </a:fld>
            <a:endParaRPr lang="he-IL"/>
          </a:p>
        </p:txBody>
      </p:sp>
    </p:spTree>
    <p:extLst>
      <p:ext uri="{BB962C8B-B14F-4D97-AF65-F5344CB8AC3E}">
        <p14:creationId xmlns:p14="http://schemas.microsoft.com/office/powerpoint/2010/main" val="272059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4590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119</a:t>
            </a:fld>
            <a:endParaRPr lang="he-IL"/>
          </a:p>
        </p:txBody>
      </p:sp>
    </p:spTree>
    <p:extLst>
      <p:ext uri="{BB962C8B-B14F-4D97-AF65-F5344CB8AC3E}">
        <p14:creationId xmlns:p14="http://schemas.microsoft.com/office/powerpoint/2010/main" val="15145195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r>
              <a:rPr lang="en-US" sz="1200" kern="1200" dirty="0">
                <a:solidFill>
                  <a:schemeClr val="tx1"/>
                </a:solidFill>
                <a:effectLst/>
                <a:latin typeface="+mn-lt"/>
                <a:ea typeface="+mn-ea"/>
                <a:cs typeface="+mn-cs"/>
              </a:rPr>
              <a:t>using System;</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interface </a:t>
            </a:r>
            <a:r>
              <a:rPr lang="en-US" sz="1200" kern="1200" dirty="0" err="1">
                <a:solidFill>
                  <a:schemeClr val="tx1"/>
                </a:solidFill>
                <a:effectLst/>
                <a:latin typeface="+mn-lt"/>
                <a:ea typeface="+mn-ea"/>
                <a:cs typeface="+mn-cs"/>
              </a:rPr>
              <a:t>IArea</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double Area();</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abstract class Shape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protected double x0,y0,x1,y1;</a:t>
            </a:r>
          </a:p>
          <a:p>
            <a:pPr rtl="0"/>
            <a:r>
              <a:rPr lang="en-US" sz="1200" kern="1200" dirty="0">
                <a:solidFill>
                  <a:schemeClr val="tx1"/>
                </a:solidFill>
                <a:effectLst/>
                <a:latin typeface="+mn-lt"/>
                <a:ea typeface="+mn-ea"/>
                <a:cs typeface="+mn-cs"/>
              </a:rPr>
              <a:t>	public Shape(double x0,double y0,double x1,double y1)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this.x0 = x0;</a:t>
            </a:r>
          </a:p>
          <a:p>
            <a:pPr rtl="0"/>
            <a:r>
              <a:rPr lang="en-US" sz="1200" kern="1200" dirty="0">
                <a:solidFill>
                  <a:schemeClr val="tx1"/>
                </a:solidFill>
                <a:effectLst/>
                <a:latin typeface="+mn-lt"/>
                <a:ea typeface="+mn-ea"/>
                <a:cs typeface="+mn-cs"/>
              </a:rPr>
              <a:t>		this.y0 = y0;</a:t>
            </a:r>
          </a:p>
          <a:p>
            <a:pPr rtl="0"/>
            <a:r>
              <a:rPr lang="en-US" sz="1200" kern="1200" dirty="0">
                <a:solidFill>
                  <a:schemeClr val="tx1"/>
                </a:solidFill>
                <a:effectLst/>
                <a:latin typeface="+mn-lt"/>
                <a:ea typeface="+mn-ea"/>
                <a:cs typeface="+mn-cs"/>
              </a:rPr>
              <a:t>		this.x1 = x1;</a:t>
            </a:r>
          </a:p>
          <a:p>
            <a:pPr rtl="0"/>
            <a:r>
              <a:rPr lang="en-US" sz="1200" kern="1200" dirty="0">
                <a:solidFill>
                  <a:schemeClr val="tx1"/>
                </a:solidFill>
                <a:effectLst/>
                <a:latin typeface="+mn-lt"/>
                <a:ea typeface="+mn-ea"/>
                <a:cs typeface="+mn-cs"/>
              </a:rPr>
              <a:t>		this.y1 = y1;</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abstract public double </a:t>
            </a:r>
            <a:r>
              <a:rPr lang="en-US" sz="1200" kern="1200" dirty="0" err="1">
                <a:solidFill>
                  <a:schemeClr val="tx1"/>
                </a:solidFill>
                <a:effectLst/>
                <a:latin typeface="+mn-lt"/>
                <a:ea typeface="+mn-ea"/>
                <a:cs typeface="+mn-cs"/>
              </a:rPr>
              <a:t>MaxDistance</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Circle : Shape, </a:t>
            </a:r>
            <a:r>
              <a:rPr lang="en-US" sz="1200" kern="1200" dirty="0" err="1">
                <a:solidFill>
                  <a:schemeClr val="tx1"/>
                </a:solidFill>
                <a:effectLst/>
                <a:latin typeface="+mn-lt"/>
                <a:ea typeface="+mn-ea"/>
                <a:cs typeface="+mn-cs"/>
              </a:rPr>
              <a:t>IArea</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Circle(double </a:t>
            </a:r>
            <a:r>
              <a:rPr lang="en-US" sz="1200" kern="1200" dirty="0" err="1">
                <a:solidFill>
                  <a:schemeClr val="tx1"/>
                </a:solidFill>
                <a:effectLst/>
                <a:latin typeface="+mn-lt"/>
                <a:ea typeface="+mn-ea"/>
                <a:cs typeface="+mn-cs"/>
              </a:rPr>
              <a:t>xcenter,double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ycenter,double</a:t>
            </a:r>
            <a:r>
              <a:rPr lang="en-US" sz="1200" kern="1200" dirty="0">
                <a:solidFill>
                  <a:schemeClr val="tx1"/>
                </a:solidFill>
                <a:effectLst/>
                <a:latin typeface="+mn-lt"/>
                <a:ea typeface="+mn-ea"/>
                <a:cs typeface="+mn-cs"/>
              </a:rPr>
              <a:t> r) : base(</a:t>
            </a:r>
            <a:r>
              <a:rPr lang="en-US" sz="1200" kern="1200" dirty="0" err="1">
                <a:solidFill>
                  <a:schemeClr val="tx1"/>
                </a:solidFill>
                <a:effectLst/>
                <a:latin typeface="+mn-lt"/>
                <a:ea typeface="+mn-ea"/>
                <a:cs typeface="+mn-cs"/>
              </a:rPr>
              <a:t>xcenter-r,ycenter-r,xcenter+r,ycenter+r</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override public double </a:t>
            </a:r>
            <a:r>
              <a:rPr lang="en-US" sz="1200" kern="1200" dirty="0" err="1">
                <a:solidFill>
                  <a:schemeClr val="tx1"/>
                </a:solidFill>
                <a:effectLst/>
                <a:latin typeface="+mn-lt"/>
                <a:ea typeface="+mn-ea"/>
                <a:cs typeface="+mn-cs"/>
              </a:rPr>
              <a:t>MaxDistance</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double dx = </a:t>
            </a:r>
            <a:r>
              <a:rPr lang="en-US" sz="1200" kern="1200" dirty="0" err="1">
                <a:solidFill>
                  <a:schemeClr val="tx1"/>
                </a:solidFill>
                <a:effectLst/>
                <a:latin typeface="+mn-lt"/>
                <a:ea typeface="+mn-ea"/>
                <a:cs typeface="+mn-cs"/>
              </a:rPr>
              <a:t>Math.Abs</a:t>
            </a:r>
            <a:r>
              <a:rPr lang="en-US" sz="1200" kern="1200" dirty="0">
                <a:solidFill>
                  <a:schemeClr val="tx1"/>
                </a:solidFill>
                <a:effectLst/>
                <a:latin typeface="+mn-lt"/>
                <a:ea typeface="+mn-ea"/>
                <a:cs typeface="+mn-cs"/>
              </a:rPr>
              <a:t>(x0-x1);</a:t>
            </a:r>
          </a:p>
          <a:p>
            <a:pPr rtl="0"/>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dy</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Math.Abs</a:t>
            </a:r>
            <a:r>
              <a:rPr lang="en-US" sz="1200" kern="1200" dirty="0">
                <a:solidFill>
                  <a:schemeClr val="tx1"/>
                </a:solidFill>
                <a:effectLst/>
                <a:latin typeface="+mn-lt"/>
                <a:ea typeface="+mn-ea"/>
                <a:cs typeface="+mn-cs"/>
              </a:rPr>
              <a:t>(y0-y1);</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Math.Max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dx,dy</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double Area()</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double r = </a:t>
            </a:r>
            <a:r>
              <a:rPr lang="en-US" sz="1200" kern="1200" dirty="0" err="1">
                <a:solidFill>
                  <a:schemeClr val="tx1"/>
                </a:solidFill>
                <a:effectLst/>
                <a:latin typeface="+mn-lt"/>
                <a:ea typeface="+mn-ea"/>
                <a:cs typeface="+mn-cs"/>
              </a:rPr>
              <a:t>Math.Abs</a:t>
            </a:r>
            <a:r>
              <a:rPr lang="en-US" sz="1200" kern="1200" dirty="0">
                <a:solidFill>
                  <a:schemeClr val="tx1"/>
                </a:solidFill>
                <a:effectLst/>
                <a:latin typeface="+mn-lt"/>
                <a:ea typeface="+mn-ea"/>
                <a:cs typeface="+mn-cs"/>
              </a:rPr>
              <a:t>((x0-x1)/2.0);</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Math.PI</a:t>
            </a:r>
            <a:r>
              <a:rPr lang="en-US" sz="1200" kern="1200" dirty="0">
                <a:solidFill>
                  <a:schemeClr val="tx1"/>
                </a:solidFill>
                <a:effectLst/>
                <a:latin typeface="+mn-lt"/>
                <a:ea typeface="+mn-ea"/>
                <a:cs typeface="+mn-cs"/>
              </a:rPr>
              <a:t>*r*r;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Rectangle : Shape, </a:t>
            </a:r>
            <a:r>
              <a:rPr lang="en-US" sz="1200" kern="1200" dirty="0" err="1">
                <a:solidFill>
                  <a:schemeClr val="tx1"/>
                </a:solidFill>
                <a:effectLst/>
                <a:latin typeface="+mn-lt"/>
                <a:ea typeface="+mn-ea"/>
                <a:cs typeface="+mn-cs"/>
              </a:rPr>
              <a:t>IArea</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Rectangle(double x0,double y0,double x1,double y1) : base(x0,y0,x1,y1) {}</a:t>
            </a:r>
          </a:p>
          <a:p>
            <a:pPr rtl="0"/>
            <a:r>
              <a:rPr lang="en-US" sz="1200" kern="1200" dirty="0">
                <a:solidFill>
                  <a:schemeClr val="tx1"/>
                </a:solidFill>
                <a:effectLst/>
                <a:latin typeface="+mn-lt"/>
                <a:ea typeface="+mn-ea"/>
                <a:cs typeface="+mn-cs"/>
              </a:rPr>
              <a:t>	override public double </a:t>
            </a:r>
            <a:r>
              <a:rPr lang="en-US" sz="1200" kern="1200" dirty="0" err="1">
                <a:solidFill>
                  <a:schemeClr val="tx1"/>
                </a:solidFill>
                <a:effectLst/>
                <a:latin typeface="+mn-lt"/>
                <a:ea typeface="+mn-ea"/>
                <a:cs typeface="+mn-cs"/>
              </a:rPr>
              <a:t>MaxDistance</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double dx = x0-x1;</a:t>
            </a:r>
          </a:p>
          <a:p>
            <a:pPr rtl="0"/>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dy</a:t>
            </a:r>
            <a:r>
              <a:rPr lang="en-US" sz="1200" kern="1200" dirty="0">
                <a:solidFill>
                  <a:schemeClr val="tx1"/>
                </a:solidFill>
                <a:effectLst/>
                <a:latin typeface="+mn-lt"/>
                <a:ea typeface="+mn-ea"/>
                <a:cs typeface="+mn-cs"/>
              </a:rPr>
              <a:t> = y0-y1;</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Math.Sqrt</a:t>
            </a:r>
            <a:r>
              <a:rPr lang="en-US" sz="1200" kern="1200" dirty="0">
                <a:solidFill>
                  <a:schemeClr val="tx1"/>
                </a:solidFill>
                <a:effectLst/>
                <a:latin typeface="+mn-lt"/>
                <a:ea typeface="+mn-ea"/>
                <a:cs typeface="+mn-cs"/>
              </a:rPr>
              <a:t>(dx*</a:t>
            </a:r>
            <a:r>
              <a:rPr lang="en-US" sz="1200" kern="1200" dirty="0" err="1">
                <a:solidFill>
                  <a:schemeClr val="tx1"/>
                </a:solidFill>
                <a:effectLst/>
                <a:latin typeface="+mn-lt"/>
                <a:ea typeface="+mn-ea"/>
                <a:cs typeface="+mn-cs"/>
              </a:rPr>
              <a:t>dx+dy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dy</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double Area()</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double dx = x0-x1;</a:t>
            </a:r>
          </a:p>
          <a:p>
            <a:pPr rtl="0"/>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dy</a:t>
            </a:r>
            <a:r>
              <a:rPr lang="en-US" sz="1200" kern="1200" dirty="0">
                <a:solidFill>
                  <a:schemeClr val="tx1"/>
                </a:solidFill>
                <a:effectLst/>
                <a:latin typeface="+mn-lt"/>
                <a:ea typeface="+mn-ea"/>
                <a:cs typeface="+mn-cs"/>
              </a:rPr>
              <a:t> = y0-y1;</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Math.Abs</a:t>
            </a:r>
            <a:r>
              <a:rPr lang="en-US" sz="1200" kern="1200" dirty="0">
                <a:solidFill>
                  <a:schemeClr val="tx1"/>
                </a:solidFill>
                <a:effectLst/>
                <a:latin typeface="+mn-lt"/>
                <a:ea typeface="+mn-ea"/>
                <a:cs typeface="+mn-cs"/>
              </a:rPr>
              <a:t>(dx*</a:t>
            </a:r>
            <a:r>
              <a:rPr lang="en-US" sz="1200" kern="1200" dirty="0" err="1">
                <a:solidFill>
                  <a:schemeClr val="tx1"/>
                </a:solidFill>
                <a:effectLst/>
                <a:latin typeface="+mn-lt"/>
                <a:ea typeface="+mn-ea"/>
                <a:cs typeface="+mn-cs"/>
              </a:rPr>
              <a:t>dy</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a:t>
            </a:r>
            <a:r>
              <a:rPr lang="en-US" sz="1200" kern="1200" dirty="0" err="1">
                <a:solidFill>
                  <a:schemeClr val="tx1"/>
                </a:solidFill>
                <a:effectLst/>
                <a:latin typeface="+mn-lt"/>
                <a:ea typeface="+mn-ea"/>
                <a:cs typeface="+mn-cs"/>
              </a:rPr>
              <a:t>MainClass</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Shape[] shapes = new Shape[2];</a:t>
            </a:r>
          </a:p>
          <a:p>
            <a:pPr rtl="0"/>
            <a:r>
              <a:rPr lang="en-US" sz="1200" kern="1200" dirty="0">
                <a:solidFill>
                  <a:schemeClr val="tx1"/>
                </a:solidFill>
                <a:effectLst/>
                <a:latin typeface="+mn-lt"/>
                <a:ea typeface="+mn-ea"/>
                <a:cs typeface="+mn-cs"/>
              </a:rPr>
              <a:t>		shapes[0] = new Rectangle(2,2,4,4);</a:t>
            </a:r>
          </a:p>
          <a:p>
            <a:pPr rtl="0"/>
            <a:r>
              <a:rPr lang="en-US" sz="1200" kern="1200" dirty="0">
                <a:solidFill>
                  <a:schemeClr val="tx1"/>
                </a:solidFill>
                <a:effectLst/>
                <a:latin typeface="+mn-lt"/>
                <a:ea typeface="+mn-ea"/>
                <a:cs typeface="+mn-cs"/>
              </a:rPr>
              <a:t>		shapes[1] = new Circle(1,1,2);</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totalArea</a:t>
            </a:r>
            <a:r>
              <a:rPr lang="en-US" sz="1200" kern="1200" dirty="0">
                <a:solidFill>
                  <a:schemeClr val="tx1"/>
                </a:solidFill>
                <a:effectLst/>
                <a:latin typeface="+mn-lt"/>
                <a:ea typeface="+mn-ea"/>
                <a:cs typeface="+mn-cs"/>
              </a:rPr>
              <a:t> = 0.0;</a:t>
            </a:r>
          </a:p>
          <a:p>
            <a:pPr rtl="0"/>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foreach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IArea</a:t>
            </a:r>
            <a:r>
              <a:rPr lang="en-US" sz="1200" b="1" kern="1200" dirty="0">
                <a:solidFill>
                  <a:schemeClr val="tx1"/>
                </a:solidFill>
                <a:effectLst/>
                <a:latin typeface="+mn-lt"/>
                <a:ea typeface="+mn-ea"/>
                <a:cs typeface="+mn-cs"/>
              </a:rPr>
              <a:t> shape in shapes) </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totalArea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shape.Area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Console.Out.WriteLine</a:t>
            </a:r>
            <a:r>
              <a:rPr lang="en-US" sz="1200" kern="1200" dirty="0">
                <a:solidFill>
                  <a:schemeClr val="tx1"/>
                </a:solidFill>
                <a:effectLst/>
                <a:latin typeface="+mn-lt"/>
                <a:ea typeface="+mn-ea"/>
                <a:cs typeface="+mn-cs"/>
              </a:rPr>
              <a:t>("Total area is {0}",</a:t>
            </a:r>
            <a:r>
              <a:rPr lang="en-US" sz="1200" kern="1200" dirty="0" err="1">
                <a:solidFill>
                  <a:schemeClr val="tx1"/>
                </a:solidFill>
                <a:effectLst/>
                <a:latin typeface="+mn-lt"/>
                <a:ea typeface="+mn-ea"/>
                <a:cs typeface="+mn-cs"/>
              </a:rPr>
              <a:t>totalArea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endParaRPr lang="he-IL" dirty="0"/>
          </a:p>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120</a:t>
            </a:fld>
            <a:endParaRPr lang="he-IL"/>
          </a:p>
        </p:txBody>
      </p:sp>
    </p:spTree>
    <p:extLst>
      <p:ext uri="{BB962C8B-B14F-4D97-AF65-F5344CB8AC3E}">
        <p14:creationId xmlns:p14="http://schemas.microsoft.com/office/powerpoint/2010/main" val="866489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יש לשים לב שהמשפט המדגש כולל הסבה של כל אחד מאברי המערך. מצד אחד, הסבה זו הכרחית כי במחלקה צורה אין את המתודה שמחזירה שטח. מצד שני, לא תמיד נוכל לדעת מראש שכל האיברים אליהם אנחנו עומדים לפנות מיישמים ממשק </a:t>
            </a:r>
            <a:r>
              <a:rPr lang="he-IL" sz="1200" kern="1200" dirty="0" err="1">
                <a:solidFill>
                  <a:schemeClr val="tx1"/>
                </a:solidFill>
                <a:effectLst/>
                <a:latin typeface="+mn-lt"/>
                <a:ea typeface="+mn-ea"/>
                <a:cs typeface="+mn-cs"/>
              </a:rPr>
              <a:t>מסויים</a:t>
            </a:r>
            <a:r>
              <a:rPr lang="he-IL" sz="1200" kern="1200" dirty="0">
                <a:solidFill>
                  <a:schemeClr val="tx1"/>
                </a:solidFill>
                <a:effectLst/>
                <a:latin typeface="+mn-lt"/>
                <a:ea typeface="+mn-ea"/>
                <a:cs typeface="+mn-cs"/>
              </a:rPr>
              <a:t>, כמו אם היו לנו קווים במערך והיינו מנסים לקרא למתודת שטח </a:t>
            </a:r>
            <a:r>
              <a:rPr lang="he-IL" sz="1200" kern="1200" dirty="0" err="1">
                <a:solidFill>
                  <a:schemeClr val="tx1"/>
                </a:solidFill>
                <a:effectLst/>
                <a:latin typeface="+mn-lt"/>
                <a:ea typeface="+mn-ea"/>
                <a:cs typeface="+mn-cs"/>
              </a:rPr>
              <a:t>היתה</a:t>
            </a:r>
            <a:r>
              <a:rPr lang="he-IL" sz="1200" kern="1200" dirty="0">
                <a:solidFill>
                  <a:schemeClr val="tx1"/>
                </a:solidFill>
                <a:effectLst/>
                <a:latin typeface="+mn-lt"/>
                <a:ea typeface="+mn-ea"/>
                <a:cs typeface="+mn-cs"/>
              </a:rPr>
              <a:t> נוצרת חריגה.</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F3D19D6-5CED-4368-A95C-BDC3735AF783}" type="slidenum">
              <a:rPr lang="he-IL" smtClean="0"/>
              <a:t>123</a:t>
            </a:fld>
            <a:endParaRPr lang="he-IL"/>
          </a:p>
        </p:txBody>
      </p:sp>
    </p:spTree>
    <p:extLst>
      <p:ext uri="{BB962C8B-B14F-4D97-AF65-F5344CB8AC3E}">
        <p14:creationId xmlns:p14="http://schemas.microsoft.com/office/powerpoint/2010/main" val="3954218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3D19D6-5CED-4368-A95C-BDC3735AF783}" type="slidenum">
              <a:rPr lang="he-IL" smtClean="0"/>
              <a:t>124</a:t>
            </a:fld>
            <a:endParaRPr lang="he-IL"/>
          </a:p>
        </p:txBody>
      </p:sp>
    </p:spTree>
    <p:extLst>
      <p:ext uri="{BB962C8B-B14F-4D97-AF65-F5344CB8AC3E}">
        <p14:creationId xmlns:p14="http://schemas.microsoft.com/office/powerpoint/2010/main" val="3841271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3D19D6-5CED-4368-A95C-BDC3735AF783}" type="slidenum">
              <a:rPr lang="he-IL" smtClean="0"/>
              <a:t>125</a:t>
            </a:fld>
            <a:endParaRPr lang="he-IL"/>
          </a:p>
        </p:txBody>
      </p:sp>
    </p:spTree>
    <p:extLst>
      <p:ext uri="{BB962C8B-B14F-4D97-AF65-F5344CB8AC3E}">
        <p14:creationId xmlns:p14="http://schemas.microsoft.com/office/powerpoint/2010/main" val="370505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a:t>
            </a:r>
          </a:p>
          <a:p>
            <a:r>
              <a:rPr lang="en-US" dirty="0"/>
              <a:t>YYY</a:t>
            </a:r>
          </a:p>
        </p:txBody>
      </p:sp>
      <p:sp>
        <p:nvSpPr>
          <p:cNvPr id="4" name="Slide Number Placeholder 3"/>
          <p:cNvSpPr>
            <a:spLocks noGrp="1"/>
          </p:cNvSpPr>
          <p:nvPr>
            <p:ph type="sldNum" sz="quarter" idx="5"/>
          </p:nvPr>
        </p:nvSpPr>
        <p:spPr/>
        <p:txBody>
          <a:bodyPr/>
          <a:lstStyle/>
          <a:p>
            <a:fld id="{E772479E-0EEF-49F8-B050-BFE52A41463C}" type="slidenum">
              <a:rPr lang="he-IL" smtClean="0"/>
              <a:t>17</a:t>
            </a:fld>
            <a:endParaRPr lang="he-IL"/>
          </a:p>
        </p:txBody>
      </p:sp>
    </p:spTree>
    <p:extLst>
      <p:ext uri="{BB962C8B-B14F-4D97-AF65-F5344CB8AC3E}">
        <p14:creationId xmlns:p14="http://schemas.microsoft.com/office/powerpoint/2010/main" val="28859009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r>
              <a:rPr lang="en-US" sz="1200" kern="1200" dirty="0">
                <a:solidFill>
                  <a:schemeClr val="tx1"/>
                </a:solidFill>
                <a:effectLst/>
                <a:latin typeface="+mn-lt"/>
                <a:ea typeface="+mn-ea"/>
                <a:cs typeface="+mn-cs"/>
              </a:rPr>
              <a:t>interface </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Worker : </a:t>
            </a:r>
            <a:r>
              <a:rPr lang="en-US" sz="1200" kern="1200" dirty="0" err="1">
                <a:solidFill>
                  <a:schemeClr val="tx1"/>
                </a:solidFill>
                <a:effectLst/>
                <a:latin typeface="+mn-lt"/>
                <a:ea typeface="+mn-ea"/>
                <a:cs typeface="+mn-cs"/>
              </a:rPr>
              <a:t>ILike</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private string name;</a:t>
            </a:r>
          </a:p>
          <a:p>
            <a:pPr rtl="0"/>
            <a:r>
              <a:rPr lang="en-US" sz="1200" kern="1200" dirty="0">
                <a:solidFill>
                  <a:schemeClr val="tx1"/>
                </a:solidFill>
                <a:effectLst/>
                <a:latin typeface="+mn-lt"/>
                <a:ea typeface="+mn-ea"/>
                <a:cs typeface="+mn-cs"/>
              </a:rPr>
              <a:t>	private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salary; </a:t>
            </a:r>
          </a:p>
          <a:p>
            <a:pPr rtl="0"/>
            <a:r>
              <a:rPr lang="en-US" sz="1200" kern="1200" dirty="0">
                <a:solidFill>
                  <a:schemeClr val="tx1"/>
                </a:solidFill>
                <a:effectLst/>
                <a:latin typeface="+mn-lt"/>
                <a:ea typeface="+mn-ea"/>
                <a:cs typeface="+mn-cs"/>
              </a:rPr>
              <a:t>	public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Salary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get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salary;</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Worker(string </a:t>
            </a:r>
            <a:r>
              <a:rPr lang="en-US" sz="1200" kern="1200" dirty="0" err="1">
                <a:solidFill>
                  <a:schemeClr val="tx1"/>
                </a:solidFill>
                <a:effectLst/>
                <a:latin typeface="+mn-lt"/>
                <a:ea typeface="+mn-ea"/>
                <a:cs typeface="+mn-cs"/>
              </a:rPr>
              <a:t>name,int</a:t>
            </a:r>
            <a:r>
              <a:rPr lang="en-US" sz="1200" kern="1200" dirty="0">
                <a:solidFill>
                  <a:schemeClr val="tx1"/>
                </a:solidFill>
                <a:effectLst/>
                <a:latin typeface="+mn-lt"/>
                <a:ea typeface="+mn-ea"/>
                <a:cs typeface="+mn-cs"/>
              </a:rPr>
              <a:t> salary)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this.name = name;</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this.salary</a:t>
            </a:r>
            <a:r>
              <a:rPr lang="en-US" sz="1200" kern="1200" dirty="0">
                <a:solidFill>
                  <a:schemeClr val="tx1"/>
                </a:solidFill>
                <a:effectLst/>
                <a:latin typeface="+mn-lt"/>
                <a:ea typeface="+mn-ea"/>
                <a:cs typeface="+mn-cs"/>
              </a:rPr>
              <a:t> = salary;</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virtual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(other is Worker);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override public string </a:t>
            </a:r>
            <a:r>
              <a:rPr lang="en-US" sz="1200" kern="1200" dirty="0" err="1">
                <a:solidFill>
                  <a:schemeClr val="tx1"/>
                </a:solidFill>
                <a:effectLst/>
                <a:latin typeface="+mn-lt"/>
                <a:ea typeface="+mn-ea"/>
                <a:cs typeface="+mn-cs"/>
              </a:rPr>
              <a:t>ToString</a:t>
            </a:r>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name+", Salary:"+salary;</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Boss : Worker //3</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Boss(string </a:t>
            </a:r>
            <a:r>
              <a:rPr lang="en-US" sz="1200" kern="1200" dirty="0" err="1">
                <a:solidFill>
                  <a:schemeClr val="tx1"/>
                </a:solidFill>
                <a:effectLst/>
                <a:latin typeface="+mn-lt"/>
                <a:ea typeface="+mn-ea"/>
                <a:cs typeface="+mn-cs"/>
              </a:rPr>
              <a:t>name,int</a:t>
            </a:r>
            <a:r>
              <a:rPr lang="en-US" sz="1200" kern="1200" dirty="0">
                <a:solidFill>
                  <a:schemeClr val="tx1"/>
                </a:solidFill>
                <a:effectLst/>
                <a:latin typeface="+mn-lt"/>
                <a:ea typeface="+mn-ea"/>
                <a:cs typeface="+mn-cs"/>
              </a:rPr>
              <a:t> salary) : base(</a:t>
            </a:r>
            <a:r>
              <a:rPr lang="en-US" sz="1200" kern="1200" dirty="0" err="1">
                <a:solidFill>
                  <a:schemeClr val="tx1"/>
                </a:solidFill>
                <a:effectLst/>
                <a:latin typeface="+mn-lt"/>
                <a:ea typeface="+mn-ea"/>
                <a:cs typeface="+mn-cs"/>
              </a:rPr>
              <a:t>name,salary</a:t>
            </a:r>
            <a:r>
              <a:rPr lang="en-US" sz="1200" kern="1200" dirty="0">
                <a:solidFill>
                  <a:schemeClr val="tx1"/>
                </a:solidFill>
                <a:effectLst/>
                <a:latin typeface="+mn-lt"/>
                <a:ea typeface="+mn-ea"/>
                <a:cs typeface="+mn-cs"/>
              </a:rPr>
              <a:t>){} //1</a:t>
            </a:r>
          </a:p>
          <a:p>
            <a:pPr rtl="0"/>
            <a:r>
              <a:rPr lang="en-US" sz="1200" kern="1200" dirty="0">
                <a:solidFill>
                  <a:schemeClr val="tx1"/>
                </a:solidFill>
                <a:effectLst/>
                <a:latin typeface="+mn-lt"/>
                <a:ea typeface="+mn-ea"/>
                <a:cs typeface="+mn-cs"/>
              </a:rPr>
              <a:t>	public override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 //2</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base.Like</a:t>
            </a:r>
            <a:r>
              <a:rPr lang="en-US" sz="1200" kern="1200" dirty="0">
                <a:solidFill>
                  <a:schemeClr val="tx1"/>
                </a:solidFill>
                <a:effectLst/>
                <a:latin typeface="+mn-lt"/>
                <a:ea typeface="+mn-ea"/>
                <a:cs typeface="+mn-cs"/>
              </a:rPr>
              <a:t>(other) &amp;&amp; </a:t>
            </a:r>
            <a:r>
              <a:rPr lang="en-US" sz="1200" kern="1200" dirty="0" err="1">
                <a:solidFill>
                  <a:schemeClr val="tx1"/>
                </a:solidFill>
                <a:effectLst/>
                <a:latin typeface="+mn-lt"/>
                <a:ea typeface="+mn-ea"/>
                <a:cs typeface="+mn-cs"/>
              </a:rPr>
              <a:t>this.Salary</a:t>
            </a:r>
            <a:r>
              <a:rPr lang="en-US" sz="1200" kern="1200" dirty="0">
                <a:solidFill>
                  <a:schemeClr val="tx1"/>
                </a:solidFill>
                <a:effectLst/>
                <a:latin typeface="+mn-lt"/>
                <a:ea typeface="+mn-ea"/>
                <a:cs typeface="+mn-cs"/>
              </a:rPr>
              <a:t>&lt;=((Worker) other).Salary);</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Matcher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public void Match(</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=0;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oa.Length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//1</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j=i+1; j&lt;</a:t>
            </a:r>
            <a:r>
              <a:rPr lang="en-US" sz="1200" kern="1200" dirty="0" err="1">
                <a:solidFill>
                  <a:schemeClr val="tx1"/>
                </a:solidFill>
                <a:effectLst/>
                <a:latin typeface="+mn-lt"/>
                <a:ea typeface="+mn-ea"/>
                <a:cs typeface="+mn-cs"/>
              </a:rPr>
              <a:t>oa.Length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t>
            </a:r>
            <a:r>
              <a:rPr lang="en-US" sz="1200" kern="1200" dirty="0">
                <a:solidFill>
                  <a:schemeClr val="tx1"/>
                </a:solidFill>
                <a:effectLst/>
                <a:latin typeface="+mn-lt"/>
                <a:ea typeface="+mn-ea"/>
                <a:cs typeface="+mn-cs"/>
              </a:rPr>
              <a:t>)//2</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if ( //3</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].Like(</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[j]) &amp;&amp;</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[j].Like(</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"{0} Matches to {1}",</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[j]);</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class </a:t>
            </a:r>
            <a:r>
              <a:rPr lang="en-US" sz="1200" kern="1200" dirty="0" err="1">
                <a:solidFill>
                  <a:schemeClr val="tx1"/>
                </a:solidFill>
                <a:effectLst/>
                <a:latin typeface="+mn-lt"/>
                <a:ea typeface="+mn-ea"/>
                <a:cs typeface="+mn-cs"/>
              </a:rPr>
              <a:t>MainClass</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all = new </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[5];</a:t>
            </a:r>
          </a:p>
          <a:p>
            <a:pPr rtl="0"/>
            <a:r>
              <a:rPr lang="en-US" sz="1200" kern="1200" dirty="0">
                <a:solidFill>
                  <a:schemeClr val="tx1"/>
                </a:solidFill>
                <a:effectLst/>
                <a:latin typeface="+mn-lt"/>
                <a:ea typeface="+mn-ea"/>
                <a:cs typeface="+mn-cs"/>
              </a:rPr>
              <a:t>		all[0] = new Worker("Worker A",10);</a:t>
            </a:r>
          </a:p>
          <a:p>
            <a:pPr rtl="0"/>
            <a:r>
              <a:rPr lang="en-US" sz="1200" kern="1200" dirty="0">
                <a:solidFill>
                  <a:schemeClr val="tx1"/>
                </a:solidFill>
                <a:effectLst/>
                <a:latin typeface="+mn-lt"/>
                <a:ea typeface="+mn-ea"/>
                <a:cs typeface="+mn-cs"/>
              </a:rPr>
              <a:t>		all[1] = new Worker("Worker B",20);</a:t>
            </a:r>
          </a:p>
          <a:p>
            <a:pPr rtl="0"/>
            <a:r>
              <a:rPr lang="en-US" sz="1200" kern="1200" dirty="0">
                <a:solidFill>
                  <a:schemeClr val="tx1"/>
                </a:solidFill>
                <a:effectLst/>
                <a:latin typeface="+mn-lt"/>
                <a:ea typeface="+mn-ea"/>
                <a:cs typeface="+mn-cs"/>
              </a:rPr>
              <a:t>		all[2] = new Worker("Worker C",30);</a:t>
            </a:r>
          </a:p>
          <a:p>
            <a:pPr rtl="0"/>
            <a:r>
              <a:rPr lang="en-US" sz="1200" kern="1200" dirty="0">
                <a:solidFill>
                  <a:schemeClr val="tx1"/>
                </a:solidFill>
                <a:effectLst/>
                <a:latin typeface="+mn-lt"/>
                <a:ea typeface="+mn-ea"/>
                <a:cs typeface="+mn-cs"/>
              </a:rPr>
              <a:t>		all[3] = new Boss("Boss AAB",20);</a:t>
            </a:r>
          </a:p>
          <a:p>
            <a:pPr rtl="0"/>
            <a:r>
              <a:rPr lang="en-US" sz="1200" kern="1200" dirty="0">
                <a:solidFill>
                  <a:schemeClr val="tx1"/>
                </a:solidFill>
                <a:effectLst/>
                <a:latin typeface="+mn-lt"/>
                <a:ea typeface="+mn-ea"/>
                <a:cs typeface="+mn-cs"/>
              </a:rPr>
              <a:t>		all[4] = new Boss("Boss BBB",20);</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Matcher </a:t>
            </a:r>
            <a:r>
              <a:rPr lang="en-US" sz="1200" kern="1200" dirty="0" err="1">
                <a:solidFill>
                  <a:schemeClr val="tx1"/>
                </a:solidFill>
                <a:effectLst/>
                <a:latin typeface="+mn-lt"/>
                <a:ea typeface="+mn-ea"/>
                <a:cs typeface="+mn-cs"/>
              </a:rPr>
              <a:t>matcher</a:t>
            </a:r>
            <a:r>
              <a:rPr lang="en-US" sz="1200" kern="1200" dirty="0">
                <a:solidFill>
                  <a:schemeClr val="tx1"/>
                </a:solidFill>
                <a:effectLst/>
                <a:latin typeface="+mn-lt"/>
                <a:ea typeface="+mn-ea"/>
                <a:cs typeface="+mn-cs"/>
              </a:rPr>
              <a:t> = new Matcher();</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matcher.Match</a:t>
            </a:r>
            <a:r>
              <a:rPr lang="en-US" sz="1200" kern="1200" dirty="0">
                <a:solidFill>
                  <a:schemeClr val="tx1"/>
                </a:solidFill>
                <a:effectLst/>
                <a:latin typeface="+mn-lt"/>
                <a:ea typeface="+mn-ea"/>
                <a:cs typeface="+mn-cs"/>
              </a:rPr>
              <a:t>(all);</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he-IL" sz="1200" kern="1200" dirty="0">
                <a:solidFill>
                  <a:schemeClr val="tx1"/>
                </a:solidFill>
                <a:effectLst/>
                <a:latin typeface="+mn-lt"/>
                <a:ea typeface="+mn-ea"/>
                <a:cs typeface="+mn-cs"/>
              </a:rPr>
              <a:t>ניתן להשתמש בממשק ובמחלקת ההתאמות בכל תכנית אחרת מבלי לשנות את הקוד.</a:t>
            </a:r>
            <a:endParaRPr lang="en-US" sz="1200" kern="1200" dirty="0">
              <a:solidFill>
                <a:schemeClr val="tx1"/>
              </a:solidFill>
              <a:effectLst/>
              <a:latin typeface="+mn-lt"/>
              <a:ea typeface="+mn-ea"/>
              <a:cs typeface="+mn-cs"/>
            </a:endParaRPr>
          </a:p>
          <a:p>
            <a:pPr rtl="0"/>
            <a:r>
              <a:rPr lang="he-IL" sz="1200" kern="1200" dirty="0">
                <a:solidFill>
                  <a:schemeClr val="tx1"/>
                </a:solidFill>
                <a:effectLst/>
                <a:latin typeface="+mn-lt"/>
                <a:ea typeface="+mn-ea"/>
                <a:cs typeface="+mn-cs"/>
              </a:rPr>
              <a:t>לדוגמא: (3 מצורפת)</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using System;</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System.Collections.Generic</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System.Linq</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System.Text</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namespace ConsoleApplication1</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interface </a:t>
            </a:r>
            <a:r>
              <a:rPr lang="en-US" sz="1200" kern="1200" dirty="0" err="1">
                <a:solidFill>
                  <a:schemeClr val="tx1"/>
                </a:solidFill>
                <a:effectLst/>
                <a:latin typeface="+mn-lt"/>
                <a:ea typeface="+mn-ea"/>
                <a:cs typeface="+mn-cs"/>
              </a:rPr>
              <a:t>ILike</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abstract class Animal</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protected string name;</a:t>
            </a:r>
          </a:p>
          <a:p>
            <a:pPr rtl="0"/>
            <a:r>
              <a:rPr lang="en-US" sz="1200" kern="1200" dirty="0">
                <a:solidFill>
                  <a:schemeClr val="tx1"/>
                </a:solidFill>
                <a:effectLst/>
                <a:latin typeface="+mn-lt"/>
                <a:ea typeface="+mn-ea"/>
                <a:cs typeface="+mn-cs"/>
              </a:rPr>
              <a:t>        protected Animal(string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this.name = name;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override string </a:t>
            </a:r>
            <a:r>
              <a:rPr lang="en-US" sz="1200" kern="1200" dirty="0" err="1">
                <a:solidFill>
                  <a:schemeClr val="tx1"/>
                </a:solidFill>
                <a:effectLst/>
                <a:latin typeface="+mn-lt"/>
                <a:ea typeface="+mn-ea"/>
                <a:cs typeface="+mn-cs"/>
              </a:rPr>
              <a:t>ToString</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name;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Dog : </a:t>
            </a:r>
            <a:r>
              <a:rPr lang="en-US" sz="1200" kern="1200" dirty="0" err="1">
                <a:solidFill>
                  <a:schemeClr val="tx1"/>
                </a:solidFill>
                <a:effectLst/>
                <a:latin typeface="+mn-lt"/>
                <a:ea typeface="+mn-ea"/>
                <a:cs typeface="+mn-cs"/>
              </a:rPr>
              <a:t>Animal,ILike</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Dog(string name): base(name){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(other is Dog);</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Cat : Animal, </a:t>
            </a:r>
            <a:r>
              <a:rPr lang="en-US" sz="1200" kern="1200" dirty="0" err="1">
                <a:solidFill>
                  <a:schemeClr val="tx1"/>
                </a:solidFill>
                <a:effectLst/>
                <a:latin typeface="+mn-lt"/>
                <a:ea typeface="+mn-ea"/>
                <a:cs typeface="+mn-cs"/>
              </a:rPr>
              <a:t>ILike</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Cat(string name) : base(name) {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(other is Cat);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Lion : Animal, </a:t>
            </a:r>
            <a:r>
              <a:rPr lang="en-US" sz="1200" kern="1200" dirty="0" err="1">
                <a:solidFill>
                  <a:schemeClr val="tx1"/>
                </a:solidFill>
                <a:effectLst/>
                <a:latin typeface="+mn-lt"/>
                <a:ea typeface="+mn-ea"/>
                <a:cs typeface="+mn-cs"/>
              </a:rPr>
              <a:t>ILike</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Lion(string name) : base(name) {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bool Like(</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other)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return false;</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Matcher</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public void Match(</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&lt; </a:t>
            </a:r>
            <a:r>
              <a:rPr lang="en-US" sz="1200" kern="1200" dirty="0" err="1">
                <a:solidFill>
                  <a:schemeClr val="tx1"/>
                </a:solidFill>
                <a:effectLst/>
                <a:latin typeface="+mn-lt"/>
                <a:ea typeface="+mn-ea"/>
                <a:cs typeface="+mn-cs"/>
              </a:rPr>
              <a:t>oa.Length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//1</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j =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+ 1; j &lt; </a:t>
            </a:r>
            <a:r>
              <a:rPr lang="en-US" sz="1200" kern="1200" dirty="0" err="1">
                <a:solidFill>
                  <a:schemeClr val="tx1"/>
                </a:solidFill>
                <a:effectLst/>
                <a:latin typeface="+mn-lt"/>
                <a:ea typeface="+mn-ea"/>
                <a:cs typeface="+mn-cs"/>
              </a:rPr>
              <a:t>oa.Length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t>
            </a:r>
            <a:r>
              <a:rPr lang="en-US" sz="1200" kern="1200" dirty="0">
                <a:solidFill>
                  <a:schemeClr val="tx1"/>
                </a:solidFill>
                <a:effectLst/>
                <a:latin typeface="+mn-lt"/>
                <a:ea typeface="+mn-ea"/>
                <a:cs typeface="+mn-cs"/>
              </a:rPr>
              <a:t>)//2</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if ( //3</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].Like(</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[j]) &amp;&amp;</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[j].Like(</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System.Console.WriteLine</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"{0} Matches to {1}",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oa</a:t>
            </a:r>
            <a:r>
              <a:rPr lang="en-US" sz="1200" kern="1200" dirty="0">
                <a:solidFill>
                  <a:schemeClr val="tx1"/>
                </a:solidFill>
                <a:effectLst/>
                <a:latin typeface="+mn-lt"/>
                <a:ea typeface="+mn-ea"/>
                <a:cs typeface="+mn-cs"/>
              </a:rPr>
              <a:t>[j]);</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class Program</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static void Main(string[]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 all = new </a:t>
            </a:r>
            <a:r>
              <a:rPr lang="en-US" sz="1200" kern="1200" dirty="0" err="1">
                <a:solidFill>
                  <a:schemeClr val="tx1"/>
                </a:solidFill>
                <a:effectLst/>
                <a:latin typeface="+mn-lt"/>
                <a:ea typeface="+mn-ea"/>
                <a:cs typeface="+mn-cs"/>
              </a:rPr>
              <a:t>ILike</a:t>
            </a:r>
            <a:r>
              <a:rPr lang="en-US" sz="1200" kern="1200" dirty="0">
                <a:solidFill>
                  <a:schemeClr val="tx1"/>
                </a:solidFill>
                <a:effectLst/>
                <a:latin typeface="+mn-lt"/>
                <a:ea typeface="+mn-ea"/>
                <a:cs typeface="+mn-cs"/>
              </a:rPr>
              <a:t>[6];</a:t>
            </a:r>
          </a:p>
          <a:p>
            <a:pPr rtl="0"/>
            <a:r>
              <a:rPr lang="en-US" sz="1200" kern="1200" dirty="0">
                <a:solidFill>
                  <a:schemeClr val="tx1"/>
                </a:solidFill>
                <a:effectLst/>
                <a:latin typeface="+mn-lt"/>
                <a:ea typeface="+mn-ea"/>
                <a:cs typeface="+mn-cs"/>
              </a:rPr>
              <a:t>            all[0] = new Lion("Lion A");</a:t>
            </a:r>
          </a:p>
          <a:p>
            <a:pPr rtl="0"/>
            <a:r>
              <a:rPr lang="en-US" sz="1200" kern="1200" dirty="0">
                <a:solidFill>
                  <a:schemeClr val="tx1"/>
                </a:solidFill>
                <a:effectLst/>
                <a:latin typeface="+mn-lt"/>
                <a:ea typeface="+mn-ea"/>
                <a:cs typeface="+mn-cs"/>
              </a:rPr>
              <a:t>            all[1] = new Lion("Lion A");</a:t>
            </a:r>
          </a:p>
          <a:p>
            <a:pPr rtl="0"/>
            <a:r>
              <a:rPr lang="en-US" sz="1200" kern="1200" dirty="0">
                <a:solidFill>
                  <a:schemeClr val="tx1"/>
                </a:solidFill>
                <a:effectLst/>
                <a:latin typeface="+mn-lt"/>
                <a:ea typeface="+mn-ea"/>
                <a:cs typeface="+mn-cs"/>
              </a:rPr>
              <a:t>            all[2] = new Dog("Dog A");</a:t>
            </a:r>
          </a:p>
          <a:p>
            <a:pPr rtl="0"/>
            <a:r>
              <a:rPr lang="en-US" sz="1200" kern="1200" dirty="0">
                <a:solidFill>
                  <a:schemeClr val="tx1"/>
                </a:solidFill>
                <a:effectLst/>
                <a:latin typeface="+mn-lt"/>
                <a:ea typeface="+mn-ea"/>
                <a:cs typeface="+mn-cs"/>
              </a:rPr>
              <a:t>            all[3] = new Dog("Dog A");</a:t>
            </a:r>
          </a:p>
          <a:p>
            <a:pPr rtl="0"/>
            <a:r>
              <a:rPr lang="en-US" sz="1200" kern="1200" dirty="0">
                <a:solidFill>
                  <a:schemeClr val="tx1"/>
                </a:solidFill>
                <a:effectLst/>
                <a:latin typeface="+mn-lt"/>
                <a:ea typeface="+mn-ea"/>
                <a:cs typeface="+mn-cs"/>
              </a:rPr>
              <a:t>            all[4] = new Cat("Cat A");</a:t>
            </a:r>
          </a:p>
          <a:p>
            <a:pPr rtl="0"/>
            <a:r>
              <a:rPr lang="en-US" sz="1200" kern="1200" dirty="0">
                <a:solidFill>
                  <a:schemeClr val="tx1"/>
                </a:solidFill>
                <a:effectLst/>
                <a:latin typeface="+mn-lt"/>
                <a:ea typeface="+mn-ea"/>
                <a:cs typeface="+mn-cs"/>
              </a:rPr>
              <a:t>            all[5] = new Cat("Cat A");</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Matcher </a:t>
            </a:r>
            <a:r>
              <a:rPr lang="en-US" sz="1200" kern="1200" dirty="0" err="1">
                <a:solidFill>
                  <a:schemeClr val="tx1"/>
                </a:solidFill>
                <a:effectLst/>
                <a:latin typeface="+mn-lt"/>
                <a:ea typeface="+mn-ea"/>
                <a:cs typeface="+mn-cs"/>
              </a:rPr>
              <a:t>matcher</a:t>
            </a:r>
            <a:r>
              <a:rPr lang="en-US" sz="1200" kern="1200" dirty="0">
                <a:solidFill>
                  <a:schemeClr val="tx1"/>
                </a:solidFill>
                <a:effectLst/>
                <a:latin typeface="+mn-lt"/>
                <a:ea typeface="+mn-ea"/>
                <a:cs typeface="+mn-cs"/>
              </a:rPr>
              <a:t> = new Matcher();</a:t>
            </a:r>
          </a:p>
          <a:p>
            <a:pPr rtl="0"/>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matcher.Match</a:t>
            </a:r>
            <a:r>
              <a:rPr lang="en-US" sz="1200" kern="1200" dirty="0">
                <a:solidFill>
                  <a:schemeClr val="tx1"/>
                </a:solidFill>
                <a:effectLst/>
                <a:latin typeface="+mn-lt"/>
                <a:ea typeface="+mn-ea"/>
                <a:cs typeface="+mn-cs"/>
              </a:rPr>
              <a:t>(all);</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a:t>
            </a:r>
          </a:p>
          <a:p>
            <a:pPr rtl="0"/>
            <a:r>
              <a:rPr lang="en-US" sz="1200" kern="1200" dirty="0">
                <a:solidFill>
                  <a:schemeClr val="tx1"/>
                </a:solidFill>
                <a:effectLst/>
                <a:latin typeface="+mn-lt"/>
                <a:ea typeface="+mn-ea"/>
                <a:cs typeface="+mn-cs"/>
              </a:rPr>
              <a:t> </a:t>
            </a:r>
          </a:p>
          <a:p>
            <a:pPr rtl="0"/>
            <a:r>
              <a:rPr lang="en-US" sz="1200" kern="1200" dirty="0">
                <a:solidFill>
                  <a:schemeClr val="tx1"/>
                </a:solidFill>
                <a:effectLst/>
                <a:latin typeface="+mn-lt"/>
                <a:ea typeface="+mn-ea"/>
                <a:cs typeface="+mn-cs"/>
              </a:rPr>
              <a:t> </a:t>
            </a:r>
          </a:p>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127</a:t>
            </a:fld>
            <a:endParaRPr lang="he-IL"/>
          </a:p>
        </p:txBody>
      </p:sp>
    </p:spTree>
    <p:extLst>
      <p:ext uri="{BB962C8B-B14F-4D97-AF65-F5344CB8AC3E}">
        <p14:creationId xmlns:p14="http://schemas.microsoft.com/office/powerpoint/2010/main" val="3275188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128</a:t>
            </a:fld>
            <a:endParaRPr lang="he-IL"/>
          </a:p>
        </p:txBody>
      </p:sp>
    </p:spTree>
    <p:extLst>
      <p:ext uri="{BB962C8B-B14F-4D97-AF65-F5344CB8AC3E}">
        <p14:creationId xmlns:p14="http://schemas.microsoft.com/office/powerpoint/2010/main" val="11129901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129</a:t>
            </a:fld>
            <a:endParaRPr lang="he-IL"/>
          </a:p>
        </p:txBody>
      </p:sp>
    </p:spTree>
    <p:extLst>
      <p:ext uri="{BB962C8B-B14F-4D97-AF65-F5344CB8AC3E}">
        <p14:creationId xmlns:p14="http://schemas.microsoft.com/office/powerpoint/2010/main" val="2373264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132</a:t>
            </a:fld>
            <a:endParaRPr lang="he-IL"/>
          </a:p>
        </p:txBody>
      </p:sp>
    </p:spTree>
    <p:extLst>
      <p:ext uri="{BB962C8B-B14F-4D97-AF65-F5344CB8AC3E}">
        <p14:creationId xmlns:p14="http://schemas.microsoft.com/office/powerpoint/2010/main" val="3658212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134</a:t>
            </a:fld>
            <a:endParaRPr lang="he-IL"/>
          </a:p>
        </p:txBody>
      </p:sp>
    </p:spTree>
    <p:extLst>
      <p:ext uri="{BB962C8B-B14F-4D97-AF65-F5344CB8AC3E}">
        <p14:creationId xmlns:p14="http://schemas.microsoft.com/office/powerpoint/2010/main" val="31947485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buClr>
                <a:schemeClr val="tx1"/>
              </a:buClr>
            </a:pPr>
            <a:r>
              <a:rPr lang="en-US" b="1" kern="0" dirty="0" err="1">
                <a:solidFill>
                  <a:srgbClr val="FFC000"/>
                </a:solidFill>
                <a:latin typeface="Consolas" panose="020B0609020204030204" pitchFamily="49" charset="0"/>
              </a:rPr>
              <a:t>DateTime</a:t>
            </a:r>
            <a:r>
              <a:rPr lang="en-US" b="1" kern="0" dirty="0">
                <a:solidFill>
                  <a:srgbClr val="FFC000"/>
                </a:solidFill>
                <a:latin typeface="Consolas" panose="020B0609020204030204" pitchFamily="49" charset="0"/>
              </a:rPr>
              <a:t> date1 = </a:t>
            </a:r>
            <a:r>
              <a:rPr lang="en-US" b="1" kern="0" dirty="0" err="1">
                <a:solidFill>
                  <a:srgbClr val="FFC000"/>
                </a:solidFill>
                <a:latin typeface="Consolas" panose="020B0609020204030204" pitchFamily="49" charset="0"/>
              </a:rPr>
              <a:t>DateTime.Now</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rPr>
              <a:t>DateTime</a:t>
            </a:r>
            <a:r>
              <a:rPr lang="en-US" b="1" kern="0" dirty="0">
                <a:solidFill>
                  <a:srgbClr val="FFC000"/>
                </a:solidFill>
                <a:latin typeface="Consolas" panose="020B0609020204030204" pitchFamily="49" charset="0"/>
              </a:rPr>
              <a:t> date2 = new </a:t>
            </a:r>
            <a:r>
              <a:rPr lang="en-US" b="1" kern="0" dirty="0" err="1">
                <a:solidFill>
                  <a:srgbClr val="FFC000"/>
                </a:solidFill>
                <a:latin typeface="Consolas" panose="020B0609020204030204" pitchFamily="49" charset="0"/>
              </a:rPr>
              <a:t>DateTime</a:t>
            </a:r>
            <a:r>
              <a:rPr lang="en-US" b="1" kern="0" dirty="0">
                <a:solidFill>
                  <a:srgbClr val="FFC000"/>
                </a:solidFill>
                <a:latin typeface="Consolas" panose="020B0609020204030204" pitchFamily="49" charset="0"/>
              </a:rPr>
              <a:t>(2011, 10, 05);</a:t>
            </a:r>
          </a:p>
          <a:p>
            <a:pPr algn="l" rtl="0">
              <a:buClr>
                <a:schemeClr val="tx1"/>
              </a:buClr>
            </a:pPr>
            <a:r>
              <a:rPr lang="en-US" b="1" kern="0" dirty="0" err="1">
                <a:solidFill>
                  <a:srgbClr val="FFC000"/>
                </a:solidFill>
                <a:latin typeface="Consolas" panose="020B0609020204030204" pitchFamily="49" charset="0"/>
              </a:rPr>
              <a:t>TimeSpan</a:t>
            </a:r>
            <a:r>
              <a:rPr lang="en-US" b="1" kern="0" dirty="0">
                <a:solidFill>
                  <a:srgbClr val="FFC000"/>
                </a:solidFill>
                <a:latin typeface="Consolas" panose="020B0609020204030204" pitchFamily="49" charset="0"/>
              </a:rPr>
              <a:t> t = date1 - date2;</a:t>
            </a:r>
          </a:p>
          <a:p>
            <a:pPr algn="l" rtl="0">
              <a:buClr>
                <a:schemeClr val="tx1"/>
              </a:buClr>
            </a:pPr>
            <a:endParaRPr lang="en-US" b="1" kern="0" dirty="0">
              <a:solidFill>
                <a:srgbClr val="FFC000"/>
              </a:solidFill>
              <a:latin typeface="Consolas" panose="020B0609020204030204" pitchFamily="49" charset="0"/>
            </a:endParaRP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("Days: " + </a:t>
            </a:r>
            <a:r>
              <a:rPr lang="en-US" b="1" kern="0" dirty="0" err="1">
                <a:solidFill>
                  <a:srgbClr val="FFC000"/>
                </a:solidFill>
                <a:latin typeface="Consolas" panose="020B0609020204030204" pitchFamily="49" charset="0"/>
              </a:rPr>
              <a:t>t.Days</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("Hours: " + </a:t>
            </a:r>
            <a:r>
              <a:rPr lang="en-US" b="1" kern="0" dirty="0" err="1">
                <a:solidFill>
                  <a:srgbClr val="FFC000"/>
                </a:solidFill>
                <a:latin typeface="Consolas" panose="020B0609020204030204" pitchFamily="49" charset="0"/>
              </a:rPr>
              <a:t>t.Hours</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("Minutes: " + </a:t>
            </a:r>
            <a:r>
              <a:rPr lang="en-US" b="1" kern="0" dirty="0" err="1">
                <a:solidFill>
                  <a:srgbClr val="FFC000"/>
                </a:solidFill>
                <a:latin typeface="Consolas" panose="020B0609020204030204" pitchFamily="49" charset="0"/>
              </a:rPr>
              <a:t>t.Minutes</a:t>
            </a:r>
            <a:r>
              <a:rPr lang="en-US" b="1" kern="0" dirty="0">
                <a:solidFill>
                  <a:srgbClr val="FFC000"/>
                </a:solidFill>
                <a:latin typeface="Consolas" panose="020B0609020204030204" pitchFamily="49" charset="0"/>
              </a:rPr>
              <a:t>);</a:t>
            </a:r>
          </a:p>
          <a:p>
            <a:pPr algn="l" rtl="0">
              <a:buClr>
                <a:schemeClr val="tx1"/>
              </a:buClr>
            </a:pPr>
            <a:endParaRPr lang="en-US" b="1" kern="0" dirty="0">
              <a:solidFill>
                <a:srgbClr val="FFC000"/>
              </a:solidFill>
              <a:latin typeface="Consolas" panose="020B0609020204030204" pitchFamily="49" charset="0"/>
            </a:endParaRP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a:t>
            </a:r>
            <a:r>
              <a:rPr lang="en-US" b="1" kern="0" dirty="0" err="1">
                <a:solidFill>
                  <a:srgbClr val="FFC000"/>
                </a:solidFill>
                <a:latin typeface="Consolas" panose="020B0609020204030204" pitchFamily="49" charset="0"/>
              </a:rPr>
              <a:t>TotalDays</a:t>
            </a:r>
            <a:r>
              <a:rPr lang="en-US" b="1" kern="0" dirty="0">
                <a:solidFill>
                  <a:srgbClr val="FFC000"/>
                </a:solidFill>
                <a:latin typeface="Consolas" panose="020B0609020204030204" pitchFamily="49" charset="0"/>
              </a:rPr>
              <a:t>: " + </a:t>
            </a:r>
            <a:r>
              <a:rPr lang="en-US" b="1" kern="0" dirty="0" err="1">
                <a:solidFill>
                  <a:srgbClr val="FFC000"/>
                </a:solidFill>
                <a:latin typeface="Consolas" panose="020B0609020204030204" pitchFamily="49" charset="0"/>
              </a:rPr>
              <a:t>t.TotalDays</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a:t>
            </a:r>
            <a:r>
              <a:rPr lang="en-US" b="1" kern="0" dirty="0" err="1">
                <a:solidFill>
                  <a:srgbClr val="FFC000"/>
                </a:solidFill>
                <a:latin typeface="Consolas" panose="020B0609020204030204" pitchFamily="49" charset="0"/>
              </a:rPr>
              <a:t>TotalHours</a:t>
            </a:r>
            <a:r>
              <a:rPr lang="en-US" b="1" kern="0" dirty="0">
                <a:solidFill>
                  <a:srgbClr val="FFC000"/>
                </a:solidFill>
                <a:latin typeface="Consolas" panose="020B0609020204030204" pitchFamily="49" charset="0"/>
              </a:rPr>
              <a:t>: " + </a:t>
            </a:r>
            <a:r>
              <a:rPr lang="en-US" b="1" kern="0" dirty="0" err="1">
                <a:solidFill>
                  <a:srgbClr val="FFC000"/>
                </a:solidFill>
                <a:latin typeface="Consolas" panose="020B0609020204030204" pitchFamily="49" charset="0"/>
              </a:rPr>
              <a:t>t.TotalHours</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a:t>
            </a:r>
            <a:r>
              <a:rPr lang="en-US" b="1" kern="0" dirty="0" err="1">
                <a:solidFill>
                  <a:srgbClr val="FFC000"/>
                </a:solidFill>
                <a:latin typeface="Consolas" panose="020B0609020204030204" pitchFamily="49" charset="0"/>
              </a:rPr>
              <a:t>TotalMinutes</a:t>
            </a:r>
            <a:r>
              <a:rPr lang="en-US" b="1" kern="0" dirty="0">
                <a:solidFill>
                  <a:srgbClr val="FFC000"/>
                </a:solidFill>
                <a:latin typeface="Consolas" panose="020B0609020204030204" pitchFamily="49" charset="0"/>
              </a:rPr>
              <a:t>: " + </a:t>
            </a:r>
            <a:r>
              <a:rPr lang="en-US" b="1" kern="0" dirty="0" err="1">
                <a:solidFill>
                  <a:srgbClr val="FFC000"/>
                </a:solidFill>
                <a:latin typeface="Consolas" panose="020B0609020204030204" pitchFamily="49" charset="0"/>
              </a:rPr>
              <a:t>t.TotalMinutes</a:t>
            </a:r>
            <a:r>
              <a:rPr lang="en-US" b="1" kern="0" dirty="0">
                <a:solidFill>
                  <a:srgbClr val="FFC000"/>
                </a:solidFill>
                <a:latin typeface="Consolas" panose="020B0609020204030204" pitchFamily="49" charset="0"/>
              </a:rPr>
              <a:t>); </a:t>
            </a:r>
            <a:endParaRPr lang="he-IL" b="1" kern="0" dirty="0">
              <a:solidFill>
                <a:srgbClr val="FFC000"/>
              </a:solidFill>
              <a:latin typeface="Consolas" panose="020B0609020204030204" pitchFamily="49" charset="0"/>
            </a:endParaRPr>
          </a:p>
          <a:p>
            <a:pPr algn="l" rtl="0">
              <a:buClr>
                <a:schemeClr val="tx1"/>
              </a:buClr>
            </a:pPr>
            <a:r>
              <a:rPr lang="en-US" b="1" kern="0" dirty="0" err="1">
                <a:solidFill>
                  <a:srgbClr val="FFC000"/>
                </a:solidFill>
                <a:latin typeface="Consolas" panose="020B0609020204030204" pitchFamily="49" charset="0"/>
                <a:cs typeface="Consolas" panose="020B0609020204030204" pitchFamily="49" charset="0"/>
              </a:rPr>
              <a:t>StopWatch</a:t>
            </a:r>
            <a:r>
              <a:rPr lang="en-US" b="1" kern="0" dirty="0">
                <a:solidFill>
                  <a:srgbClr val="FFC000"/>
                </a:solidFill>
                <a:latin typeface="Consolas" panose="020B0609020204030204" pitchFamily="49" charset="0"/>
                <a:cs typeface="Consolas" panose="020B0609020204030204" pitchFamily="49" charset="0"/>
              </a:rPr>
              <a:t> watch = new </a:t>
            </a:r>
            <a:r>
              <a:rPr lang="en-US" b="1" kern="0" dirty="0" err="1">
                <a:solidFill>
                  <a:srgbClr val="FFC000"/>
                </a:solidFill>
                <a:latin typeface="Consolas" panose="020B0609020204030204" pitchFamily="49" charset="0"/>
                <a:cs typeface="Consolas" panose="020B0609020204030204" pitchFamily="49" charset="0"/>
              </a:rPr>
              <a:t>StopWatch</a:t>
            </a:r>
            <a:r>
              <a:rPr lang="en-US" b="1" kern="0" dirty="0">
                <a:solidFill>
                  <a:srgbClr val="FFC000"/>
                </a:solidFill>
                <a:latin typeface="Consolas" panose="020B0609020204030204" pitchFamily="49" charset="0"/>
                <a:cs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cs typeface="Consolas" panose="020B0609020204030204" pitchFamily="49" charset="0"/>
              </a:rPr>
              <a:t>watch.Start</a:t>
            </a:r>
            <a:r>
              <a:rPr lang="en-US" b="1" kern="0" dirty="0">
                <a:solidFill>
                  <a:srgbClr val="FFC000"/>
                </a:solidFill>
                <a:latin typeface="Consolas" panose="020B0609020204030204" pitchFamily="49" charset="0"/>
                <a:cs typeface="Consolas" panose="020B0609020204030204" pitchFamily="49" charset="0"/>
              </a:rPr>
              <a:t>();</a:t>
            </a:r>
          </a:p>
          <a:p>
            <a:pPr algn="l" rtl="0">
              <a:buClr>
                <a:schemeClr val="tx1"/>
              </a:buClr>
            </a:pPr>
            <a:r>
              <a:rPr lang="en-US" b="1" kern="0" dirty="0">
                <a:solidFill>
                  <a:srgbClr val="FFC000"/>
                </a:solidFill>
                <a:latin typeface="Consolas" panose="020B0609020204030204" pitchFamily="49" charset="0"/>
                <a:cs typeface="Consolas" panose="020B0609020204030204" pitchFamily="49" charset="0"/>
              </a:rPr>
              <a:t>// ... </a:t>
            </a:r>
            <a:r>
              <a:rPr lang="he-IL" b="1" kern="0" dirty="0">
                <a:solidFill>
                  <a:srgbClr val="FFC000"/>
                </a:solidFill>
                <a:latin typeface="Consolas" panose="020B0609020204030204" pitchFamily="49" charset="0"/>
              </a:rPr>
              <a:t>קוד למדידה</a:t>
            </a:r>
            <a:endParaRPr lang="en-US" b="1" kern="0" dirty="0">
              <a:solidFill>
                <a:srgbClr val="FFC000"/>
              </a:solidFill>
              <a:latin typeface="Consolas" panose="020B0609020204030204" pitchFamily="49" charset="0"/>
            </a:endParaRPr>
          </a:p>
          <a:p>
            <a:pPr algn="l" rtl="0">
              <a:buClr>
                <a:schemeClr val="tx1"/>
              </a:buClr>
            </a:pPr>
            <a:r>
              <a:rPr lang="en-US" b="1" kern="0" dirty="0" err="1">
                <a:solidFill>
                  <a:srgbClr val="FFC000"/>
                </a:solidFill>
                <a:latin typeface="Consolas" panose="020B0609020204030204" pitchFamily="49" charset="0"/>
                <a:cs typeface="Consolas" panose="020B0609020204030204" pitchFamily="49" charset="0"/>
              </a:rPr>
              <a:t>watch</a:t>
            </a:r>
            <a:r>
              <a:rPr lang="en-US" b="1" kern="0" dirty="0" err="1">
                <a:solidFill>
                  <a:srgbClr val="FFC000"/>
                </a:solidFill>
                <a:latin typeface="Consolas" panose="020B0609020204030204" pitchFamily="49" charset="0"/>
              </a:rPr>
              <a:t>.Stop</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rPr>
              <a:t>Console.WriteLine</a:t>
            </a:r>
            <a:r>
              <a:rPr lang="en-US" b="1" kern="0" dirty="0">
                <a:solidFill>
                  <a:srgbClr val="FFC000"/>
                </a:solidFill>
                <a:latin typeface="Consolas" panose="020B0609020204030204" pitchFamily="49" charset="0"/>
              </a:rPr>
              <a:t>(</a:t>
            </a:r>
            <a:r>
              <a:rPr lang="en-US" b="1" kern="0" dirty="0" err="1">
                <a:solidFill>
                  <a:srgbClr val="FFC000"/>
                </a:solidFill>
                <a:latin typeface="Consolas" panose="020B0609020204030204" pitchFamily="49" charset="0"/>
                <a:cs typeface="Consolas" panose="020B0609020204030204" pitchFamily="49" charset="0"/>
              </a:rPr>
              <a:t>watch</a:t>
            </a:r>
            <a:r>
              <a:rPr lang="en-US" b="1" kern="0" dirty="0" err="1">
                <a:solidFill>
                  <a:srgbClr val="FFC000"/>
                </a:solidFill>
                <a:latin typeface="Consolas" panose="020B0609020204030204" pitchFamily="49" charset="0"/>
              </a:rPr>
              <a:t>.ElapsedTicks</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cs typeface="Consolas" panose="020B0609020204030204" pitchFamily="49" charset="0"/>
              </a:rPr>
              <a:t>watch</a:t>
            </a:r>
            <a:r>
              <a:rPr lang="en-US" b="1" kern="0" dirty="0" err="1">
                <a:solidFill>
                  <a:srgbClr val="FFC000"/>
                </a:solidFill>
                <a:latin typeface="Consolas" panose="020B0609020204030204" pitchFamily="49" charset="0"/>
              </a:rPr>
              <a:t>.Reset</a:t>
            </a:r>
            <a:r>
              <a:rPr lang="en-US" b="1" kern="0" dirty="0">
                <a:solidFill>
                  <a:srgbClr val="FFC000"/>
                </a:solidFill>
                <a:latin typeface="Consolas" panose="020B0609020204030204" pitchFamily="49" charset="0"/>
              </a:rPr>
              <a:t>()</a:t>
            </a:r>
          </a:p>
          <a:p>
            <a:pPr algn="l" rtl="0">
              <a:buClr>
                <a:schemeClr val="tx1"/>
              </a:buClr>
            </a:pPr>
            <a:r>
              <a:rPr lang="en-US" b="1" kern="0" dirty="0" err="1">
                <a:solidFill>
                  <a:srgbClr val="FFC000"/>
                </a:solidFill>
                <a:latin typeface="Consolas" panose="020B0609020204030204" pitchFamily="49" charset="0"/>
                <a:cs typeface="Consolas" panose="020B0609020204030204" pitchFamily="49" charset="0"/>
              </a:rPr>
              <a:t>watch</a:t>
            </a:r>
            <a:r>
              <a:rPr lang="en-US" b="1" kern="0" dirty="0" err="1">
                <a:solidFill>
                  <a:srgbClr val="FFC000"/>
                </a:solidFill>
                <a:latin typeface="Consolas" panose="020B0609020204030204" pitchFamily="49" charset="0"/>
              </a:rPr>
              <a:t>.Start</a:t>
            </a:r>
            <a:r>
              <a:rPr lang="en-US" b="1" kern="0" dirty="0">
                <a:solidFill>
                  <a:srgbClr val="FFC000"/>
                </a:solidFill>
                <a:latin typeface="Consolas" panose="020B0609020204030204" pitchFamily="49" charset="0"/>
              </a:rPr>
              <a:t>();</a:t>
            </a:r>
          </a:p>
          <a:p>
            <a:pPr algn="l" rtl="0">
              <a:buClr>
                <a:schemeClr val="tx1"/>
              </a:buClr>
            </a:pPr>
            <a:r>
              <a:rPr lang="en-US" b="1" kern="0" dirty="0">
                <a:solidFill>
                  <a:srgbClr val="FFC000"/>
                </a:solidFill>
                <a:latin typeface="Consolas" panose="020B0609020204030204" pitchFamily="49" charset="0"/>
              </a:rPr>
              <a:t>.........</a:t>
            </a:r>
            <a:endParaRPr lang="he-IL" b="1" kern="0" dirty="0">
              <a:solidFill>
                <a:srgbClr val="FFC000"/>
              </a:solidFill>
              <a:latin typeface="Consolas" panose="020B0609020204030204" pitchFamily="49" charset="0"/>
            </a:endParaRPr>
          </a:p>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135</a:t>
            </a:fld>
            <a:endParaRPr lang="he-IL"/>
          </a:p>
        </p:txBody>
      </p:sp>
    </p:spTree>
    <p:extLst>
      <p:ext uri="{BB962C8B-B14F-4D97-AF65-F5344CB8AC3E}">
        <p14:creationId xmlns:p14="http://schemas.microsoft.com/office/powerpoint/2010/main" val="22550169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136</a:t>
            </a:fld>
            <a:endParaRPr lang="he-IL"/>
          </a:p>
        </p:txBody>
      </p:sp>
    </p:spTree>
    <p:extLst>
      <p:ext uri="{BB962C8B-B14F-4D97-AF65-F5344CB8AC3E}">
        <p14:creationId xmlns:p14="http://schemas.microsoft.com/office/powerpoint/2010/main" val="1396726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65529" indent="-294433" eaLnBrk="0" hangingPunct="0">
              <a:defRPr>
                <a:solidFill>
                  <a:schemeClr val="tx1"/>
                </a:solidFill>
                <a:latin typeface="Verdana" pitchFamily="34" charset="0"/>
                <a:cs typeface="Arial" pitchFamily="34" charset="0"/>
              </a:defRPr>
            </a:lvl2pPr>
            <a:lvl3pPr marL="1177737" indent="-235548" eaLnBrk="0" hangingPunct="0">
              <a:defRPr>
                <a:solidFill>
                  <a:schemeClr val="tx1"/>
                </a:solidFill>
                <a:latin typeface="Verdana" pitchFamily="34" charset="0"/>
                <a:cs typeface="Arial" pitchFamily="34" charset="0"/>
              </a:defRPr>
            </a:lvl3pPr>
            <a:lvl4pPr marL="1648832" indent="-235548" eaLnBrk="0" hangingPunct="0">
              <a:defRPr>
                <a:solidFill>
                  <a:schemeClr val="tx1"/>
                </a:solidFill>
                <a:latin typeface="Verdana" pitchFamily="34" charset="0"/>
                <a:cs typeface="Arial" pitchFamily="34" charset="0"/>
              </a:defRPr>
            </a:lvl4pPr>
            <a:lvl5pPr marL="2119927" indent="-235548" eaLnBrk="0" hangingPunct="0">
              <a:defRPr>
                <a:solidFill>
                  <a:schemeClr val="tx1"/>
                </a:solidFill>
                <a:latin typeface="Verdana" pitchFamily="34" charset="0"/>
                <a:cs typeface="Arial" pitchFamily="34" charset="0"/>
              </a:defRPr>
            </a:lvl5pPr>
            <a:lvl6pPr marL="2591021" indent="-235548" eaLnBrk="0" fontAlgn="base" hangingPunct="0">
              <a:spcBef>
                <a:spcPct val="0"/>
              </a:spcBef>
              <a:spcAft>
                <a:spcPct val="0"/>
              </a:spcAft>
              <a:defRPr>
                <a:solidFill>
                  <a:schemeClr val="tx1"/>
                </a:solidFill>
                <a:latin typeface="Verdana" pitchFamily="34" charset="0"/>
                <a:cs typeface="Arial" pitchFamily="34" charset="0"/>
              </a:defRPr>
            </a:lvl6pPr>
            <a:lvl7pPr marL="3062116" indent="-235548" eaLnBrk="0" fontAlgn="base" hangingPunct="0">
              <a:spcBef>
                <a:spcPct val="0"/>
              </a:spcBef>
              <a:spcAft>
                <a:spcPct val="0"/>
              </a:spcAft>
              <a:defRPr>
                <a:solidFill>
                  <a:schemeClr val="tx1"/>
                </a:solidFill>
                <a:latin typeface="Verdana" pitchFamily="34" charset="0"/>
                <a:cs typeface="Arial" pitchFamily="34" charset="0"/>
              </a:defRPr>
            </a:lvl7pPr>
            <a:lvl8pPr marL="3533211" indent="-235548" eaLnBrk="0" fontAlgn="base" hangingPunct="0">
              <a:spcBef>
                <a:spcPct val="0"/>
              </a:spcBef>
              <a:spcAft>
                <a:spcPct val="0"/>
              </a:spcAft>
              <a:defRPr>
                <a:solidFill>
                  <a:schemeClr val="tx1"/>
                </a:solidFill>
                <a:latin typeface="Verdana" pitchFamily="34" charset="0"/>
                <a:cs typeface="Arial" pitchFamily="34" charset="0"/>
              </a:defRPr>
            </a:lvl8pPr>
            <a:lvl9pPr marL="4004306" indent="-235548"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7B8D4F4C-2DD6-4D9A-A5F9-0C18185CD653}" type="slidenum">
              <a:rPr lang="he-IL" smtClean="0">
                <a:latin typeface="Arial" pitchFamily="34" charset="0"/>
              </a:rPr>
              <a:pPr eaLnBrk="1" hangingPunct="1"/>
              <a:t>137</a:t>
            </a:fld>
            <a:endParaRPr lang="en-US">
              <a:latin typeface="Arial" pitchFamily="34" charset="0"/>
            </a:endParaRPr>
          </a:p>
        </p:txBody>
      </p:sp>
      <p:sp>
        <p:nvSpPr>
          <p:cNvPr id="37891" name="Rectangle 7"/>
          <p:cNvSpPr txBox="1">
            <a:spLocks noGrp="1" noChangeArrowheads="1"/>
          </p:cNvSpPr>
          <p:nvPr/>
        </p:nvSpPr>
        <p:spPr bwMode="auto">
          <a:xfrm>
            <a:off x="1646" y="8917422"/>
            <a:ext cx="3077739" cy="4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19" tIns="47109" rIns="94219" bIns="47109"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l" eaLnBrk="1" hangingPunct="1"/>
            <a:fld id="{65E37E7A-D9C2-4FA9-8E1A-7F4A6B73CF95}" type="slidenum">
              <a:rPr lang="he-IL" sz="1200">
                <a:latin typeface="Arial" pitchFamily="34" charset="0"/>
              </a:rPr>
              <a:pPr algn="l" eaLnBrk="1" hangingPunct="1"/>
              <a:t>137</a:t>
            </a:fld>
            <a:endParaRPr lang="en-US" sz="1200">
              <a:latin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extLst>
      <p:ext uri="{BB962C8B-B14F-4D97-AF65-F5344CB8AC3E}">
        <p14:creationId xmlns:p14="http://schemas.microsoft.com/office/powerpoint/2010/main" val="59086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65529" indent="-294433" eaLnBrk="0" hangingPunct="0">
              <a:defRPr>
                <a:solidFill>
                  <a:schemeClr val="tx1"/>
                </a:solidFill>
                <a:latin typeface="Verdana" pitchFamily="34" charset="0"/>
                <a:cs typeface="Arial" pitchFamily="34" charset="0"/>
              </a:defRPr>
            </a:lvl2pPr>
            <a:lvl3pPr marL="1177737" indent="-235548" eaLnBrk="0" hangingPunct="0">
              <a:defRPr>
                <a:solidFill>
                  <a:schemeClr val="tx1"/>
                </a:solidFill>
                <a:latin typeface="Verdana" pitchFamily="34" charset="0"/>
                <a:cs typeface="Arial" pitchFamily="34" charset="0"/>
              </a:defRPr>
            </a:lvl3pPr>
            <a:lvl4pPr marL="1648832" indent="-235548" eaLnBrk="0" hangingPunct="0">
              <a:defRPr>
                <a:solidFill>
                  <a:schemeClr val="tx1"/>
                </a:solidFill>
                <a:latin typeface="Verdana" pitchFamily="34" charset="0"/>
                <a:cs typeface="Arial" pitchFamily="34" charset="0"/>
              </a:defRPr>
            </a:lvl4pPr>
            <a:lvl5pPr marL="2119927" indent="-235548" eaLnBrk="0" hangingPunct="0">
              <a:defRPr>
                <a:solidFill>
                  <a:schemeClr val="tx1"/>
                </a:solidFill>
                <a:latin typeface="Verdana" pitchFamily="34" charset="0"/>
                <a:cs typeface="Arial" pitchFamily="34" charset="0"/>
              </a:defRPr>
            </a:lvl5pPr>
            <a:lvl6pPr marL="2591021" indent="-235548" eaLnBrk="0" fontAlgn="base" hangingPunct="0">
              <a:spcBef>
                <a:spcPct val="0"/>
              </a:spcBef>
              <a:spcAft>
                <a:spcPct val="0"/>
              </a:spcAft>
              <a:defRPr>
                <a:solidFill>
                  <a:schemeClr val="tx1"/>
                </a:solidFill>
                <a:latin typeface="Verdana" pitchFamily="34" charset="0"/>
                <a:cs typeface="Arial" pitchFamily="34" charset="0"/>
              </a:defRPr>
            </a:lvl6pPr>
            <a:lvl7pPr marL="3062116" indent="-235548" eaLnBrk="0" fontAlgn="base" hangingPunct="0">
              <a:spcBef>
                <a:spcPct val="0"/>
              </a:spcBef>
              <a:spcAft>
                <a:spcPct val="0"/>
              </a:spcAft>
              <a:defRPr>
                <a:solidFill>
                  <a:schemeClr val="tx1"/>
                </a:solidFill>
                <a:latin typeface="Verdana" pitchFamily="34" charset="0"/>
                <a:cs typeface="Arial" pitchFamily="34" charset="0"/>
              </a:defRPr>
            </a:lvl7pPr>
            <a:lvl8pPr marL="3533211" indent="-235548" eaLnBrk="0" fontAlgn="base" hangingPunct="0">
              <a:spcBef>
                <a:spcPct val="0"/>
              </a:spcBef>
              <a:spcAft>
                <a:spcPct val="0"/>
              </a:spcAft>
              <a:defRPr>
                <a:solidFill>
                  <a:schemeClr val="tx1"/>
                </a:solidFill>
                <a:latin typeface="Verdana" pitchFamily="34" charset="0"/>
                <a:cs typeface="Arial" pitchFamily="34" charset="0"/>
              </a:defRPr>
            </a:lvl8pPr>
            <a:lvl9pPr marL="4004306" indent="-235548"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7B8D4F4C-2DD6-4D9A-A5F9-0C18185CD653}" type="slidenum">
              <a:rPr lang="he-IL" smtClean="0">
                <a:latin typeface="Arial" pitchFamily="34" charset="0"/>
              </a:rPr>
              <a:pPr eaLnBrk="1" hangingPunct="1"/>
              <a:t>138</a:t>
            </a:fld>
            <a:endParaRPr lang="en-US">
              <a:latin typeface="Arial" pitchFamily="34" charset="0"/>
            </a:endParaRPr>
          </a:p>
        </p:txBody>
      </p:sp>
      <p:sp>
        <p:nvSpPr>
          <p:cNvPr id="37891" name="Rectangle 7"/>
          <p:cNvSpPr txBox="1">
            <a:spLocks noGrp="1" noChangeArrowheads="1"/>
          </p:cNvSpPr>
          <p:nvPr/>
        </p:nvSpPr>
        <p:spPr bwMode="auto">
          <a:xfrm>
            <a:off x="1646" y="8917422"/>
            <a:ext cx="3077739" cy="4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19" tIns="47109" rIns="94219" bIns="47109"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l" eaLnBrk="1" hangingPunct="1"/>
            <a:fld id="{65E37E7A-D9C2-4FA9-8E1A-7F4A6B73CF95}" type="slidenum">
              <a:rPr lang="he-IL" sz="1200">
                <a:latin typeface="Arial" pitchFamily="34" charset="0"/>
              </a:rPr>
              <a:pPr algn="l" eaLnBrk="1" hangingPunct="1"/>
              <a:t>138</a:t>
            </a:fld>
            <a:endParaRPr lang="en-US" sz="1200">
              <a:latin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extLst>
      <p:ext uri="{BB962C8B-B14F-4D97-AF65-F5344CB8AC3E}">
        <p14:creationId xmlns:p14="http://schemas.microsoft.com/office/powerpoint/2010/main" val="4207040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לא לימדתי</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142</a:t>
            </a:fld>
            <a:endParaRPr lang="he-IL"/>
          </a:p>
        </p:txBody>
      </p:sp>
    </p:spTree>
    <p:extLst>
      <p:ext uri="{BB962C8B-B14F-4D97-AF65-F5344CB8AC3E}">
        <p14:creationId xmlns:p14="http://schemas.microsoft.com/office/powerpoint/2010/main" val="26586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F66306-4690-44E0-9291-157159C0F253}" type="slidenum">
              <a:rPr lang="en-US" smtClean="0"/>
              <a:pPr/>
              <a:t>18</a:t>
            </a:fld>
            <a:endParaRPr lang="en-US"/>
          </a:p>
        </p:txBody>
      </p:sp>
    </p:spTree>
    <p:extLst>
      <p:ext uri="{BB962C8B-B14F-4D97-AF65-F5344CB8AC3E}">
        <p14:creationId xmlns:p14="http://schemas.microsoft.com/office/powerpoint/2010/main" val="3042617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לא לימדתי</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143</a:t>
            </a:fld>
            <a:endParaRPr lang="he-IL"/>
          </a:p>
        </p:txBody>
      </p:sp>
    </p:spTree>
    <p:extLst>
      <p:ext uri="{BB962C8B-B14F-4D97-AF65-F5344CB8AC3E}">
        <p14:creationId xmlns:p14="http://schemas.microsoft.com/office/powerpoint/2010/main" val="3380606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שימושי מאד בלולאת </a:t>
            </a:r>
            <a:r>
              <a:rPr lang="en-US" dirty="0" err="1"/>
              <a:t>foreach</a:t>
            </a: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r>
              <a:rPr lang="he-IL" dirty="0"/>
              <a:t>לא לימדתי</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144</a:t>
            </a:fld>
            <a:endParaRPr lang="he-IL"/>
          </a:p>
        </p:txBody>
      </p:sp>
    </p:spTree>
    <p:extLst>
      <p:ext uri="{BB962C8B-B14F-4D97-AF65-F5344CB8AC3E}">
        <p14:creationId xmlns:p14="http://schemas.microsoft.com/office/powerpoint/2010/main" val="3395306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לא לימדתי</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145</a:t>
            </a:fld>
            <a:endParaRPr lang="he-IL"/>
          </a:p>
        </p:txBody>
      </p:sp>
    </p:spTree>
    <p:extLst>
      <p:ext uri="{BB962C8B-B14F-4D97-AF65-F5344CB8AC3E}">
        <p14:creationId xmlns:p14="http://schemas.microsoft.com/office/powerpoint/2010/main" val="3989373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לא לימדתי</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146</a:t>
            </a:fld>
            <a:endParaRPr lang="he-IL"/>
          </a:p>
        </p:txBody>
      </p:sp>
    </p:spTree>
    <p:extLst>
      <p:ext uri="{BB962C8B-B14F-4D97-AF65-F5344CB8AC3E}">
        <p14:creationId xmlns:p14="http://schemas.microsoft.com/office/powerpoint/2010/main" val="23366192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לא לימדתי</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147</a:t>
            </a:fld>
            <a:endParaRPr lang="he-IL"/>
          </a:p>
        </p:txBody>
      </p:sp>
    </p:spTree>
    <p:extLst>
      <p:ext uri="{BB962C8B-B14F-4D97-AF65-F5344CB8AC3E}">
        <p14:creationId xmlns:p14="http://schemas.microsoft.com/office/powerpoint/2010/main" val="2756305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זה כבר לא נכון?</a:t>
            </a:r>
          </a:p>
          <a:p>
            <a:r>
              <a:rPr lang="he-IL" dirty="0"/>
              <a:t>הערה: אם לא ציינו מהו הטיפוס – ברירת מחדל :</a:t>
            </a:r>
          </a:p>
          <a:p>
            <a:pPr lvl="1"/>
            <a:r>
              <a:rPr lang="he-IL" dirty="0"/>
              <a:t>מספר – </a:t>
            </a:r>
            <a:r>
              <a:rPr lang="en-US" dirty="0" err="1"/>
              <a:t>int</a:t>
            </a:r>
            <a:endParaRPr lang="he-IL" dirty="0"/>
          </a:p>
          <a:p>
            <a:pPr lvl="1"/>
            <a:r>
              <a:rPr lang="he-IL" dirty="0"/>
              <a:t>מספר עשרוני – </a:t>
            </a:r>
            <a:r>
              <a:rPr lang="en-US" dirty="0"/>
              <a:t>double</a:t>
            </a:r>
            <a:endParaRPr lang="he-IL" dirty="0"/>
          </a:p>
          <a:p>
            <a:pPr lvl="1"/>
            <a:r>
              <a:rPr lang="he-IL" dirty="0"/>
              <a:t>תו – </a:t>
            </a:r>
            <a:r>
              <a:rPr lang="en-US" dirty="0"/>
              <a:t>char</a:t>
            </a:r>
            <a:endParaRPr lang="he-IL" dirty="0"/>
          </a:p>
          <a:p>
            <a:pPr lvl="1"/>
            <a:r>
              <a:rPr lang="he-IL" dirty="0"/>
              <a:t>ניתן לכפות טיפוס, ע"י סימון באות אחת (</a:t>
            </a:r>
            <a:r>
              <a:rPr lang="en-US" dirty="0"/>
              <a:t>c, d, </a:t>
            </a:r>
            <a:r>
              <a:rPr lang="en-US" dirty="0" err="1"/>
              <a:t>i</a:t>
            </a:r>
            <a:r>
              <a:rPr lang="he-IL" dirty="0"/>
              <a:t> וכו')</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148</a:t>
            </a:fld>
            <a:endParaRPr lang="he-IL"/>
          </a:p>
        </p:txBody>
      </p:sp>
    </p:spTree>
    <p:extLst>
      <p:ext uri="{BB962C8B-B14F-4D97-AF65-F5344CB8AC3E}">
        <p14:creationId xmlns:p14="http://schemas.microsoft.com/office/powerpoint/2010/main" val="4055140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0" dirty="0">
              <a:solidFill>
                <a:schemeClr val="tx1"/>
              </a:solidFill>
            </a:endParaRPr>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150</a:t>
            </a:fld>
            <a:endParaRPr lang="he-IL"/>
          </a:p>
        </p:txBody>
      </p:sp>
    </p:spTree>
    <p:extLst>
      <p:ext uri="{BB962C8B-B14F-4D97-AF65-F5344CB8AC3E}">
        <p14:creationId xmlns:p14="http://schemas.microsoft.com/office/powerpoint/2010/main" val="42235143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בדוגמא יש:</a:t>
            </a:r>
          </a:p>
          <a:p>
            <a:r>
              <a:rPr lang="he-IL"/>
              <a:t>כפל </a:t>
            </a:r>
            <a:r>
              <a:rPr lang="he-IL" dirty="0"/>
              <a:t>שני שברים</a:t>
            </a:r>
          </a:p>
          <a:p>
            <a:r>
              <a:rPr lang="he-IL" dirty="0"/>
              <a:t>כפל שבר בשלם</a:t>
            </a:r>
          </a:p>
          <a:p>
            <a:r>
              <a:rPr lang="he-IL" dirty="0"/>
              <a:t>המרה מרומזת משבר לעשרוני.</a:t>
            </a:r>
          </a:p>
          <a:p>
            <a:r>
              <a:rPr lang="he-IL" dirty="0"/>
              <a:t>המרה מפורשת משבר לשלם.</a:t>
            </a:r>
          </a:p>
          <a:p>
            <a:endParaRPr lang="he-IL" dirty="0"/>
          </a:p>
          <a:p>
            <a:r>
              <a:rPr lang="he-IL" dirty="0"/>
              <a:t>ההמרה המרומזת לא תמיד עובדת כראוי (למשל: אם השבר לא סופי)</a:t>
            </a:r>
          </a:p>
          <a:p>
            <a:pPr algn="l" defTabSz="914303" rtl="0" eaLnBrk="0" fontAlgn="base" hangingPunct="0">
              <a:spcBef>
                <a:spcPct val="0"/>
              </a:spcBef>
              <a:spcAft>
                <a:spcPct val="0"/>
              </a:spcAft>
            </a:pPr>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151</a:t>
            </a:fld>
            <a:endParaRPr lang="he-IL"/>
          </a:p>
        </p:txBody>
      </p:sp>
    </p:spTree>
    <p:extLst>
      <p:ext uri="{BB962C8B-B14F-4D97-AF65-F5344CB8AC3E}">
        <p14:creationId xmlns:p14="http://schemas.microsoft.com/office/powerpoint/2010/main" val="12621065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aseline="0" dirty="0"/>
              <a:t> סוג של מאפיין</a:t>
            </a:r>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152</a:t>
            </a:fld>
            <a:endParaRPr lang="he-IL"/>
          </a:p>
        </p:txBody>
      </p:sp>
    </p:spTree>
    <p:extLst>
      <p:ext uri="{BB962C8B-B14F-4D97-AF65-F5344CB8AC3E}">
        <p14:creationId xmlns:p14="http://schemas.microsoft.com/office/powerpoint/2010/main" val="4040198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46F66306-4690-44E0-9291-157159C0F253}" type="slidenum">
              <a:rPr lang="en-US" smtClean="0"/>
              <a:pPr/>
              <a:t>153</a:t>
            </a:fld>
            <a:endParaRPr lang="en-US"/>
          </a:p>
        </p:txBody>
      </p:sp>
    </p:spTree>
    <p:extLst>
      <p:ext uri="{BB962C8B-B14F-4D97-AF65-F5344CB8AC3E}">
        <p14:creationId xmlns:p14="http://schemas.microsoft.com/office/powerpoint/2010/main" val="189621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ויש שם גם הדגמה של </a:t>
            </a:r>
            <a:r>
              <a:rPr lang="en-US" dirty="0" err="1"/>
              <a:t>tryparse</a:t>
            </a:r>
            <a:r>
              <a:rPr lang="he-IL" dirty="0"/>
              <a:t> – כדאי להעביר לשקופית אחרת, משיעור 1.</a:t>
            </a:r>
          </a:p>
          <a:p>
            <a:endParaRPr lang="he-IL" dirty="0"/>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23</a:t>
            </a:fld>
            <a:endParaRPr lang="he-IL"/>
          </a:p>
        </p:txBody>
      </p:sp>
    </p:spTree>
    <p:extLst>
      <p:ext uri="{BB962C8B-B14F-4D97-AF65-F5344CB8AC3E}">
        <p14:creationId xmlns:p14="http://schemas.microsoft.com/office/powerpoint/2010/main" val="1533682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46F66306-4690-44E0-9291-157159C0F253}" type="slidenum">
              <a:rPr lang="en-US" smtClean="0"/>
              <a:pPr/>
              <a:t>154</a:t>
            </a:fld>
            <a:endParaRPr lang="en-US"/>
          </a:p>
        </p:txBody>
      </p:sp>
    </p:spTree>
    <p:extLst>
      <p:ext uri="{BB962C8B-B14F-4D97-AF65-F5344CB8AC3E}">
        <p14:creationId xmlns:p14="http://schemas.microsoft.com/office/powerpoint/2010/main" val="3080598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a:t>
            </a:r>
            <a:r>
              <a:rPr lang="en-US" dirty="0"/>
              <a:t>C++</a:t>
            </a:r>
            <a:r>
              <a:rPr lang="he-IL" dirty="0"/>
              <a:t> ההמרה המפורשת במקרה של הזה לא</a:t>
            </a:r>
            <a:r>
              <a:rPr lang="he-IL" baseline="0" dirty="0"/>
              <a:t> מחוייבת.</a:t>
            </a:r>
            <a:endParaRPr lang="he-IL" dirty="0"/>
          </a:p>
        </p:txBody>
      </p:sp>
      <p:sp>
        <p:nvSpPr>
          <p:cNvPr id="4" name="Slide Number Placeholder 3"/>
          <p:cNvSpPr>
            <a:spLocks noGrp="1"/>
          </p:cNvSpPr>
          <p:nvPr>
            <p:ph type="sldNum" sz="quarter" idx="10"/>
          </p:nvPr>
        </p:nvSpPr>
        <p:spPr/>
        <p:txBody>
          <a:bodyPr/>
          <a:lstStyle/>
          <a:p>
            <a:fld id="{E772479E-0EEF-49F8-B050-BFE52A41463C}" type="slidenum">
              <a:rPr lang="he-IL" smtClean="0"/>
              <a:t>155</a:t>
            </a:fld>
            <a:endParaRPr lang="he-IL"/>
          </a:p>
        </p:txBody>
      </p:sp>
    </p:spTree>
    <p:extLst>
      <p:ext uri="{BB962C8B-B14F-4D97-AF65-F5344CB8AC3E}">
        <p14:creationId xmlns:p14="http://schemas.microsoft.com/office/powerpoint/2010/main" val="1146270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class</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2B91AF"/>
                </a:solidFill>
                <a:effectLst/>
                <a:latin typeface="Courier New" pitchFamily="49" charset="0"/>
                <a:ea typeface="Calibri" pitchFamily="34" charset="0"/>
                <a:cs typeface="Courier New" pitchFamily="49" charset="0"/>
              </a:rPr>
              <a:t>Vector</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private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x, y;</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public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Vector(</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x,</a:t>
            </a:r>
            <a:r>
              <a:rPr kumimoji="0" lang="en-US" sz="1200" b="0" i="0" u="none" strike="noStrike" cap="none" normalizeH="0" baseline="0" dirty="0" err="1">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y)</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err="1">
                <a:ln>
                  <a:noFill/>
                </a:ln>
                <a:solidFill>
                  <a:srgbClr val="0000FF"/>
                </a:solidFill>
                <a:effectLst/>
                <a:latin typeface="Courier New" pitchFamily="49" charset="0"/>
                <a:ea typeface="Calibri" pitchFamily="34" charset="0"/>
                <a:cs typeface="Courier New" pitchFamily="49" charset="0"/>
              </a:rPr>
              <a:t>this</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.x</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x;</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err="1">
                <a:ln>
                  <a:noFill/>
                </a:ln>
                <a:solidFill>
                  <a:srgbClr val="0000FF"/>
                </a:solidFill>
                <a:effectLst/>
                <a:latin typeface="Courier New" pitchFamily="49" charset="0"/>
                <a:ea typeface="Calibri" pitchFamily="34" charset="0"/>
                <a:cs typeface="Courier New" pitchFamily="49" charset="0"/>
              </a:rPr>
              <a:t>this</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.y</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y;</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public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static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explicit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operator</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2B91AF"/>
                </a:solidFill>
                <a:effectLst/>
                <a:latin typeface="Courier New" pitchFamily="49" charset="0"/>
                <a:ea typeface="Calibri" pitchFamily="34" charset="0"/>
                <a:cs typeface="Courier New" pitchFamily="49" charset="0"/>
              </a:rPr>
              <a:t>Vector</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d)</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return</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new</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2B91AF"/>
                </a:solidFill>
                <a:effectLst/>
                <a:latin typeface="Courier New" pitchFamily="49" charset="0"/>
                <a:ea typeface="Calibri" pitchFamily="34" charset="0"/>
                <a:cs typeface="Courier New" pitchFamily="49" charset="0"/>
              </a:rPr>
              <a:t>Vector</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(d, d);</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public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static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implicit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operator</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r>
              <a:rPr kumimoji="0" lang="en-US" sz="1200" b="0" i="0" u="none" strike="noStrike" cap="none" normalizeH="0" baseline="0" dirty="0">
                <a:ln>
                  <a:noFill/>
                </a:ln>
                <a:solidFill>
                  <a:srgbClr val="2B91AF"/>
                </a:solidFill>
                <a:effectLst/>
                <a:latin typeface="Courier New" pitchFamily="49" charset="0"/>
                <a:ea typeface="Calibri" pitchFamily="34" charset="0"/>
                <a:cs typeface="Courier New" pitchFamily="49" charset="0"/>
              </a:rPr>
              <a:t>Vector</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v)</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return</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err="1">
                <a:ln>
                  <a:noFill/>
                </a:ln>
                <a:solidFill>
                  <a:srgbClr val="2B91AF"/>
                </a:solidFill>
                <a:effectLst/>
                <a:latin typeface="Courier New" pitchFamily="49" charset="0"/>
                <a:ea typeface="Calibri" pitchFamily="34" charset="0"/>
                <a:cs typeface="Courier New" pitchFamily="49" charset="0"/>
              </a:rPr>
              <a:t>Math</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.Sqrt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v.x</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v.x</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v.y</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v.y</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public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override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string</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ToString</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return</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err="1">
                <a:ln>
                  <a:noFill/>
                </a:ln>
                <a:solidFill>
                  <a:srgbClr val="2B91AF"/>
                </a:solidFill>
                <a:effectLst/>
                <a:latin typeface="Courier New" pitchFamily="49" charset="0"/>
                <a:ea typeface="Calibri" pitchFamily="34" charset="0"/>
                <a:cs typeface="Courier New" pitchFamily="49" charset="0"/>
              </a:rPr>
              <a:t>String</a:t>
            </a:r>
            <a:r>
              <a:rPr kumimoji="0" lang="en-US" sz="1200" b="0" i="0" u="none" strike="noStrike" cap="none" normalizeH="0" baseline="0" dirty="0" err="1">
                <a:ln>
                  <a:noFill/>
                </a:ln>
                <a:solidFill>
                  <a:schemeClr val="tx1"/>
                </a:solidFill>
                <a:effectLst/>
                <a:latin typeface="Courier New" pitchFamily="49" charset="0"/>
                <a:ea typeface="Calibri" pitchFamily="34" charset="0"/>
                <a:cs typeface="Courier New" pitchFamily="49" charset="0"/>
              </a:rPr>
              <a:t>.Format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r>
              <a:rPr kumimoji="0" lang="en-US" sz="1200" b="0" i="0" u="none" strike="noStrike" cap="none" normalizeH="0" baseline="0" dirty="0">
                <a:ln>
                  <a:noFill/>
                </a:ln>
                <a:solidFill>
                  <a:srgbClr val="A31515"/>
                </a:solidFill>
                <a:effectLst/>
                <a:latin typeface="Courier New" pitchFamily="49" charset="0"/>
                <a:ea typeface="Calibri" pitchFamily="34" charset="0"/>
                <a:cs typeface="Courier New" pitchFamily="49" charset="0"/>
              </a:rPr>
              <a:t>"[{0},{1}]"</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x, y);</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public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Y</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get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return</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y;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set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y =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value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public</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double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X</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get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return</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x;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set</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 x = </a:t>
            </a:r>
            <a:r>
              <a:rPr kumimoji="0" lang="en-US" sz="12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value</a:t>
            </a: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Courier New" pitchFamily="49" charset="0"/>
                <a:ea typeface="Calibri" pitchFamily="34" charset="0"/>
                <a:cs typeface="Courier New" pitchFamily="49" charset="0"/>
              </a:rPr>
              <a:t>}</a:t>
            </a: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00FF"/>
                </a:solidFill>
                <a:latin typeface="Courier New" pitchFamily="49" charset="0"/>
                <a:ea typeface="Calibri" pitchFamily="34" charset="0"/>
                <a:cs typeface="Courier New" pitchFamily="49" charset="0"/>
              </a:rPr>
              <a:t>class</a:t>
            </a:r>
            <a:r>
              <a:rPr lang="en-US" dirty="0">
                <a:latin typeface="Courier New" pitchFamily="49" charset="0"/>
                <a:ea typeface="Calibri" pitchFamily="34" charset="0"/>
                <a:cs typeface="Courier New" pitchFamily="49" charset="0"/>
              </a:rPr>
              <a:t> </a:t>
            </a:r>
            <a:r>
              <a:rPr lang="en-US" dirty="0">
                <a:solidFill>
                  <a:srgbClr val="2B91AF"/>
                </a:solidFill>
                <a:latin typeface="Courier New" pitchFamily="49" charset="0"/>
                <a:ea typeface="Calibri" pitchFamily="34" charset="0"/>
                <a:cs typeface="Courier New" pitchFamily="49" charset="0"/>
              </a:rPr>
              <a:t>Program</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00FF"/>
                </a:solidFill>
                <a:latin typeface="Courier New" pitchFamily="49" charset="0"/>
                <a:ea typeface="Calibri" pitchFamily="34" charset="0"/>
                <a:cs typeface="Courier New" pitchFamily="49" charset="0"/>
              </a:rPr>
              <a:t>static</a:t>
            </a:r>
            <a:r>
              <a:rPr lang="en-US" dirty="0">
                <a:latin typeface="Courier New" pitchFamily="49" charset="0"/>
                <a:ea typeface="Calibri" pitchFamily="34" charset="0"/>
                <a:cs typeface="Courier New" pitchFamily="49" charset="0"/>
              </a:rPr>
              <a:t> </a:t>
            </a:r>
            <a:r>
              <a:rPr lang="en-US" dirty="0">
                <a:solidFill>
                  <a:srgbClr val="0000FF"/>
                </a:solidFill>
                <a:latin typeface="Courier New" pitchFamily="49" charset="0"/>
                <a:ea typeface="Calibri" pitchFamily="34" charset="0"/>
                <a:cs typeface="Courier New" pitchFamily="49" charset="0"/>
              </a:rPr>
              <a:t>void</a:t>
            </a:r>
            <a:r>
              <a:rPr lang="en-US" dirty="0">
                <a:latin typeface="Courier New" pitchFamily="49" charset="0"/>
                <a:ea typeface="Calibri" pitchFamily="34" charset="0"/>
                <a:cs typeface="Courier New" pitchFamily="49" charset="0"/>
              </a:rPr>
              <a:t> Main(</a:t>
            </a:r>
            <a:r>
              <a:rPr lang="en-US" dirty="0">
                <a:solidFill>
                  <a:srgbClr val="0000FF"/>
                </a:solidFill>
                <a:latin typeface="Courier New" pitchFamily="49" charset="0"/>
                <a:ea typeface="Calibri" pitchFamily="34" charset="0"/>
                <a:cs typeface="Courier New" pitchFamily="49" charset="0"/>
              </a:rPr>
              <a:t>string</a:t>
            </a:r>
            <a:r>
              <a:rPr lang="en-US" dirty="0">
                <a:latin typeface="Courier New" pitchFamily="49" charset="0"/>
                <a:ea typeface="Calibri" pitchFamily="34" charset="0"/>
                <a:cs typeface="Courier New" pitchFamily="49" charset="0"/>
              </a:rPr>
              <a:t>[] </a:t>
            </a:r>
            <a:r>
              <a:rPr lang="en-US" dirty="0" err="1">
                <a:latin typeface="Courier New" pitchFamily="49" charset="0"/>
                <a:ea typeface="Calibri" pitchFamily="34" charset="0"/>
                <a:cs typeface="Courier New" pitchFamily="49" charset="0"/>
              </a:rPr>
              <a:t>args</a:t>
            </a:r>
            <a:r>
              <a:rPr lang="en-US" dirty="0">
                <a:latin typeface="Courier New" pitchFamily="49" charset="0"/>
                <a:ea typeface="Calibri" pitchFamily="34" charset="0"/>
                <a:cs typeface="Courier New" pitchFamily="49" charset="0"/>
              </a:rPr>
              <a:t>)</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00FF"/>
                </a:solidFill>
                <a:latin typeface="Courier New" pitchFamily="49" charset="0"/>
                <a:ea typeface="Calibri" pitchFamily="34" charset="0"/>
                <a:cs typeface="Courier New" pitchFamily="49" charset="0"/>
              </a:rPr>
              <a:t>double</a:t>
            </a:r>
            <a:r>
              <a:rPr lang="en-US" dirty="0">
                <a:latin typeface="Courier New" pitchFamily="49" charset="0"/>
                <a:ea typeface="Calibri" pitchFamily="34" charset="0"/>
                <a:cs typeface="Courier New" pitchFamily="49" charset="0"/>
              </a:rPr>
              <a:t> d1 = 2.2;</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2B91AF"/>
                </a:solidFill>
                <a:latin typeface="Courier New" pitchFamily="49" charset="0"/>
                <a:ea typeface="Calibri" pitchFamily="34" charset="0"/>
                <a:cs typeface="Courier New" pitchFamily="49" charset="0"/>
              </a:rPr>
              <a:t>Vector</a:t>
            </a:r>
            <a:r>
              <a:rPr lang="en-US" dirty="0">
                <a:latin typeface="Courier New" pitchFamily="49" charset="0"/>
                <a:ea typeface="Calibri" pitchFamily="34" charset="0"/>
                <a:cs typeface="Courier New" pitchFamily="49" charset="0"/>
              </a:rPr>
              <a:t> v1 = </a:t>
            </a:r>
            <a:r>
              <a:rPr lang="en-US" dirty="0">
                <a:solidFill>
                  <a:srgbClr val="0000FF"/>
                </a:solidFill>
                <a:latin typeface="Courier New" pitchFamily="49" charset="0"/>
                <a:ea typeface="Calibri" pitchFamily="34" charset="0"/>
                <a:cs typeface="Courier New" pitchFamily="49" charset="0"/>
              </a:rPr>
              <a:t>new</a:t>
            </a:r>
            <a:r>
              <a:rPr lang="en-US" dirty="0">
                <a:latin typeface="Courier New" pitchFamily="49" charset="0"/>
                <a:ea typeface="Calibri" pitchFamily="34" charset="0"/>
                <a:cs typeface="Courier New" pitchFamily="49" charset="0"/>
              </a:rPr>
              <a:t> </a:t>
            </a:r>
            <a:r>
              <a:rPr lang="en-US" dirty="0">
                <a:solidFill>
                  <a:srgbClr val="2B91AF"/>
                </a:solidFill>
                <a:latin typeface="Courier New" pitchFamily="49" charset="0"/>
                <a:ea typeface="Calibri" pitchFamily="34" charset="0"/>
                <a:cs typeface="Courier New" pitchFamily="49" charset="0"/>
              </a:rPr>
              <a:t>Vector</a:t>
            </a:r>
            <a:r>
              <a:rPr lang="en-US" dirty="0">
                <a:latin typeface="Courier New" pitchFamily="49" charset="0"/>
                <a:ea typeface="Calibri" pitchFamily="34" charset="0"/>
                <a:cs typeface="Courier New" pitchFamily="49" charset="0"/>
              </a:rPr>
              <a:t>(1, 1);</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00FF"/>
                </a:solidFill>
                <a:latin typeface="Courier New" pitchFamily="49" charset="0"/>
                <a:ea typeface="Calibri" pitchFamily="34" charset="0"/>
                <a:cs typeface="Courier New" pitchFamily="49" charset="0"/>
              </a:rPr>
              <a:t>double</a:t>
            </a:r>
            <a:r>
              <a:rPr lang="en-US" dirty="0">
                <a:latin typeface="Courier New" pitchFamily="49" charset="0"/>
                <a:ea typeface="Calibri" pitchFamily="34" charset="0"/>
                <a:cs typeface="Courier New" pitchFamily="49" charset="0"/>
              </a:rPr>
              <a:t> d2 = v1;</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err="1">
                <a:latin typeface="Courier New" pitchFamily="49" charset="0"/>
                <a:ea typeface="Calibri" pitchFamily="34" charset="0"/>
                <a:cs typeface="Courier New" pitchFamily="49" charset="0"/>
              </a:rPr>
              <a:t>System.</a:t>
            </a:r>
            <a:r>
              <a:rPr lang="en-US" dirty="0" err="1">
                <a:solidFill>
                  <a:srgbClr val="2B91AF"/>
                </a:solidFill>
                <a:latin typeface="Courier New" pitchFamily="49" charset="0"/>
                <a:ea typeface="Calibri" pitchFamily="34" charset="0"/>
                <a:cs typeface="Courier New" pitchFamily="49" charset="0"/>
              </a:rPr>
              <a:t>Console</a:t>
            </a:r>
            <a:r>
              <a:rPr lang="en-US" dirty="0" err="1">
                <a:latin typeface="Courier New" pitchFamily="49" charset="0"/>
                <a:ea typeface="Calibri" pitchFamily="34" charset="0"/>
                <a:cs typeface="Courier New" pitchFamily="49" charset="0"/>
              </a:rPr>
              <a:t>.WriteLine</a:t>
            </a:r>
            <a:r>
              <a:rPr lang="en-US" dirty="0">
                <a:latin typeface="Courier New" pitchFamily="49" charset="0"/>
                <a:ea typeface="Calibri" pitchFamily="34" charset="0"/>
                <a:cs typeface="Courier New" pitchFamily="49" charset="0"/>
              </a:rPr>
              <a:t>(d2);</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2B91AF"/>
                </a:solidFill>
                <a:latin typeface="Courier New" pitchFamily="49" charset="0"/>
                <a:ea typeface="Calibri" pitchFamily="34" charset="0"/>
                <a:cs typeface="Courier New" pitchFamily="49" charset="0"/>
              </a:rPr>
              <a:t>Vector</a:t>
            </a:r>
            <a:r>
              <a:rPr lang="en-US" dirty="0">
                <a:latin typeface="Courier New" pitchFamily="49" charset="0"/>
                <a:ea typeface="Calibri" pitchFamily="34" charset="0"/>
                <a:cs typeface="Courier New" pitchFamily="49" charset="0"/>
              </a:rPr>
              <a:t> v2 = (</a:t>
            </a:r>
            <a:r>
              <a:rPr lang="en-US" dirty="0">
                <a:solidFill>
                  <a:srgbClr val="2B91AF"/>
                </a:solidFill>
                <a:latin typeface="Courier New" pitchFamily="49" charset="0"/>
                <a:ea typeface="Calibri" pitchFamily="34" charset="0"/>
                <a:cs typeface="Courier New" pitchFamily="49" charset="0"/>
              </a:rPr>
              <a:t>Vector</a:t>
            </a:r>
            <a:r>
              <a:rPr lang="en-US" dirty="0">
                <a:latin typeface="Courier New" pitchFamily="49" charset="0"/>
                <a:ea typeface="Calibri" pitchFamily="34" charset="0"/>
                <a:cs typeface="Courier New" pitchFamily="49" charset="0"/>
              </a:rPr>
              <a:t>)d2;</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err="1">
                <a:latin typeface="Courier New" pitchFamily="49" charset="0"/>
                <a:ea typeface="Calibri" pitchFamily="34" charset="0"/>
                <a:cs typeface="Courier New" pitchFamily="49" charset="0"/>
              </a:rPr>
              <a:t>System.</a:t>
            </a:r>
            <a:r>
              <a:rPr lang="en-US" dirty="0" err="1">
                <a:solidFill>
                  <a:srgbClr val="2B91AF"/>
                </a:solidFill>
                <a:latin typeface="Courier New" pitchFamily="49" charset="0"/>
                <a:ea typeface="Calibri" pitchFamily="34" charset="0"/>
                <a:cs typeface="Courier New" pitchFamily="49" charset="0"/>
              </a:rPr>
              <a:t>Console</a:t>
            </a:r>
            <a:r>
              <a:rPr lang="en-US" dirty="0" err="1">
                <a:latin typeface="Courier New" pitchFamily="49" charset="0"/>
                <a:ea typeface="Calibri" pitchFamily="34" charset="0"/>
                <a:cs typeface="Courier New" pitchFamily="49" charset="0"/>
              </a:rPr>
              <a:t>.WriteLine</a:t>
            </a:r>
            <a:r>
              <a:rPr lang="en-US" dirty="0">
                <a:latin typeface="Courier New" pitchFamily="49" charset="0"/>
                <a:ea typeface="Calibri" pitchFamily="34" charset="0"/>
                <a:cs typeface="Courier New" pitchFamily="49" charset="0"/>
              </a:rPr>
              <a:t>(v2);</a:t>
            </a:r>
            <a:r>
              <a:rPr lang="en-US" dirty="0">
                <a:solidFill>
                  <a:srgbClr val="008000"/>
                </a:solidFill>
                <a:latin typeface="Courier New" pitchFamily="49" charset="0"/>
                <a:ea typeface="Calibri" pitchFamily="34" charset="0"/>
                <a:cs typeface="Courier New" pitchFamily="49" charset="0"/>
              </a:rPr>
              <a:t>// will print it like a double. why?</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8000"/>
                </a:solidFill>
                <a:latin typeface="Courier New" pitchFamily="49" charset="0"/>
                <a:ea typeface="Calibri" pitchFamily="34" charset="0"/>
                <a:cs typeface="Courier New" pitchFamily="49" charset="0"/>
              </a:rPr>
              <a:t>//answer: because this type is more simple. and he prefers to print it simpler.</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8000"/>
                </a:solidFill>
                <a:latin typeface="Courier New" pitchFamily="49" charset="0"/>
                <a:ea typeface="Calibri" pitchFamily="34" charset="0"/>
                <a:cs typeface="Courier New" pitchFamily="49" charset="0"/>
              </a:rPr>
              <a:t>//question: how can we print it like a vector? </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a:solidFill>
                  <a:srgbClr val="008000"/>
                </a:solidFill>
                <a:latin typeface="Courier New" pitchFamily="49" charset="0"/>
                <a:ea typeface="Calibri" pitchFamily="34" charset="0"/>
                <a:cs typeface="Courier New" pitchFamily="49" charset="0"/>
              </a:rPr>
              <a:t>//call </a:t>
            </a:r>
            <a:r>
              <a:rPr lang="en-US" dirty="0" err="1">
                <a:solidFill>
                  <a:srgbClr val="008000"/>
                </a:solidFill>
                <a:latin typeface="Courier New" pitchFamily="49" charset="0"/>
                <a:ea typeface="Calibri" pitchFamily="34" charset="0"/>
                <a:cs typeface="Courier New" pitchFamily="49" charset="0"/>
              </a:rPr>
              <a:t>v.ToString</a:t>
            </a:r>
            <a:r>
              <a:rPr lang="en-US" dirty="0">
                <a:solidFill>
                  <a:srgbClr val="008000"/>
                </a:solidFill>
                <a:latin typeface="Courier New" pitchFamily="49" charset="0"/>
                <a:ea typeface="Calibri" pitchFamily="34" charset="0"/>
                <a:cs typeface="Courier New" pitchFamily="49" charset="0"/>
              </a:rPr>
              <a:t>()</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r>
              <a:rPr lang="en-US" dirty="0" err="1">
                <a:latin typeface="Courier New" pitchFamily="49" charset="0"/>
                <a:ea typeface="Calibri" pitchFamily="34" charset="0"/>
                <a:cs typeface="Courier New" pitchFamily="49" charset="0"/>
              </a:rPr>
              <a:t>System.</a:t>
            </a:r>
            <a:r>
              <a:rPr lang="en-US" dirty="0" err="1">
                <a:solidFill>
                  <a:srgbClr val="2B91AF"/>
                </a:solidFill>
                <a:latin typeface="Courier New" pitchFamily="49" charset="0"/>
                <a:ea typeface="Calibri" pitchFamily="34" charset="0"/>
                <a:cs typeface="Courier New" pitchFamily="49" charset="0"/>
              </a:rPr>
              <a:t>Console</a:t>
            </a:r>
            <a:r>
              <a:rPr lang="en-US" dirty="0" err="1">
                <a:latin typeface="Courier New" pitchFamily="49" charset="0"/>
                <a:ea typeface="Calibri" pitchFamily="34" charset="0"/>
                <a:cs typeface="Courier New" pitchFamily="49" charset="0"/>
              </a:rPr>
              <a:t>.WriteLine</a:t>
            </a:r>
            <a:r>
              <a:rPr lang="en-US" dirty="0">
                <a:latin typeface="Courier New" pitchFamily="49" charset="0"/>
                <a:ea typeface="Calibri" pitchFamily="34" charset="0"/>
                <a:cs typeface="Courier New" pitchFamily="49" charset="0"/>
              </a:rPr>
              <a:t>(v2.ToString());</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endParaRPr lang="en-US" sz="1600" dirty="0">
              <a:latin typeface="Arial" pitchFamily="34" charset="0"/>
              <a:cs typeface="Arial" pitchFamily="34" charset="0"/>
            </a:endParaRPr>
          </a:p>
          <a:p>
            <a:pPr lvl="0" algn="l" rtl="0" eaLnBrk="0" fontAlgn="base" hangingPunct="0">
              <a:spcBef>
                <a:spcPct val="0"/>
              </a:spcBef>
              <a:spcAft>
                <a:spcPct val="0"/>
              </a:spcAft>
            </a:pPr>
            <a:r>
              <a:rPr lang="en-US" dirty="0">
                <a:latin typeface="Courier New" pitchFamily="49" charset="0"/>
                <a:ea typeface="Calibri" pitchFamily="34" charset="0"/>
                <a:cs typeface="Courier New" pitchFamily="49" charset="0"/>
              </a:rPr>
              <a:t>    }</a:t>
            </a: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157</a:t>
            </a:fld>
            <a:endParaRPr lang="he-IL"/>
          </a:p>
        </p:txBody>
      </p:sp>
    </p:spTree>
    <p:extLst>
      <p:ext uri="{BB962C8B-B14F-4D97-AF65-F5344CB8AC3E}">
        <p14:creationId xmlns:p14="http://schemas.microsoft.com/office/powerpoint/2010/main" val="1262106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defTabSz="914303" rtl="0" eaLnBrk="0" fontAlgn="base" hangingPunct="0">
              <a:spcBef>
                <a:spcPct val="0"/>
              </a:spcBef>
              <a:spcAft>
                <a:spcPct val="0"/>
              </a:spcAft>
            </a:pPr>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158</a:t>
            </a:fld>
            <a:endParaRPr lang="he-IL"/>
          </a:p>
        </p:txBody>
      </p:sp>
    </p:spTree>
    <p:extLst>
      <p:ext uri="{BB962C8B-B14F-4D97-AF65-F5344CB8AC3E}">
        <p14:creationId xmlns:p14="http://schemas.microsoft.com/office/powerpoint/2010/main" val="1304504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defTabSz="914303" rtl="0" eaLnBrk="0" fontAlgn="base" hangingPunct="0">
              <a:spcBef>
                <a:spcPct val="0"/>
              </a:spcBef>
              <a:spcAft>
                <a:spcPct val="0"/>
              </a:spcAft>
            </a:pPr>
            <a:endParaRPr lang="he-IL" dirty="0"/>
          </a:p>
        </p:txBody>
      </p:sp>
      <p:sp>
        <p:nvSpPr>
          <p:cNvPr id="4" name="מציין מיקום של מספר שקופית 3"/>
          <p:cNvSpPr>
            <a:spLocks noGrp="1"/>
          </p:cNvSpPr>
          <p:nvPr>
            <p:ph type="sldNum" sz="quarter" idx="10"/>
          </p:nvPr>
        </p:nvSpPr>
        <p:spPr/>
        <p:txBody>
          <a:bodyPr/>
          <a:lstStyle/>
          <a:p>
            <a:fld id="{2DD1DA84-FFB6-4A5A-9C70-E5D6CC1E0C83}" type="slidenum">
              <a:rPr lang="he-IL" smtClean="0"/>
              <a:t>159</a:t>
            </a:fld>
            <a:endParaRPr lang="he-IL"/>
          </a:p>
        </p:txBody>
      </p:sp>
    </p:spTree>
    <p:extLst>
      <p:ext uri="{BB962C8B-B14F-4D97-AF65-F5344CB8AC3E}">
        <p14:creationId xmlns:p14="http://schemas.microsoft.com/office/powerpoint/2010/main" val="19866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להוסיף הסבר</a:t>
            </a:r>
          </a:p>
        </p:txBody>
      </p:sp>
      <p:sp>
        <p:nvSpPr>
          <p:cNvPr id="4" name="מציין מיקום של מספר שקופית 3"/>
          <p:cNvSpPr>
            <a:spLocks noGrp="1"/>
          </p:cNvSpPr>
          <p:nvPr>
            <p:ph type="sldNum" sz="quarter" idx="10"/>
          </p:nvPr>
        </p:nvSpPr>
        <p:spPr/>
        <p:txBody>
          <a:bodyPr/>
          <a:lstStyle/>
          <a:p>
            <a:fld id="{2F3D19D6-5CED-4368-A95C-BDC3735AF783}" type="slidenum">
              <a:rPr lang="he-IL" smtClean="0"/>
              <a:t>25</a:t>
            </a:fld>
            <a:endParaRPr lang="he-IL"/>
          </a:p>
        </p:txBody>
      </p:sp>
    </p:spTree>
    <p:extLst>
      <p:ext uri="{BB962C8B-B14F-4D97-AF65-F5344CB8AC3E}">
        <p14:creationId xmlns:p14="http://schemas.microsoft.com/office/powerpoint/2010/main" val="3727070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2">
        <a:schemeClr val="bg1"/>
      </p:bgRef>
    </p:bg>
    <p:spTree>
      <p:nvGrpSpPr>
        <p:cNvPr id="1" name=""/>
        <p:cNvGrpSpPr/>
        <p:nvPr/>
      </p:nvGrpSpPr>
      <p:grpSpPr>
        <a:xfrm>
          <a:off x="0" y="0"/>
          <a:ext cx="0" cy="0"/>
          <a:chOff x="0" y="0"/>
          <a:chExt cx="0" cy="0"/>
        </a:xfrm>
      </p:grpSpPr>
      <p:sp>
        <p:nvSpPr>
          <p:cNvPr id="8" name="מלבן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מחבר ישר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כותרת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he-IL"/>
              <a:t>לחץ כדי לערוך סגנון כותרת של תבנית בסיס</a:t>
            </a:r>
            <a:endParaRPr kumimoji="0" lang="en-US"/>
          </a:p>
        </p:txBody>
      </p:sp>
      <p:sp>
        <p:nvSpPr>
          <p:cNvPr id="25" name="כותרת משנה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he-IL"/>
              <a:t>לחץ כדי לערוך סגנון כותרת משנה של תבנית בסיס</a:t>
            </a:r>
            <a:endParaRPr kumimoji="0" lang="en-US"/>
          </a:p>
        </p:txBody>
      </p:sp>
      <p:sp>
        <p:nvSpPr>
          <p:cNvPr id="31" name="מציין מיקום של תאריך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5D0FEE3E-ABAE-42BD-A75B-DFA6D1A3CCBE}" type="datetimeFigureOut">
              <a:rPr lang="he-IL" smtClean="0"/>
              <a:t>י"ח טבת תשפ"ד</a:t>
            </a:fld>
            <a:endParaRPr lang="he-IL"/>
          </a:p>
        </p:txBody>
      </p:sp>
      <p:sp>
        <p:nvSpPr>
          <p:cNvPr id="18" name="מציין מיקום של כותרת תחתונה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he-IL"/>
          </a:p>
        </p:txBody>
      </p:sp>
      <p:sp>
        <p:nvSpPr>
          <p:cNvPr id="29" name="מציין מיקום של מספר שקופית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DF25A45E-B867-44C6-ADF3-227763646466}" type="slidenum">
              <a:rPr lang="he-IL" smtClean="0"/>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553200" y="274955"/>
            <a:ext cx="1524000" cy="5851525"/>
          </a:xfrm>
        </p:spPr>
        <p:txBody>
          <a:bodyPr vert="eaVert" ancho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274642"/>
            <a:ext cx="6019800" cy="5851525"/>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a:xfrm>
            <a:off x="4242816" y="6557946"/>
            <a:ext cx="2002464" cy="226902"/>
          </a:xfrm>
        </p:spPr>
        <p:txBody>
          <a:bodyPr/>
          <a:lstStyle/>
          <a:p>
            <a:fld id="{5D0FEE3E-ABAE-42BD-A75B-DFA6D1A3CCBE}" type="datetimeFigureOut">
              <a:rPr lang="he-IL" smtClean="0"/>
              <a:t>י"ח טבת תשפ"ד</a:t>
            </a:fld>
            <a:endParaRPr lang="he-IL"/>
          </a:p>
        </p:txBody>
      </p:sp>
      <p:sp>
        <p:nvSpPr>
          <p:cNvPr id="5" name="מציין מיקום של כותרת תחתונה 4"/>
          <p:cNvSpPr>
            <a:spLocks noGrp="1"/>
          </p:cNvSpPr>
          <p:nvPr>
            <p:ph type="ftr" sz="quarter" idx="11"/>
          </p:nvPr>
        </p:nvSpPr>
        <p:spPr>
          <a:xfrm>
            <a:off x="457200" y="6556248"/>
            <a:ext cx="3657600" cy="228600"/>
          </a:xfrm>
        </p:spPr>
        <p:txBody>
          <a:bodyPr/>
          <a:lstStyle/>
          <a:p>
            <a:endParaRPr lang="he-IL"/>
          </a:p>
        </p:txBody>
      </p:sp>
      <p:sp>
        <p:nvSpPr>
          <p:cNvPr id="6" name="מציין מיקום של מספר שקופית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DF25A45E-B867-44C6-ADF3-227763646466}"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1">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he-IL"/>
              <a:t>לחץ כדי לערוך סגנונות טקסט של תבנית בסיס</a:t>
            </a:r>
          </a:p>
        </p:txBody>
      </p:sp>
      <p:sp>
        <p:nvSpPr>
          <p:cNvPr id="4" name="מציין מיקום של תאריך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5D0FEE3E-ABAE-42BD-A75B-DFA6D1A3CCBE}" type="datetimeFigureOut">
              <a:rPr lang="he-IL" smtClean="0"/>
              <a:t>י"ח טבת תשפ"ד</a:t>
            </a:fld>
            <a:endParaRPr lang="he-IL"/>
          </a:p>
        </p:txBody>
      </p:sp>
      <p:sp>
        <p:nvSpPr>
          <p:cNvPr id="5" name="מציין מיקום של כותרת תחתונה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he-IL"/>
          </a:p>
        </p:txBody>
      </p:sp>
      <p:sp>
        <p:nvSpPr>
          <p:cNvPr id="6" name="מציין מיקום של מספר שקופית 5"/>
          <p:cNvSpPr>
            <a:spLocks noGrp="1"/>
          </p:cNvSpPr>
          <p:nvPr>
            <p:ph type="sldNum" sz="quarter" idx="12"/>
          </p:nvPr>
        </p:nvSpPr>
        <p:spPr>
          <a:xfrm>
            <a:off x="6733952" y="6555112"/>
            <a:ext cx="588336" cy="228600"/>
          </a:xfrm>
        </p:spPr>
        <p:txBody>
          <a:bodyPr/>
          <a:lstStyle/>
          <a:p>
            <a:fld id="{DF25A45E-B867-44C6-ADF3-227763646466}" type="slidenum">
              <a:rPr lang="he-IL" smtClean="0"/>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nchor="b"/>
          <a:lstStyle>
            <a:lvl1pPr>
              <a:defRPr/>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a:t>לחץ כדי לערוך סגנונות טקסט של תבנית בסיס</a:t>
            </a:r>
          </a:p>
        </p:txBody>
      </p:sp>
      <p:sp>
        <p:nvSpPr>
          <p:cNvPr id="4" name="מציין מיקום טקסט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a:t>לחץ כדי לערוך סגנונות טקסט של תבנית בסיס</a:t>
            </a:r>
          </a:p>
        </p:txBody>
      </p:sp>
      <p:sp>
        <p:nvSpPr>
          <p:cNvPr id="5" name="מציין מיקום תוכן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6" name="מציין מיקום תוכן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תאריך 6"/>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lvl1pPr>
              <a:defRPr>
                <a:solidFill>
                  <a:schemeClr val="tx2"/>
                </a:solidFill>
              </a:defRPr>
            </a:lvl1pPr>
            <a:extLst/>
          </a:lstStyle>
          <a:p>
            <a:fld id="{5D0FEE3E-ABAE-42BD-A75B-DFA6D1A3CCBE}" type="datetimeFigureOut">
              <a:rPr lang="he-IL" smtClean="0"/>
              <a:t>י"ח טבת תשפ"ד</a:t>
            </a:fld>
            <a:endParaRPr lang="he-IL"/>
          </a:p>
        </p:txBody>
      </p:sp>
      <p:sp>
        <p:nvSpPr>
          <p:cNvPr id="3" name="מציין מיקום של כותרת תחתונה 2"/>
          <p:cNvSpPr>
            <a:spLocks noGrp="1"/>
          </p:cNvSpPr>
          <p:nvPr>
            <p:ph type="ftr" sz="quarter" idx="11"/>
          </p:nvPr>
        </p:nvSpPr>
        <p:spPr/>
        <p:txBody>
          <a:bodyPr/>
          <a:lstStyle>
            <a:lvl1pPr>
              <a:defRPr>
                <a:solidFill>
                  <a:schemeClr val="tx2"/>
                </a:solidFill>
              </a:defRPr>
            </a:lvl1pPr>
            <a:extLst/>
          </a:lstStyle>
          <a:p>
            <a:endParaRPr lang="he-IL"/>
          </a:p>
        </p:txBody>
      </p:sp>
      <p:sp>
        <p:nvSpPr>
          <p:cNvPr id="4" name="מציין מיקום של מספר שקופית 3"/>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he-IL"/>
              <a:t>לחץ כדי לערוך סגנונות טקסט של תבנית בסיס</a:t>
            </a:r>
          </a:p>
        </p:txBody>
      </p:sp>
      <p:sp>
        <p:nvSpPr>
          <p:cNvPr id="4" name="מציין מיקום תוכן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F25A45E-B867-44C6-ADF3-227763646466}"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2">
        <a:schemeClr val="bg2"/>
      </p:bgRef>
    </p:bg>
    <p:spTree>
      <p:nvGrpSpPr>
        <p:cNvPr id="1" name=""/>
        <p:cNvGrpSpPr/>
        <p:nvPr/>
      </p:nvGrpSpPr>
      <p:grpSpPr>
        <a:xfrm>
          <a:off x="0" y="0"/>
          <a:ext cx="0" cy="0"/>
          <a:chOff x="0" y="0"/>
          <a:chExt cx="0" cy="0"/>
        </a:xfrm>
      </p:grpSpPr>
      <p:sp>
        <p:nvSpPr>
          <p:cNvPr id="8" name="מלבן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מלבן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כותרת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he-IL"/>
              <a:t>לחץ כדי לערוך סגנון כותרת של תבנית בסיס</a:t>
            </a:r>
            <a:endParaRPr kumimoji="0" lang="en-US" dirty="0"/>
          </a:p>
        </p:txBody>
      </p:sp>
      <p:sp>
        <p:nvSpPr>
          <p:cNvPr id="4" name="מציין מיקום טקסט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5D0FEE3E-ABAE-42BD-A75B-DFA6D1A3CCBE}" type="datetimeFigureOut">
              <a:rPr lang="he-IL" smtClean="0"/>
              <a:t>י"ח טבת תשפ"ד</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F25A45E-B867-44C6-ADF3-227763646466}" type="slidenum">
              <a:rPr lang="he-IL" smtClean="0"/>
              <a:t>‹#›</a:t>
            </a:fld>
            <a:endParaRPr lang="he-IL"/>
          </a:p>
        </p:txBody>
      </p:sp>
      <p:sp>
        <p:nvSpPr>
          <p:cNvPr id="10" name="מציין מיקום של תמונה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he-IL"/>
              <a:t>לחץ על הסמל כדי להוסיף תמונה</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מלבן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מציין מיקום של כותרת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he-IL"/>
              <a:t>לחץ כדי לערוך סגנון כותרת של תבנית בסיס</a:t>
            </a:r>
            <a:endParaRPr kumimoji="0" lang="en-US"/>
          </a:p>
        </p:txBody>
      </p:sp>
      <p:sp>
        <p:nvSpPr>
          <p:cNvPr id="31" name="מציין מיקום טקסט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27" name="מציין מיקום של תאריך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5D0FEE3E-ABAE-42BD-A75B-DFA6D1A3CCBE}" type="datetimeFigureOut">
              <a:rPr lang="he-IL" smtClean="0"/>
              <a:t>י"ח טבת תשפ"ד</a:t>
            </a:fld>
            <a:endParaRPr lang="he-IL"/>
          </a:p>
        </p:txBody>
      </p:sp>
      <p:sp>
        <p:nvSpPr>
          <p:cNvPr id="4" name="מציין מיקום של כותרת תחתונה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he-IL"/>
          </a:p>
        </p:txBody>
      </p:sp>
      <p:sp>
        <p:nvSpPr>
          <p:cNvPr id="16" name="מציין מיקום של מספר שקופית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DF25A45E-B867-44C6-ADF3-227763646466}" type="slidenum">
              <a:rPr lang="he-IL" smtClean="0"/>
              <a:t>‹#›</a:t>
            </a:fld>
            <a:endParaRPr lang="he-I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msdn.microsoft.com/en-us/library/678hzkk9.aspx" TargetMode="External"/><Relationship Id="rId13" Type="http://schemas.openxmlformats.org/officeDocument/2006/relationships/hyperlink" Target="http://msdn.microsoft.com/en-us/library/t98873t4.aspx" TargetMode="External"/><Relationship Id="rId3" Type="http://schemas.openxmlformats.org/officeDocument/2006/relationships/hyperlink" Target="http://msdn.microsoft.com/en-us/library/c8f5xwh7.aspx" TargetMode="External"/><Relationship Id="rId7" Type="http://schemas.openxmlformats.org/officeDocument/2006/relationships/hyperlink" Target="http://msdn.microsoft.com/en-us/library/364x0z75.aspx" TargetMode="External"/><Relationship Id="rId12" Type="http://schemas.openxmlformats.org/officeDocument/2006/relationships/hyperlink" Target="http://msdn.microsoft.com/en-us/library/ctetwysk.asp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msdn.microsoft.com/en-us/library/x9h8tsay.aspx" TargetMode="External"/><Relationship Id="rId11" Type="http://schemas.openxmlformats.org/officeDocument/2006/relationships/hyperlink" Target="http://msdn.microsoft.com/en-us/library/x0sksh43.aspx" TargetMode="External"/><Relationship Id="rId5" Type="http://schemas.openxmlformats.org/officeDocument/2006/relationships/hyperlink" Target="http://msdn.microsoft.com/en-us/library/d86he86x.aspx" TargetMode="External"/><Relationship Id="rId15" Type="http://schemas.openxmlformats.org/officeDocument/2006/relationships/hyperlink" Target="http://msdn.microsoft.com/en-us/library/cbf1574z.aspx" TargetMode="External"/><Relationship Id="rId10" Type="http://schemas.openxmlformats.org/officeDocument/2006/relationships/hyperlink" Target="http://msdn.microsoft.com/en-us/library/5kzh1b5w.aspx" TargetMode="External"/><Relationship Id="rId4" Type="http://schemas.openxmlformats.org/officeDocument/2006/relationships/hyperlink" Target="http://msdn.microsoft.com/en-us/library/5bdb6693.aspx" TargetMode="External"/><Relationship Id="rId9" Type="http://schemas.openxmlformats.org/officeDocument/2006/relationships/hyperlink" Target="http://msdn.microsoft.com/en-us/library/b1e65aza.aspx" TargetMode="External"/><Relationship Id="rId14" Type="http://schemas.openxmlformats.org/officeDocument/2006/relationships/hyperlink" Target="http://msdn.microsoft.com/en-us/library/ybs77ex4.aspx" TargetMode="Externa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microsoft.com/en-us/dotnet/csharp/whats-new/csharp-8#readonly-member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he-IL" dirty="0"/>
              <a:t>מיני פרויקט	במערכות חלונות</a:t>
            </a:r>
          </a:p>
        </p:txBody>
      </p:sp>
      <p:sp>
        <p:nvSpPr>
          <p:cNvPr id="3" name="כותרת משנה 2"/>
          <p:cNvSpPr>
            <a:spLocks noGrp="1"/>
          </p:cNvSpPr>
          <p:nvPr>
            <p:ph type="subTitle" idx="1"/>
          </p:nvPr>
        </p:nvSpPr>
        <p:spPr/>
        <p:txBody>
          <a:bodyPr>
            <a:normAutofit lnSpcReduction="10000"/>
          </a:bodyPr>
          <a:lstStyle/>
          <a:p>
            <a:r>
              <a:rPr lang="he-IL" dirty="0"/>
              <a:t>שם חיבה: דוט נט -</a:t>
            </a:r>
            <a:r>
              <a:rPr lang="en-US" dirty="0" err="1"/>
              <a:t>.net</a:t>
            </a:r>
            <a:endParaRPr lang="en-US" dirty="0"/>
          </a:p>
          <a:p>
            <a:endParaRPr lang="en-US" dirty="0"/>
          </a:p>
          <a:p>
            <a:r>
              <a:rPr lang="he-IL" dirty="0"/>
              <a:t>שיעור מס' 3</a:t>
            </a:r>
          </a:p>
        </p:txBody>
      </p:sp>
    </p:spTree>
    <p:extLst>
      <p:ext uri="{BB962C8B-B14F-4D97-AF65-F5344CB8AC3E}">
        <p14:creationId xmlns:p14="http://schemas.microsoft.com/office/powerpoint/2010/main" val="206451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שדות פרושים הרחק</a:t>
            </a:r>
          </a:p>
        </p:txBody>
      </p:sp>
      <p:sp>
        <p:nvSpPr>
          <p:cNvPr id="3" name="מציין מיקום תוכן 2"/>
          <p:cNvSpPr>
            <a:spLocks noGrp="1"/>
          </p:cNvSpPr>
          <p:nvPr>
            <p:ph idx="1"/>
          </p:nvPr>
        </p:nvSpPr>
        <p:spPr/>
        <p:txBody>
          <a:bodyPr>
            <a:noAutofit/>
          </a:bodyPr>
          <a:lstStyle/>
          <a:p>
            <a:r>
              <a:rPr lang="he-IL" sz="2400" dirty="0"/>
              <a:t>ניתן לתת ערך התחלתי לשדה!! בהצהרה.</a:t>
            </a:r>
          </a:p>
          <a:p>
            <a:r>
              <a:rPr lang="he-IL" sz="2400" dirty="0"/>
              <a:t>הרשאת ברירת המחדל היא </a:t>
            </a:r>
            <a:r>
              <a:rPr lang="en-US" sz="2400" dirty="0"/>
              <a:t>private</a:t>
            </a:r>
            <a:endParaRPr lang="he-IL" sz="2400" dirty="0"/>
          </a:p>
          <a:p>
            <a:r>
              <a:rPr lang="he-IL" sz="2400" dirty="0"/>
              <a:t>הרשאת הגישה נכתבת לכל שדה בנפרד</a:t>
            </a:r>
          </a:p>
          <a:p>
            <a:pPr marL="0" indent="0" algn="l" rtl="0">
              <a:buNone/>
            </a:pPr>
            <a:r>
              <a:rPr lang="en-US" sz="2400" dirty="0"/>
              <a:t>class Point  { </a:t>
            </a:r>
          </a:p>
          <a:p>
            <a:pPr marL="0" indent="0" algn="l" rtl="0">
              <a:buNone/>
            </a:pPr>
            <a:r>
              <a:rPr lang="en-US" sz="2400" dirty="0"/>
              <a:t>   public </a:t>
            </a:r>
            <a:r>
              <a:rPr lang="en-US" sz="2400" dirty="0" err="1"/>
              <a:t>int</a:t>
            </a:r>
            <a:r>
              <a:rPr lang="en-US" sz="2400" dirty="0"/>
              <a:t> x=0; </a:t>
            </a:r>
          </a:p>
          <a:p>
            <a:pPr marL="0" indent="0" algn="l" rtl="0">
              <a:buNone/>
            </a:pPr>
            <a:r>
              <a:rPr lang="en-US" sz="2400" dirty="0"/>
              <a:t>   public </a:t>
            </a:r>
            <a:r>
              <a:rPr lang="en-US" sz="2400" dirty="0" err="1"/>
              <a:t>int</a:t>
            </a:r>
            <a:r>
              <a:rPr lang="en-US" sz="2400" dirty="0"/>
              <a:t> y=0; </a:t>
            </a:r>
          </a:p>
          <a:p>
            <a:pPr marL="0" indent="0" algn="l" rtl="0">
              <a:buNone/>
            </a:pPr>
            <a:r>
              <a:rPr lang="en-US" sz="2400" dirty="0"/>
              <a:t>} </a:t>
            </a:r>
            <a:endParaRPr lang="he-IL" sz="2400" dirty="0"/>
          </a:p>
          <a:p>
            <a:pPr marL="0" indent="0" algn="l" rtl="0">
              <a:buNone/>
            </a:pPr>
            <a:r>
              <a:rPr lang="en-US" sz="2400" dirty="0"/>
              <a:t>static void Main(string[] </a:t>
            </a:r>
            <a:r>
              <a:rPr lang="en-US" sz="2400" dirty="0" err="1"/>
              <a:t>args</a:t>
            </a:r>
            <a:r>
              <a:rPr lang="en-US" sz="2400" dirty="0"/>
              <a:t>)  { </a:t>
            </a:r>
          </a:p>
          <a:p>
            <a:pPr marL="0" indent="0" algn="l" rtl="0">
              <a:buNone/>
            </a:pPr>
            <a:r>
              <a:rPr lang="en-US" sz="2400" dirty="0"/>
              <a:t>    Point p1; </a:t>
            </a:r>
          </a:p>
          <a:p>
            <a:pPr marL="0" indent="0" algn="l" rtl="0">
              <a:buNone/>
            </a:pPr>
            <a:r>
              <a:rPr lang="en-US" sz="2400" dirty="0"/>
              <a:t>    p1 = new Point(); </a:t>
            </a:r>
          </a:p>
          <a:p>
            <a:pPr marL="0" indent="0" algn="l" rtl="0">
              <a:buNone/>
            </a:pPr>
            <a:r>
              <a:rPr lang="en-US" sz="2400" dirty="0"/>
              <a:t>} </a:t>
            </a:r>
            <a:endParaRPr lang="he-IL" sz="2400" dirty="0"/>
          </a:p>
        </p:txBody>
      </p:sp>
    </p:spTree>
    <p:extLst>
      <p:ext uri="{BB962C8B-B14F-4D97-AF65-F5344CB8AC3E}">
        <p14:creationId xmlns:p14="http://schemas.microsoft.com/office/powerpoint/2010/main" val="19658338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ltLang="he-IL" dirty="0"/>
              <a:t>מתודה חתומה</a:t>
            </a:r>
            <a:r>
              <a:rPr lang="en-US" altLang="he-IL" dirty="0"/>
              <a:t>SEALED METHOD </a:t>
            </a:r>
            <a:endParaRPr lang="en-US" dirty="0"/>
          </a:p>
        </p:txBody>
      </p:sp>
      <p:sp>
        <p:nvSpPr>
          <p:cNvPr id="3" name="Content Placeholder 2"/>
          <p:cNvSpPr>
            <a:spLocks noGrp="1"/>
          </p:cNvSpPr>
          <p:nvPr>
            <p:ph idx="1"/>
          </p:nvPr>
        </p:nvSpPr>
        <p:spPr/>
        <p:txBody>
          <a:bodyPr>
            <a:normAutofit/>
          </a:bodyPr>
          <a:lstStyle/>
          <a:p>
            <a:pPr>
              <a:lnSpc>
                <a:spcPct val="80000"/>
              </a:lnSpc>
            </a:pPr>
            <a:r>
              <a:rPr lang="he-IL" altLang="he-IL" dirty="0"/>
              <a:t>מתודה שלא ניתן לדרוס אותה</a:t>
            </a:r>
          </a:p>
          <a:p>
            <a:pPr>
              <a:lnSpc>
                <a:spcPct val="80000"/>
              </a:lnSpc>
            </a:pPr>
            <a:r>
              <a:rPr lang="he-IL" altLang="he-IL" dirty="0"/>
              <a:t>רק מתודה שדרסה מתודה אחרת, יכולה להיות חתומה.</a:t>
            </a:r>
            <a:endParaRPr lang="en-US" dirty="0"/>
          </a:p>
        </p:txBody>
      </p:sp>
      <p:sp>
        <p:nvSpPr>
          <p:cNvPr id="4" name="Slide Number Placeholder 3"/>
          <p:cNvSpPr>
            <a:spLocks noGrp="1"/>
          </p:cNvSpPr>
          <p:nvPr>
            <p:ph type="sldNum" sz="quarter" idx="12"/>
          </p:nvPr>
        </p:nvSpPr>
        <p:spPr/>
        <p:txBody>
          <a:bodyPr/>
          <a:lstStyle/>
          <a:p>
            <a:fld id="{1E4D7292-AD41-4745-A56F-5FB7769147B4}" type="slidenum">
              <a:rPr lang="he-IL" smtClean="0"/>
              <a:t>100</a:t>
            </a:fld>
            <a:endParaRPr lang="he-IL"/>
          </a:p>
        </p:txBody>
      </p:sp>
      <p:sp>
        <p:nvSpPr>
          <p:cNvPr id="6" name="Rectangle 2">
            <a:extLst>
              <a:ext uri="{FF2B5EF4-FFF2-40B4-BE49-F238E27FC236}">
                <a16:creationId xmlns:a16="http://schemas.microsoft.com/office/drawing/2014/main" id="{724B6CE6-BD0E-4ACB-AE02-1FE100E3F425}"/>
              </a:ext>
            </a:extLst>
          </p:cNvPr>
          <p:cNvSpPr/>
          <p:nvPr/>
        </p:nvSpPr>
        <p:spPr>
          <a:xfrm>
            <a:off x="457200" y="2373569"/>
            <a:ext cx="6462464" cy="4373633"/>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A</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 {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B</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sealed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 {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//sealed public void F(); //Compilation error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//public override void M() { } //Compilation error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 { }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pic>
        <p:nvPicPr>
          <p:cNvPr id="7" name="תמונה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8" name="הסבר מלבני מעוגל 17"/>
          <p:cNvSpPr/>
          <p:nvPr/>
        </p:nvSpPr>
        <p:spPr bwMode="auto">
          <a:xfrm>
            <a:off x="3851920" y="3431342"/>
            <a:ext cx="3240360" cy="576065"/>
          </a:xfrm>
          <a:prstGeom prst="wedgeRoundRectCallout">
            <a:avLst>
              <a:gd name="adj1" fmla="val 76120"/>
              <a:gd name="adj2" fmla="val 32755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הרצחת וגם ירשת??</a:t>
            </a:r>
            <a:endParaRPr lang="en-US" sz="2800" dirty="0">
              <a:solidFill>
                <a:srgbClr val="000000"/>
              </a:solidFill>
              <a:latin typeface="+mj-lt"/>
              <a:cs typeface="+mn-cs"/>
            </a:endParaRPr>
          </a:p>
        </p:txBody>
      </p:sp>
    </p:spTree>
    <p:extLst>
      <p:ext uri="{BB962C8B-B14F-4D97-AF65-F5344CB8AC3E}">
        <p14:creationId xmlns:p14="http://schemas.microsoft.com/office/powerpoint/2010/main" val="137544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תשע"ט</a:t>
            </a:r>
          </a:p>
        </p:txBody>
      </p:sp>
      <p:sp>
        <p:nvSpPr>
          <p:cNvPr id="3" name="מציין מיקום תוכן 2"/>
          <p:cNvSpPr>
            <a:spLocks noGrp="1"/>
          </p:cNvSpPr>
          <p:nvPr>
            <p:ph idx="1"/>
          </p:nvPr>
        </p:nvSpPr>
        <p:spPr/>
        <p:txBody>
          <a:bodyPr>
            <a:noAutofit/>
          </a:bodyPr>
          <a:lstStyle/>
          <a:p>
            <a:r>
              <a:rPr lang="he-IL" sz="2000" b="1" dirty="0"/>
              <a:t>נתונות הטענות הבאות:</a:t>
            </a:r>
            <a:endParaRPr lang="en-US" sz="2000" dirty="0"/>
          </a:p>
          <a:p>
            <a:pPr lvl="1"/>
            <a:r>
              <a:rPr lang="he-IL" sz="1700" b="1" dirty="0"/>
              <a:t>טענה 1:</a:t>
            </a:r>
            <a:r>
              <a:rPr lang="he-IL" sz="1700" dirty="0"/>
              <a:t> למחלקה אבסטרקטית לא ניתן להגדיר מתודות שאינן אבסטרקטיות, אך למחלקה שמממשת ממשק (ואינה אבסטרקטית) ניתן להגדיר גם מתודות שאינן אבסטרקטיות.</a:t>
            </a:r>
            <a:endParaRPr lang="en-US" sz="1700" dirty="0"/>
          </a:p>
          <a:p>
            <a:pPr lvl="1"/>
            <a:r>
              <a:rPr lang="he-IL" sz="1700" b="1" dirty="0"/>
              <a:t>טענה 2: </a:t>
            </a:r>
            <a:r>
              <a:rPr lang="he-IL" sz="1700" dirty="0"/>
              <a:t>אם</a:t>
            </a:r>
            <a:r>
              <a:rPr lang="he-IL" sz="1700" b="1" dirty="0"/>
              <a:t> </a:t>
            </a:r>
            <a:r>
              <a:rPr lang="he-IL" sz="1700" dirty="0"/>
              <a:t>מחלקה כלשהי יורשת ממחלקה אבסטרקטית היא לא חייבת לממש את המתודות האבסטרקטיות שלה. אך מחלקה שמממשת ממשק ואינה אבסטרקטית, חייבת תמיד לממש את כל המתודות של הממשק.</a:t>
            </a:r>
            <a:endParaRPr lang="en-US" sz="1700" dirty="0"/>
          </a:p>
          <a:p>
            <a:pPr lvl="1"/>
            <a:r>
              <a:rPr lang="he-IL" sz="1700" b="1" dirty="0"/>
              <a:t>טענה 3:</a:t>
            </a:r>
            <a:r>
              <a:rPr lang="he-IL" sz="1700" dirty="0"/>
              <a:t> אי אפשר לרשת במקביל מכמה מחלקות אבסטרקטיות אבל אפשר לממש במקביל כמה ממשקים.</a:t>
            </a:r>
            <a:endParaRPr lang="en-US" sz="1700" dirty="0"/>
          </a:p>
          <a:p>
            <a:r>
              <a:rPr lang="he-IL" sz="2000" b="1" dirty="0"/>
              <a:t>סמן את התשובה </a:t>
            </a:r>
            <a:r>
              <a:rPr lang="he-IL" sz="2000" b="1" u="sng" dirty="0"/>
              <a:t>הנכונה</a:t>
            </a:r>
            <a:r>
              <a:rPr lang="he-IL" sz="2000" b="1" dirty="0"/>
              <a:t> ביחס לטענות שלעיל:</a:t>
            </a:r>
            <a:endParaRPr lang="en-US" sz="2000" dirty="0"/>
          </a:p>
          <a:p>
            <a:pPr lvl="1"/>
            <a:r>
              <a:rPr lang="he-IL" sz="1700" dirty="0"/>
              <a:t>רק טענה 2 נכונה</a:t>
            </a:r>
            <a:endParaRPr lang="en-US" sz="1700" dirty="0"/>
          </a:p>
          <a:p>
            <a:pPr lvl="1"/>
            <a:r>
              <a:rPr lang="he-IL" sz="1700" dirty="0"/>
              <a:t>רק טענה 3 נכונה</a:t>
            </a:r>
            <a:endParaRPr lang="en-US" sz="1700" dirty="0"/>
          </a:p>
          <a:p>
            <a:pPr lvl="1"/>
            <a:r>
              <a:rPr lang="he-IL" sz="1700" dirty="0"/>
              <a:t>רק טענות </a:t>
            </a:r>
            <a:r>
              <a:rPr lang="en-US" sz="1700" dirty="0"/>
              <a:t>1,2</a:t>
            </a:r>
            <a:r>
              <a:rPr lang="he-IL" sz="1700" dirty="0"/>
              <a:t> נכונות</a:t>
            </a:r>
            <a:endParaRPr lang="en-US" sz="1700" dirty="0"/>
          </a:p>
          <a:p>
            <a:pPr lvl="1"/>
            <a:r>
              <a:rPr lang="he-IL" sz="1700" dirty="0"/>
              <a:t>רק טענות </a:t>
            </a:r>
            <a:r>
              <a:rPr lang="en-US" sz="1700" dirty="0"/>
              <a:t>1,3</a:t>
            </a:r>
            <a:r>
              <a:rPr lang="he-IL" sz="1700" dirty="0"/>
              <a:t> נכונות</a:t>
            </a:r>
            <a:endParaRPr lang="en-US" sz="1700" dirty="0"/>
          </a:p>
          <a:p>
            <a:pPr lvl="1"/>
            <a:r>
              <a:rPr lang="he-IL" sz="1700" dirty="0"/>
              <a:t>רק טענות </a:t>
            </a:r>
            <a:r>
              <a:rPr lang="en-US" sz="1700" dirty="0"/>
              <a:t>2,3</a:t>
            </a:r>
            <a:r>
              <a:rPr lang="he-IL" sz="1700" dirty="0"/>
              <a:t> נכונות</a:t>
            </a:r>
            <a:endParaRPr lang="en-US" sz="1700" dirty="0"/>
          </a:p>
          <a:p>
            <a:pPr marL="246888" lvl="1" indent="0">
              <a:buNone/>
            </a:pPr>
            <a:r>
              <a:rPr lang="he-IL" sz="1700" dirty="0"/>
              <a:t> </a:t>
            </a:r>
            <a:endParaRPr lang="en-US" sz="1700" dirty="0"/>
          </a:p>
        </p:txBody>
      </p:sp>
    </p:spTree>
    <p:extLst>
      <p:ext uri="{BB962C8B-B14F-4D97-AF65-F5344CB8AC3E}">
        <p14:creationId xmlns:p14="http://schemas.microsoft.com/office/powerpoint/2010/main" val="139092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9" end="9"/>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en-US" dirty="0"/>
              <a:t>reflection</a:t>
            </a:r>
            <a:endParaRPr lang="he-IL" dirty="0"/>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12799793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תנו לי משוב...</a:t>
            </a:r>
          </a:p>
        </p:txBody>
      </p:sp>
      <p:sp>
        <p:nvSpPr>
          <p:cNvPr id="3" name="מציין מיקום תוכן 2"/>
          <p:cNvSpPr>
            <a:spLocks noGrp="1"/>
          </p:cNvSpPr>
          <p:nvPr>
            <p:ph idx="1"/>
          </p:nvPr>
        </p:nvSpPr>
        <p:spPr/>
        <p:txBody>
          <a:bodyPr/>
          <a:lstStyle/>
          <a:p>
            <a:pPr fontAlgn="base"/>
            <a:r>
              <a:rPr lang="he-IL" sz="2800" dirty="0"/>
              <a:t>סביבת </a:t>
            </a:r>
            <a:r>
              <a:rPr lang="en-US" sz="2800" dirty="0" err="1"/>
              <a:t>.Net</a:t>
            </a:r>
            <a:r>
              <a:rPr lang="he-IL" sz="2800" dirty="0"/>
              <a:t>, מאפשרת לבצע </a:t>
            </a:r>
            <a:r>
              <a:rPr lang="he-IL" sz="2800" dirty="0" err="1"/>
              <a:t>רלפקציה</a:t>
            </a:r>
            <a:r>
              <a:rPr lang="he-IL" sz="2800" dirty="0"/>
              <a:t> בזמן ריצה ולקבל </a:t>
            </a:r>
            <a:r>
              <a:rPr lang="en-US" sz="2800" dirty="0"/>
              <a:t>metadata</a:t>
            </a:r>
            <a:r>
              <a:rPr lang="he-IL" sz="2800" dirty="0"/>
              <a:t>.</a:t>
            </a:r>
          </a:p>
          <a:p>
            <a:pPr fontAlgn="base"/>
            <a:endParaRPr lang="he-IL" sz="2800" dirty="0"/>
          </a:p>
          <a:p>
            <a:pPr fontAlgn="base"/>
            <a:r>
              <a:rPr lang="he-IL" sz="2800" dirty="0"/>
              <a:t>כלומר...</a:t>
            </a:r>
          </a:p>
          <a:p>
            <a:pPr fontAlgn="base"/>
            <a:r>
              <a:rPr lang="he-IL" sz="2800" dirty="0"/>
              <a:t>כזכור – בפלטפורמה קיים מידע-על בזמן הריצה על כל עצם. מה הטיפוס שלו, אילו שדות, מאפיינים ומתודות יש לו, מה היחסים בין המחלקות ועוד.</a:t>
            </a:r>
          </a:p>
          <a:p>
            <a:pPr fontAlgn="base"/>
            <a:r>
              <a:rPr lang="he-IL" sz="2800" dirty="0"/>
              <a:t>ניתן לקבל מידע זה באמצעות מרחב השמות </a:t>
            </a:r>
            <a:r>
              <a:rPr lang="en-US" sz="2800" dirty="0"/>
              <a:t>reflection</a:t>
            </a:r>
            <a:r>
              <a:rPr lang="he-IL" sz="2800" dirty="0"/>
              <a:t>, ובפרט באמצעות המחלקה </a:t>
            </a:r>
            <a:r>
              <a:rPr lang="en-US" sz="2800" dirty="0"/>
              <a:t>Type</a:t>
            </a:r>
            <a:r>
              <a:rPr lang="he-IL" sz="2800" dirty="0"/>
              <a:t>.</a:t>
            </a:r>
          </a:p>
        </p:txBody>
      </p:sp>
    </p:spTree>
    <p:extLst>
      <p:ext uri="{BB962C8B-B14F-4D97-AF65-F5344CB8AC3E}">
        <p14:creationId xmlns:p14="http://schemas.microsoft.com/office/powerpoint/2010/main" val="19876548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D6D-3C09-4813-B9F8-404FDA859664}"/>
              </a:ext>
            </a:extLst>
          </p:cNvPr>
          <p:cNvSpPr>
            <a:spLocks noGrp="1"/>
          </p:cNvSpPr>
          <p:nvPr>
            <p:ph type="title"/>
          </p:nvPr>
        </p:nvSpPr>
        <p:spPr/>
        <p:txBody>
          <a:bodyPr>
            <a:normAutofit/>
          </a:bodyPr>
          <a:lstStyle/>
          <a:p>
            <a:r>
              <a:rPr lang="he-IL" dirty="0"/>
              <a:t>המחלקה </a:t>
            </a:r>
            <a:r>
              <a:rPr lang="en-US" dirty="0" err="1"/>
              <a:t>TypE</a:t>
            </a:r>
            <a:r>
              <a:rPr lang="en-US" dirty="0"/>
              <a:t> </a:t>
            </a:r>
          </a:p>
        </p:txBody>
      </p:sp>
      <p:sp>
        <p:nvSpPr>
          <p:cNvPr id="3" name="Content Placeholder 2">
            <a:extLst>
              <a:ext uri="{FF2B5EF4-FFF2-40B4-BE49-F238E27FC236}">
                <a16:creationId xmlns:a16="http://schemas.microsoft.com/office/drawing/2014/main" id="{BC24DC7E-2545-4300-8421-0F7665E587F6}"/>
              </a:ext>
            </a:extLst>
          </p:cNvPr>
          <p:cNvSpPr>
            <a:spLocks noGrp="1"/>
          </p:cNvSpPr>
          <p:nvPr>
            <p:ph idx="1"/>
          </p:nvPr>
        </p:nvSpPr>
        <p:spPr/>
        <p:txBody>
          <a:bodyPr>
            <a:noAutofit/>
          </a:bodyPr>
          <a:lstStyle/>
          <a:p>
            <a:pPr fontAlgn="base"/>
            <a:r>
              <a:rPr lang="he-IL" sz="2400" dirty="0"/>
              <a:t>המחלקה </a:t>
            </a:r>
            <a:r>
              <a:rPr lang="en-US" sz="2400" dirty="0"/>
              <a:t>Type</a:t>
            </a:r>
            <a:r>
              <a:rPr lang="he-IL" sz="2400" dirty="0"/>
              <a:t>  - מחזיקה מידע על </a:t>
            </a:r>
            <a:r>
              <a:rPr lang="en-US" sz="2400" dirty="0"/>
              <a:t>(metadata)</a:t>
            </a:r>
            <a:r>
              <a:rPr lang="he-IL" sz="2400" dirty="0"/>
              <a:t> של טיפוסים. מחלקה זו מכילה כמאפיינים (ומתודות) את כל הפרטים של טיפוס כגון:</a:t>
            </a:r>
          </a:p>
          <a:p>
            <a:pPr lvl="1" fontAlgn="base"/>
            <a:r>
              <a:rPr lang="he-IL" sz="2000" dirty="0"/>
              <a:t>שם הטיפוס</a:t>
            </a:r>
          </a:p>
          <a:p>
            <a:pPr lvl="1" fontAlgn="base"/>
            <a:r>
              <a:rPr lang="he-IL" sz="2000" dirty="0"/>
              <a:t>ה-</a:t>
            </a:r>
            <a:r>
              <a:rPr lang="en-US" sz="2000" dirty="0"/>
              <a:t> Namespace </a:t>
            </a:r>
            <a:r>
              <a:rPr lang="he-IL" sz="2000" dirty="0"/>
              <a:t>בו הטיפוס נמצא</a:t>
            </a:r>
          </a:p>
          <a:p>
            <a:pPr lvl="1" fontAlgn="base"/>
            <a:r>
              <a:rPr lang="he-IL" sz="2000" dirty="0"/>
              <a:t>האם הוא </a:t>
            </a:r>
            <a:r>
              <a:rPr lang="en-US" sz="2000" dirty="0"/>
              <a:t>public</a:t>
            </a:r>
          </a:p>
          <a:p>
            <a:pPr lvl="1" fontAlgn="base"/>
            <a:r>
              <a:rPr lang="he-IL" sz="2000" dirty="0"/>
              <a:t>איזה מתודות יש לו</a:t>
            </a:r>
          </a:p>
          <a:p>
            <a:pPr fontAlgn="base"/>
            <a:r>
              <a:rPr lang="he-IL" sz="2400" dirty="0"/>
              <a:t>2 דרכים עיקריות ליצירת אובייקט מהמחלקה </a:t>
            </a:r>
            <a:r>
              <a:rPr lang="en-US" sz="2400" dirty="0"/>
              <a:t>Type</a:t>
            </a:r>
            <a:r>
              <a:rPr lang="he-IL" sz="2400" dirty="0"/>
              <a:t>:</a:t>
            </a:r>
            <a:endParaRPr lang="en-US" sz="2400" dirty="0"/>
          </a:p>
          <a:p>
            <a:pPr lvl="1" fontAlgn="base"/>
            <a:r>
              <a:rPr lang="he-IL" sz="2400" dirty="0"/>
              <a:t>הפעלת המתודה</a:t>
            </a:r>
            <a:r>
              <a:rPr lang="en-US" sz="2400" dirty="0"/>
              <a:t> </a:t>
            </a:r>
            <a:r>
              <a:rPr lang="en-US" sz="2400" b="1" dirty="0" err="1"/>
              <a:t>GetType</a:t>
            </a:r>
            <a:r>
              <a:rPr lang="en-US" sz="2400" dirty="0"/>
              <a:t> </a:t>
            </a:r>
            <a:r>
              <a:rPr lang="he-IL" sz="2400" dirty="0"/>
              <a:t>של מחלקת </a:t>
            </a:r>
            <a:r>
              <a:rPr lang="en-US" sz="2400" dirty="0"/>
              <a:t>Object</a:t>
            </a:r>
            <a:r>
              <a:rPr lang="he-IL" sz="2400" dirty="0"/>
              <a:t> על אובייקט קיים. המתודה מחזירה אובייקט מטיפוס </a:t>
            </a:r>
            <a:r>
              <a:rPr lang="en-US" sz="2400" dirty="0"/>
              <a:t>Type</a:t>
            </a:r>
            <a:r>
              <a:rPr lang="he-IL" sz="2400" dirty="0"/>
              <a:t>.</a:t>
            </a:r>
          </a:p>
          <a:p>
            <a:pPr lvl="1" fontAlgn="base"/>
            <a:r>
              <a:rPr lang="he-IL" sz="2400" dirty="0"/>
              <a:t>הפעלת האופרטור</a:t>
            </a:r>
            <a:r>
              <a:rPr lang="en-US" sz="2400" b="1" dirty="0" err="1"/>
              <a:t>typeof</a:t>
            </a:r>
            <a:r>
              <a:rPr lang="en-US" sz="2400" dirty="0"/>
              <a:t> </a:t>
            </a:r>
            <a:r>
              <a:rPr lang="he-IL" sz="2400" dirty="0"/>
              <a:t> על טיפוס - כאשר לא נרצה ליצור אובייקט</a:t>
            </a:r>
          </a:p>
          <a:p>
            <a:pPr fontAlgn="base"/>
            <a:endParaRPr lang="he-IL" sz="2000" dirty="0"/>
          </a:p>
          <a:p>
            <a:pPr marL="0" indent="0" fontAlgn="base">
              <a:buNone/>
            </a:pPr>
            <a:endParaRPr lang="he-IL" sz="2000" dirty="0"/>
          </a:p>
        </p:txBody>
      </p:sp>
      <p:sp>
        <p:nvSpPr>
          <p:cNvPr id="4" name="Slide Number Placeholder 3">
            <a:extLst>
              <a:ext uri="{FF2B5EF4-FFF2-40B4-BE49-F238E27FC236}">
                <a16:creationId xmlns:a16="http://schemas.microsoft.com/office/drawing/2014/main" id="{E834D759-E4EF-4171-AB5E-E9921E83ABA5}"/>
              </a:ext>
            </a:extLst>
          </p:cNvPr>
          <p:cNvSpPr>
            <a:spLocks noGrp="1"/>
          </p:cNvSpPr>
          <p:nvPr>
            <p:ph type="sldNum" sz="quarter" idx="12"/>
          </p:nvPr>
        </p:nvSpPr>
        <p:spPr/>
        <p:txBody>
          <a:bodyPr/>
          <a:lstStyle/>
          <a:p>
            <a:fld id="{1E4D7292-AD41-4745-A56F-5FB7769147B4}" type="slidenum">
              <a:rPr lang="he-IL" smtClean="0"/>
              <a:t>104</a:t>
            </a:fld>
            <a:endParaRPr lang="he-IL"/>
          </a:p>
        </p:txBody>
      </p:sp>
    </p:spTree>
    <p:extLst>
      <p:ext uri="{BB962C8B-B14F-4D97-AF65-F5344CB8AC3E}">
        <p14:creationId xmlns:p14="http://schemas.microsoft.com/office/powerpoint/2010/main" val="2804362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D6D-3C09-4813-B9F8-404FDA859664}"/>
              </a:ext>
            </a:extLst>
          </p:cNvPr>
          <p:cNvSpPr>
            <a:spLocks noGrp="1"/>
          </p:cNvSpPr>
          <p:nvPr>
            <p:ph type="title"/>
          </p:nvPr>
        </p:nvSpPr>
        <p:spPr>
          <a:xfrm>
            <a:off x="247576" y="260648"/>
            <a:ext cx="3574884" cy="1143000"/>
          </a:xfrm>
        </p:spPr>
        <p:txBody>
          <a:bodyPr>
            <a:normAutofit fontScale="90000"/>
          </a:bodyPr>
          <a:lstStyle/>
          <a:p>
            <a:pPr algn="ctr"/>
            <a:r>
              <a:rPr lang="he-IL" sz="4000" dirty="0"/>
              <a:t>המחלקה </a:t>
            </a:r>
            <a:r>
              <a:rPr lang="en-US" sz="4000" dirty="0" err="1"/>
              <a:t>TypE</a:t>
            </a:r>
            <a:r>
              <a:rPr lang="en-US" sz="4000" dirty="0"/>
              <a:t> </a:t>
            </a:r>
            <a:br>
              <a:rPr lang="he-IL" sz="4000" dirty="0"/>
            </a:br>
            <a:r>
              <a:rPr lang="he-IL" sz="4000" dirty="0"/>
              <a:t>דוגמא</a:t>
            </a:r>
            <a:endParaRPr lang="en-US" sz="4000" dirty="0"/>
          </a:p>
        </p:txBody>
      </p:sp>
      <p:sp>
        <p:nvSpPr>
          <p:cNvPr id="4" name="Slide Number Placeholder 3">
            <a:extLst>
              <a:ext uri="{FF2B5EF4-FFF2-40B4-BE49-F238E27FC236}">
                <a16:creationId xmlns:a16="http://schemas.microsoft.com/office/drawing/2014/main" id="{E834D759-E4EF-4171-AB5E-E9921E83ABA5}"/>
              </a:ext>
            </a:extLst>
          </p:cNvPr>
          <p:cNvSpPr>
            <a:spLocks noGrp="1"/>
          </p:cNvSpPr>
          <p:nvPr>
            <p:ph type="sldNum" sz="quarter" idx="12"/>
          </p:nvPr>
        </p:nvSpPr>
        <p:spPr>
          <a:xfrm>
            <a:off x="7236296" y="6309320"/>
            <a:ext cx="588336" cy="228600"/>
          </a:xfrm>
        </p:spPr>
        <p:txBody>
          <a:bodyPr/>
          <a:lstStyle/>
          <a:p>
            <a:fld id="{1E4D7292-AD41-4745-A56F-5FB7769147B4}" type="slidenum">
              <a:rPr lang="he-IL" smtClean="0"/>
              <a:t>105</a:t>
            </a:fld>
            <a:endParaRPr lang="he-IL" dirty="0"/>
          </a:p>
        </p:txBody>
      </p:sp>
      <p:sp>
        <p:nvSpPr>
          <p:cNvPr id="6" name="Rectangle 2">
            <a:extLst>
              <a:ext uri="{FF2B5EF4-FFF2-40B4-BE49-F238E27FC236}">
                <a16:creationId xmlns:a16="http://schemas.microsoft.com/office/drawing/2014/main" id="{A82292E0-99DB-486C-9222-96F3BE826B50}"/>
              </a:ext>
            </a:extLst>
          </p:cNvPr>
          <p:cNvSpPr>
            <a:spLocks noGrp="1" noChangeArrowheads="1"/>
          </p:cNvSpPr>
          <p:nvPr>
            <p:ph idx="1"/>
          </p:nvPr>
        </p:nvSpPr>
        <p:spPr bwMode="auto">
          <a:xfrm>
            <a:off x="247576" y="2486881"/>
            <a:ext cx="6984776" cy="4231243"/>
          </a:xfrm>
          <a:prstGeom prst="rect">
            <a:avLst/>
          </a:prstGeom>
          <a:noFill/>
          <a:ln>
            <a:noFill/>
          </a:ln>
          <a:effectLst/>
        </p:spPr>
        <p:txBody>
          <a:bodyPr vert="horz" wrap="square" lIns="0" tIns="19044" rIns="91440" bIns="11743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008000"/>
                </a:solidFill>
                <a:effectLst/>
                <a:latin typeface="Consolas" panose="020B0609020204030204" pitchFamily="49" charset="0"/>
              </a:rPr>
              <a:t>//int x = 5;</a:t>
            </a:r>
            <a:br>
              <a:rPr kumimoji="0" lang="en-US" altLang="en-US" sz="1400" i="0" u="none" strike="noStrike" cap="none" normalizeH="0" baseline="0" dirty="0">
                <a:ln>
                  <a:noFill/>
                </a:ln>
                <a:solidFill>
                  <a:srgbClr val="008000"/>
                </a:solidFill>
                <a:effectLst/>
                <a:latin typeface="Consolas" panose="020B0609020204030204" pitchFamily="49" charset="0"/>
              </a:rPr>
            </a:br>
            <a:r>
              <a:rPr kumimoji="0" lang="en-US" altLang="en-US" sz="1400" i="0" u="none" strike="noStrike" cap="none" normalizeH="0" baseline="0" dirty="0">
                <a:ln>
                  <a:noFill/>
                </a:ln>
                <a:solidFill>
                  <a:srgbClr val="008000"/>
                </a:solidFill>
                <a:effectLst/>
                <a:latin typeface="Consolas" panose="020B0609020204030204" pitchFamily="49" charset="0"/>
              </a:rPr>
              <a:t>//Type t = </a:t>
            </a:r>
            <a:r>
              <a:rPr kumimoji="0" lang="en-US" altLang="en-US" sz="1400" i="0" u="none" strike="noStrike" cap="none" normalizeH="0" baseline="0" dirty="0" err="1">
                <a:ln>
                  <a:noFill/>
                </a:ln>
                <a:solidFill>
                  <a:srgbClr val="008000"/>
                </a:solidFill>
                <a:effectLst/>
                <a:latin typeface="Consolas" panose="020B0609020204030204" pitchFamily="49" charset="0"/>
              </a:rPr>
              <a:t>x.GetType</a:t>
            </a:r>
            <a:r>
              <a:rPr kumimoji="0" lang="en-US" altLang="en-US" sz="1400" i="0" u="none" strike="noStrike" cap="none" normalizeH="0" baseline="0" dirty="0">
                <a:ln>
                  <a:noFill/>
                </a:ln>
                <a:solidFill>
                  <a:srgbClr val="008000"/>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a:ln>
                  <a:noFill/>
                </a:ln>
                <a:solidFill>
                  <a:srgbClr val="2B91AF"/>
                </a:solidFill>
                <a:effectLst/>
                <a:latin typeface="Consolas" panose="020B0609020204030204" pitchFamily="49" charset="0"/>
              </a:rPr>
              <a:t>Type</a:t>
            </a:r>
            <a:r>
              <a:rPr kumimoji="0" lang="en-US" altLang="en-US" sz="1400" i="0" u="none" strike="noStrike" cap="none" normalizeH="0" baseline="0" dirty="0">
                <a:ln>
                  <a:noFill/>
                </a:ln>
                <a:solidFill>
                  <a:srgbClr val="4C4C4C"/>
                </a:solidFill>
                <a:effectLst/>
                <a:latin typeface="Consolas" panose="020B0609020204030204" pitchFamily="49" charset="0"/>
              </a:rPr>
              <a:t> t = </a:t>
            </a:r>
            <a:r>
              <a:rPr kumimoji="0" lang="en-US" altLang="en-US" sz="1400" i="0" u="none" strike="noStrike" cap="none" normalizeH="0" baseline="0" dirty="0" err="1">
                <a:ln>
                  <a:noFill/>
                </a:ln>
                <a:solidFill>
                  <a:srgbClr val="0000FF"/>
                </a:solidFill>
                <a:effectLst/>
                <a:latin typeface="Consolas" panose="020B0609020204030204" pitchFamily="49" charset="0"/>
              </a:rPr>
              <a:t>typeof</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0000FF"/>
                </a:solidFill>
                <a:effectLst/>
                <a:latin typeface="Consolas" panose="020B0609020204030204" pitchFamily="49" charset="0"/>
              </a:rPr>
              <a:t>int</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"Name: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t.Name</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IsClass</a:t>
            </a:r>
            <a:r>
              <a:rPr kumimoji="0" lang="en-US" altLang="en-US" sz="1400" i="0" u="none" strike="noStrike" cap="none" normalizeH="0" baseline="0" dirty="0">
                <a:ln>
                  <a:noFill/>
                </a:ln>
                <a:solidFill>
                  <a:srgbClr val="A31515"/>
                </a:solidFill>
                <a:effectLst/>
                <a:latin typeface="Consolas" panose="020B0609020204030204" pitchFamily="49" charset="0"/>
              </a:rPr>
              <a:t>: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t.IsClass</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IsAbstract</a:t>
            </a:r>
            <a:r>
              <a:rPr kumimoji="0" lang="en-US" altLang="en-US" sz="1400" i="0" u="none" strike="noStrike" cap="none" normalizeH="0" baseline="0" dirty="0">
                <a:ln>
                  <a:noFill/>
                </a:ln>
                <a:solidFill>
                  <a:srgbClr val="A31515"/>
                </a:solidFill>
                <a:effectLst/>
                <a:latin typeface="Consolas" panose="020B0609020204030204" pitchFamily="49" charset="0"/>
              </a:rPr>
              <a:t>: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t.IsAbstract</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IsSealed</a:t>
            </a:r>
            <a:r>
              <a:rPr kumimoji="0" lang="en-US" altLang="en-US" sz="1400" i="0" u="none" strike="noStrike" cap="none" normalizeH="0" baseline="0" dirty="0">
                <a:ln>
                  <a:noFill/>
                </a:ln>
                <a:solidFill>
                  <a:srgbClr val="A31515"/>
                </a:solidFill>
                <a:effectLst/>
                <a:latin typeface="Consolas" panose="020B0609020204030204" pitchFamily="49" charset="0"/>
              </a:rPr>
              <a:t>: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t.IsSealed</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IsArray</a:t>
            </a:r>
            <a:r>
              <a:rPr kumimoji="0" lang="en-US" altLang="en-US" sz="1400" i="0" u="none" strike="noStrike" cap="none" normalizeH="0" baseline="0" dirty="0">
                <a:ln>
                  <a:noFill/>
                </a:ln>
                <a:solidFill>
                  <a:srgbClr val="A31515"/>
                </a:solidFill>
                <a:effectLst/>
                <a:latin typeface="Consolas" panose="020B0609020204030204" pitchFamily="49" charset="0"/>
              </a:rPr>
              <a:t>: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t.IsArray</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IsPublic</a:t>
            </a:r>
            <a:r>
              <a:rPr kumimoji="0" lang="en-US" altLang="en-US" sz="1400" i="0" u="none" strike="noStrike" cap="none" normalizeH="0" baseline="0" dirty="0">
                <a:ln>
                  <a:noFill/>
                </a:ln>
                <a:solidFill>
                  <a:srgbClr val="A31515"/>
                </a:solidFill>
                <a:effectLst/>
                <a:latin typeface="Consolas" panose="020B0609020204030204" pitchFamily="49" charset="0"/>
              </a:rPr>
              <a:t>: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t.IsPublic</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IsValueType</a:t>
            </a:r>
            <a:r>
              <a:rPr kumimoji="0" lang="en-US" altLang="en-US" sz="1400" i="0" u="none" strike="noStrike" cap="none" normalizeH="0" baseline="0" dirty="0">
                <a:ln>
                  <a:noFill/>
                </a:ln>
                <a:solidFill>
                  <a:srgbClr val="A31515"/>
                </a:solidFill>
                <a:effectLst/>
                <a:latin typeface="Consolas" panose="020B0609020204030204" pitchFamily="49" charset="0"/>
              </a:rPr>
              <a:t>: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t.IsValueType</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"Namespace: {0}"</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t.Namespace</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err="1">
                <a:ln>
                  <a:noFill/>
                </a:ln>
                <a:solidFill>
                  <a:srgbClr val="A31515"/>
                </a:solidFill>
                <a:effectLst/>
                <a:latin typeface="Consolas" panose="020B0609020204030204" pitchFamily="49" charset="0"/>
              </a:rPr>
              <a:t>nMethods</a:t>
            </a:r>
            <a:r>
              <a:rPr kumimoji="0" lang="en-US" altLang="en-US" sz="1400" i="0" u="none" strike="noStrike" cap="none" normalizeH="0" baseline="0" dirty="0">
                <a:ln>
                  <a:noFill/>
                </a:ln>
                <a:solidFill>
                  <a:srgbClr val="A31515"/>
                </a:solidFill>
                <a:effectLst/>
                <a:latin typeface="Consolas" panose="020B0609020204030204" pitchFamily="49" charset="0"/>
              </a:rPr>
              <a:t>:"</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endParaRPr kumimoji="0" lang="en-US" altLang="en-US" sz="1400" i="0" u="none" strike="noStrike" cap="none" normalizeH="0" baseline="0" dirty="0">
              <a:ln>
                <a:noFill/>
              </a:ln>
              <a:solidFill>
                <a:srgbClr val="4C4C4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0000FF"/>
                </a:solidFill>
                <a:effectLst/>
                <a:latin typeface="Consolas" panose="020B0609020204030204" pitchFamily="49" charset="0"/>
              </a:rPr>
              <a:t>foreach</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System.Reflection.</a:t>
            </a:r>
            <a:r>
              <a:rPr kumimoji="0" lang="en-US" altLang="en-US" sz="1400" i="0" u="none" strike="noStrike" cap="none" normalizeH="0" baseline="0" dirty="0" err="1">
                <a:ln>
                  <a:noFill/>
                </a:ln>
                <a:solidFill>
                  <a:srgbClr val="2B91AF"/>
                </a:solidFill>
                <a:effectLst/>
                <a:latin typeface="Consolas" panose="020B0609020204030204" pitchFamily="49" charset="0"/>
              </a:rPr>
              <a:t>MethodInfo</a:t>
            </a:r>
            <a:r>
              <a:rPr kumimoji="0" lang="en-US" altLang="en-US" sz="1400" i="0" u="none" strike="noStrike" cap="none" normalizeH="0" baseline="0" dirty="0">
                <a:ln>
                  <a:noFill/>
                </a:ln>
                <a:solidFill>
                  <a:srgbClr val="4C4C4C"/>
                </a:solidFill>
                <a:effectLst/>
                <a:latin typeface="Consolas" panose="020B0609020204030204" pitchFamily="49" charset="0"/>
              </a:rPr>
              <a:t> item </a:t>
            </a:r>
            <a:r>
              <a:rPr kumimoji="0" lang="en-US" altLang="en-US" sz="1400" i="0" u="none" strike="noStrike" cap="none" normalizeH="0" baseline="0" dirty="0">
                <a:ln>
                  <a:noFill/>
                </a:ln>
                <a:solidFill>
                  <a:srgbClr val="0000FF"/>
                </a:solidFill>
                <a:effectLst/>
                <a:latin typeface="Consolas" panose="020B0609020204030204" pitchFamily="49" charset="0"/>
              </a:rPr>
              <a:t>in</a:t>
            </a: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4C4C4C"/>
                </a:solidFill>
                <a:effectLst/>
                <a:latin typeface="Consolas" panose="020B0609020204030204" pitchFamily="49" charset="0"/>
              </a:rPr>
              <a:t>t.GetMethods</a:t>
            </a: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a:ln>
                  <a:noFill/>
                </a:ln>
                <a:solidFill>
                  <a:srgbClr val="4C4C4C"/>
                </a:solidFill>
                <a:effectLst/>
                <a:latin typeface="Consolas" panose="020B0609020204030204" pitchFamily="49" charset="0"/>
              </a:rPr>
              <a:t>{</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a:ln>
                  <a:noFill/>
                </a:ln>
                <a:solidFill>
                  <a:srgbClr val="4C4C4C"/>
                </a:solidFill>
                <a:effectLst/>
                <a:latin typeface="Consolas" panose="020B0609020204030204" pitchFamily="49" charset="0"/>
              </a:rPr>
              <a:t>  </a:t>
            </a:r>
            <a:r>
              <a:rPr kumimoji="0" lang="he-IL" altLang="en-US" sz="1400" i="0" u="none" strike="noStrike" cap="none" normalizeH="0" baseline="0" dirty="0">
                <a:ln>
                  <a:noFill/>
                </a:ln>
                <a:solidFill>
                  <a:srgbClr val="4C4C4C"/>
                </a:solidFill>
                <a:effectLst/>
                <a:latin typeface="Consolas" panose="020B0609020204030204" pitchFamily="49" charset="0"/>
              </a:rPr>
              <a:t>	</a:t>
            </a:r>
            <a:r>
              <a:rPr kumimoji="0" lang="en-US" altLang="en-US" sz="1400" i="0" u="none" strike="noStrike" cap="none" normalizeH="0" baseline="0" dirty="0" err="1">
                <a:ln>
                  <a:noFill/>
                </a:ln>
                <a:solidFill>
                  <a:srgbClr val="2B91AF"/>
                </a:solidFill>
                <a:effectLst/>
                <a:latin typeface="Consolas" panose="020B0609020204030204" pitchFamily="49" charset="0"/>
              </a:rPr>
              <a:t>Console</a:t>
            </a:r>
            <a:r>
              <a:rPr kumimoji="0" lang="en-US" altLang="en-US" sz="1400" i="0" u="none" strike="noStrike" cap="none" normalizeH="0" baseline="0" dirty="0" err="1">
                <a:ln>
                  <a:noFill/>
                </a:ln>
                <a:solidFill>
                  <a:srgbClr val="4C4C4C"/>
                </a:solidFill>
                <a:effectLst/>
                <a:latin typeface="Consolas" panose="020B0609020204030204" pitchFamily="49" charset="0"/>
              </a:rPr>
              <a:t>.WriteLine</a:t>
            </a:r>
            <a:r>
              <a:rPr kumimoji="0" lang="en-US" altLang="en-US" sz="1400" i="0" u="none" strike="noStrike" cap="none" normalizeH="0" baseline="0" dirty="0">
                <a:ln>
                  <a:noFill/>
                </a:ln>
                <a:solidFill>
                  <a:srgbClr val="4C4C4C"/>
                </a:solidFill>
                <a:effectLst/>
                <a:latin typeface="Consolas" panose="020B0609020204030204" pitchFamily="49" charset="0"/>
              </a:rPr>
              <a:t>(item);</a:t>
            </a:r>
            <a:br>
              <a:rPr kumimoji="0" lang="en-US" altLang="en-US" sz="1400" i="0" u="none" strike="noStrike" cap="none" normalizeH="0" baseline="0" dirty="0">
                <a:ln>
                  <a:noFill/>
                </a:ln>
                <a:solidFill>
                  <a:srgbClr val="4C4C4C"/>
                </a:solidFill>
                <a:effectLst/>
                <a:latin typeface="Consolas" panose="020B0609020204030204" pitchFamily="49" charset="0"/>
              </a:rPr>
            </a:br>
            <a:r>
              <a:rPr kumimoji="0" lang="en-US" altLang="en-US" sz="1400" i="0" u="none" strike="noStrike" cap="none" normalizeH="0" baseline="0" dirty="0">
                <a:ln>
                  <a:noFill/>
                </a:ln>
                <a:solidFill>
                  <a:srgbClr val="4C4C4C"/>
                </a:solidFill>
                <a:effectLst/>
                <a:latin typeface="Consolas" panose="020B0609020204030204" pitchFamily="49" charset="0"/>
              </a:rPr>
              <a:t>}</a:t>
            </a:r>
            <a:r>
              <a:rPr kumimoji="0" lang="en-US" altLang="en-US" sz="1000" i="0" u="none" strike="noStrike" cap="none" normalizeH="0" baseline="0" dirty="0">
                <a:ln>
                  <a:noFill/>
                </a:ln>
                <a:solidFill>
                  <a:schemeClr val="tx1"/>
                </a:solidFill>
                <a:effectLst/>
              </a:rPr>
              <a:t> </a:t>
            </a:r>
            <a:endParaRPr kumimoji="0" lang="en-US" altLang="en-US" sz="3200" i="0" u="none" strike="noStrike" cap="none" normalizeH="0" baseline="0" dirty="0">
              <a:ln>
                <a:noFill/>
              </a:ln>
              <a:solidFill>
                <a:schemeClr val="tx1"/>
              </a:solidFill>
              <a:effectLst/>
              <a:latin typeface="Arial" panose="020B0604020202020204" pitchFamily="34" charset="0"/>
            </a:endParaRPr>
          </a:p>
        </p:txBody>
      </p:sp>
      <p:pic>
        <p:nvPicPr>
          <p:cNvPr id="2052" name="Picture 4" descr="×¤×× - Type">
            <a:extLst>
              <a:ext uri="{FF2B5EF4-FFF2-40B4-BE49-F238E27FC236}">
                <a16:creationId xmlns:a16="http://schemas.microsoft.com/office/drawing/2014/main" id="{49AEE691-4546-4047-A91C-DDF028920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39876"/>
            <a:ext cx="4840836" cy="3267564"/>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41E3DE80-87DC-448F-B947-84D91A1287BE}"/>
              </a:ext>
            </a:extLst>
          </p:cNvPr>
          <p:cNvSpPr/>
          <p:nvPr/>
        </p:nvSpPr>
        <p:spPr>
          <a:xfrm>
            <a:off x="2531588" y="1052736"/>
            <a:ext cx="1604420" cy="2006254"/>
          </a:xfrm>
          <a:prstGeom prst="wedgeRoundRectCallout">
            <a:avLst>
              <a:gd name="adj1" fmla="val -93216"/>
              <a:gd name="adj2" fmla="val 286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t>שימו לב! שהחקירה היא של </a:t>
            </a:r>
            <a:r>
              <a:rPr lang="he-IL" b="1" dirty="0"/>
              <a:t>הטיפוס</a:t>
            </a:r>
            <a:r>
              <a:rPr lang="he-IL" dirty="0"/>
              <a:t> </a:t>
            </a:r>
            <a:r>
              <a:rPr lang="he-IL" b="1" dirty="0"/>
              <a:t>ולא</a:t>
            </a:r>
            <a:r>
              <a:rPr lang="he-IL" dirty="0"/>
              <a:t> של ערכי האובייקט!</a:t>
            </a:r>
            <a:endParaRPr lang="en-US" dirty="0"/>
          </a:p>
        </p:txBody>
      </p:sp>
      <p:sp>
        <p:nvSpPr>
          <p:cNvPr id="7" name="Speech Bubble: Rectangle with Corners Rounded 2">
            <a:extLst>
              <a:ext uri="{FF2B5EF4-FFF2-40B4-BE49-F238E27FC236}">
                <a16:creationId xmlns:a16="http://schemas.microsoft.com/office/drawing/2014/main" id="{41E3DE80-87DC-448F-B947-84D91A1287BE}"/>
              </a:ext>
            </a:extLst>
          </p:cNvPr>
          <p:cNvSpPr/>
          <p:nvPr/>
        </p:nvSpPr>
        <p:spPr>
          <a:xfrm>
            <a:off x="6430142" y="3661539"/>
            <a:ext cx="1604420" cy="2393681"/>
          </a:xfrm>
          <a:prstGeom prst="wedgeRoundRectCallout">
            <a:avLst>
              <a:gd name="adj1" fmla="val -93216"/>
              <a:gd name="adj2" fmla="val 286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t>המתודה </a:t>
            </a:r>
            <a:r>
              <a:rPr lang="en-US" altLang="en-US" dirty="0" err="1">
                <a:solidFill>
                  <a:srgbClr val="4C4C4C"/>
                </a:solidFill>
                <a:latin typeface="Consolas" panose="020B0609020204030204" pitchFamily="49" charset="0"/>
              </a:rPr>
              <a:t>GetMethods</a:t>
            </a:r>
            <a:endParaRPr lang="he-IL" altLang="en-US" dirty="0">
              <a:solidFill>
                <a:srgbClr val="4C4C4C"/>
              </a:solidFill>
              <a:latin typeface="Consolas" panose="020B0609020204030204" pitchFamily="49" charset="0"/>
            </a:endParaRPr>
          </a:p>
          <a:p>
            <a:pPr algn="ctr"/>
            <a:r>
              <a:rPr lang="he-IL" dirty="0">
                <a:solidFill>
                  <a:srgbClr val="4C4C4C"/>
                </a:solidFill>
                <a:latin typeface="Consolas" panose="020B0609020204030204" pitchFamily="49" charset="0"/>
              </a:rPr>
              <a:t>מחזירה אוסף של </a:t>
            </a:r>
            <a:r>
              <a:rPr lang="en-US" altLang="en-US" dirty="0" err="1">
                <a:solidFill>
                  <a:srgbClr val="2B91AF"/>
                </a:solidFill>
                <a:latin typeface="Consolas" panose="020B0609020204030204" pitchFamily="49" charset="0"/>
              </a:rPr>
              <a:t>MethodInfo</a:t>
            </a:r>
            <a:r>
              <a:rPr lang="he-IL" altLang="en-US" dirty="0">
                <a:solidFill>
                  <a:srgbClr val="2B91AF"/>
                </a:solidFill>
                <a:latin typeface="Consolas" panose="020B0609020204030204" pitchFamily="49" charset="0"/>
              </a:rPr>
              <a:t> - </a:t>
            </a:r>
            <a:r>
              <a:rPr lang="he-IL" dirty="0">
                <a:solidFill>
                  <a:srgbClr val="4C4C4C"/>
                </a:solidFill>
                <a:latin typeface="Consolas" panose="020B0609020204030204" pitchFamily="49" charset="0"/>
              </a:rPr>
              <a:t>פרטי המתודות שיש לאובייקט</a:t>
            </a:r>
            <a:endParaRPr lang="en-US" dirty="0"/>
          </a:p>
        </p:txBody>
      </p:sp>
    </p:spTree>
    <p:extLst>
      <p:ext uri="{BB962C8B-B14F-4D97-AF65-F5344CB8AC3E}">
        <p14:creationId xmlns:p14="http://schemas.microsoft.com/office/powerpoint/2010/main" val="1316785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a:t>אופרטורי</a:t>
            </a:r>
            <a:r>
              <a:rPr lang="he-IL" dirty="0"/>
              <a:t> </a:t>
            </a:r>
            <a:r>
              <a:rPr lang="en-US" cap="none" dirty="0"/>
              <a:t>is </a:t>
            </a:r>
            <a:r>
              <a:rPr lang="he-IL" cap="none" dirty="0"/>
              <a:t> ו </a:t>
            </a:r>
            <a:r>
              <a:rPr lang="en-US" cap="none" dirty="0"/>
              <a:t>as</a:t>
            </a:r>
            <a:endParaRPr lang="he-IL" cap="none" dirty="0"/>
          </a:p>
        </p:txBody>
      </p:sp>
      <p:sp>
        <p:nvSpPr>
          <p:cNvPr id="3" name="מציין מיקום תוכן 2"/>
          <p:cNvSpPr>
            <a:spLocks noGrp="1"/>
          </p:cNvSpPr>
          <p:nvPr>
            <p:ph idx="1"/>
          </p:nvPr>
        </p:nvSpPr>
        <p:spPr/>
        <p:txBody>
          <a:bodyPr/>
          <a:lstStyle/>
          <a:p>
            <a:r>
              <a:rPr lang="en-US" dirty="0"/>
              <a:t>is </a:t>
            </a:r>
            <a:r>
              <a:rPr lang="he-IL" dirty="0"/>
              <a:t> בודק האם האובייקט הוא מהסוג הנדרש ומחזיר </a:t>
            </a:r>
            <a:r>
              <a:rPr lang="en-US" dirty="0"/>
              <a:t>true</a:t>
            </a:r>
            <a:r>
              <a:rPr lang="he-IL" dirty="0"/>
              <a:t> או </a:t>
            </a:r>
            <a:r>
              <a:rPr lang="en-US" dirty="0"/>
              <a:t>false</a:t>
            </a:r>
            <a:endParaRPr lang="he-IL" dirty="0"/>
          </a:p>
          <a:p>
            <a:pPr lvl="1"/>
            <a:r>
              <a:rPr lang="he-IL" dirty="0"/>
              <a:t>תוצאה מסוג </a:t>
            </a:r>
            <a:r>
              <a:rPr lang="en-US" dirty="0"/>
              <a:t>bool</a:t>
            </a:r>
          </a:p>
          <a:p>
            <a:r>
              <a:rPr lang="en-US" dirty="0"/>
              <a:t>As</a:t>
            </a:r>
            <a:r>
              <a:rPr lang="he-IL" dirty="0"/>
              <a:t> דומה ל </a:t>
            </a:r>
            <a:r>
              <a:rPr lang="en-US" dirty="0"/>
              <a:t>is</a:t>
            </a:r>
            <a:r>
              <a:rPr lang="he-IL" dirty="0"/>
              <a:t> בבדיקה, אבל כאשר האובייקט מתאים לסוג הוא מחזיר </a:t>
            </a:r>
            <a:r>
              <a:rPr lang="en-US" dirty="0"/>
              <a:t>reference </a:t>
            </a:r>
            <a:r>
              <a:rPr lang="he-IL" dirty="0"/>
              <a:t> לאובייקט  וכאשר אינו מתאים , הוא מחזיר </a:t>
            </a:r>
            <a:r>
              <a:rPr lang="en-US" dirty="0"/>
              <a:t>null</a:t>
            </a:r>
          </a:p>
          <a:p>
            <a:pPr lvl="1"/>
            <a:r>
              <a:rPr lang="he-IL" dirty="0"/>
              <a:t>תוצאה מסוג הטיפוס שמימין לאופרטור</a:t>
            </a:r>
          </a:p>
        </p:txBody>
      </p:sp>
    </p:spTree>
    <p:extLst>
      <p:ext uri="{BB962C8B-B14F-4D97-AF65-F5344CB8AC3E}">
        <p14:creationId xmlns:p14="http://schemas.microsoft.com/office/powerpoint/2010/main" val="1782860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he-IL" sz="4000" dirty="0"/>
              <a:t>האופרטור</a:t>
            </a:r>
            <a:r>
              <a:rPr lang="en-US" sz="4000" cap="none" dirty="0"/>
              <a:t>IS  </a:t>
            </a:r>
            <a:endParaRPr lang="he-IL" sz="4000" cap="none" dirty="0"/>
          </a:p>
        </p:txBody>
      </p:sp>
      <p:sp>
        <p:nvSpPr>
          <p:cNvPr id="3" name="מציין מיקום תוכן 2"/>
          <p:cNvSpPr>
            <a:spLocks noGrp="1"/>
          </p:cNvSpPr>
          <p:nvPr>
            <p:ph idx="1"/>
          </p:nvPr>
        </p:nvSpPr>
        <p:spPr/>
        <p:txBody>
          <a:bodyPr>
            <a:noAutofit/>
          </a:bodyPr>
          <a:lstStyle/>
          <a:p>
            <a:pPr marL="0" lvl="0" indent="0" algn="ctr">
              <a:buNone/>
            </a:pPr>
            <a:r>
              <a:rPr lang="en-US" sz="2800" dirty="0"/>
              <a:t>&lt;expression&gt; </a:t>
            </a:r>
            <a:r>
              <a:rPr lang="en-US" sz="2800" b="1" dirty="0"/>
              <a:t>is</a:t>
            </a:r>
            <a:r>
              <a:rPr lang="en-US" sz="2800" dirty="0"/>
              <a:t> &lt;type&gt;</a:t>
            </a:r>
            <a:endParaRPr lang="he-IL" sz="2800" dirty="0"/>
          </a:p>
          <a:p>
            <a:pPr lvl="0"/>
            <a:r>
              <a:rPr lang="en-US" sz="2000" dirty="0"/>
              <a:t>expression</a:t>
            </a:r>
            <a:r>
              <a:rPr lang="he-IL" sz="2000" dirty="0"/>
              <a:t> -  העצם שאותו בודקים  האם הוא מסוג </a:t>
            </a:r>
            <a:r>
              <a:rPr lang="en-US" sz="2000" dirty="0"/>
              <a:t>type</a:t>
            </a:r>
            <a:endParaRPr lang="he-IL" sz="2000" dirty="0"/>
          </a:p>
          <a:p>
            <a:pPr lvl="0"/>
            <a:r>
              <a:rPr lang="en-US" sz="2000" dirty="0"/>
              <a:t>is </a:t>
            </a:r>
            <a:r>
              <a:rPr lang="he-IL" sz="2000" dirty="0"/>
              <a:t> מחזיר </a:t>
            </a:r>
            <a:r>
              <a:rPr lang="en-US" sz="2000" dirty="0"/>
              <a:t>true</a:t>
            </a:r>
            <a:r>
              <a:rPr lang="he-IL" sz="2000" dirty="0"/>
              <a:t> אם האובייקט מופיע בהיררכית הירושה של הטיפוס. </a:t>
            </a:r>
          </a:p>
          <a:p>
            <a:pPr lvl="0"/>
            <a:r>
              <a:rPr lang="he-IL" sz="2000" dirty="0"/>
              <a:t>בעיקרון </a:t>
            </a:r>
            <a:r>
              <a:rPr lang="en-US" sz="2000" dirty="0"/>
              <a:t>is</a:t>
            </a:r>
            <a:r>
              <a:rPr lang="he-IL" sz="2000" dirty="0"/>
              <a:t> מיועד למשתנה הפניה, אבל עובד גם על </a:t>
            </a:r>
            <a:r>
              <a:rPr lang="en-US" sz="2000" dirty="0"/>
              <a:t>value type</a:t>
            </a:r>
            <a:r>
              <a:rPr lang="he-IL" sz="2000" dirty="0"/>
              <a:t>.</a:t>
            </a:r>
          </a:p>
          <a:p>
            <a:r>
              <a:rPr lang="en-US" sz="2000" dirty="0"/>
              <a:t>expression</a:t>
            </a:r>
            <a:r>
              <a:rPr lang="he-IL" sz="2000" dirty="0"/>
              <a:t> לא יכול להיות </a:t>
            </a:r>
            <a:r>
              <a:rPr lang="en-US" sz="2000" dirty="0"/>
              <a:t>null</a:t>
            </a:r>
          </a:p>
          <a:p>
            <a:pPr marL="0" indent="0" algn="l" rtl="0">
              <a:buNone/>
            </a:pPr>
            <a:r>
              <a:rPr lang="en-US" sz="2000" dirty="0"/>
              <a:t>	</a:t>
            </a:r>
          </a:p>
        </p:txBody>
      </p:sp>
      <p:sp>
        <p:nvSpPr>
          <p:cNvPr id="4" name="תרשים זרימה: קלט ידני 3"/>
          <p:cNvSpPr/>
          <p:nvPr/>
        </p:nvSpPr>
        <p:spPr>
          <a:xfrm>
            <a:off x="6333573" y="479715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Solid36</a:t>
            </a:r>
          </a:p>
        </p:txBody>
      </p:sp>
      <p:sp>
        <p:nvSpPr>
          <p:cNvPr id="5" name="Rectangle 5">
            <a:extLst>
              <a:ext uri="{FF2B5EF4-FFF2-40B4-BE49-F238E27FC236}">
                <a16:creationId xmlns:a16="http://schemas.microsoft.com/office/drawing/2014/main" id="{F01E5CB8-17A0-4608-861D-FAC15700C5BC}"/>
              </a:ext>
            </a:extLst>
          </p:cNvPr>
          <p:cNvSpPr/>
          <p:nvPr/>
        </p:nvSpPr>
        <p:spPr>
          <a:xfrm>
            <a:off x="812881" y="3438305"/>
            <a:ext cx="6858000" cy="3042500"/>
          </a:xfrm>
          <a:prstGeom prst="rect">
            <a:avLst/>
          </a:prstGeom>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x = 8;</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//False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ValueType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obj =  x;</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(obj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(obj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//False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(obj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ValueType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479264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he-IL" sz="3600" dirty="0"/>
              <a:t>האופרטור  </a:t>
            </a:r>
            <a:r>
              <a:rPr lang="en-US" sz="3600" cap="none" dirty="0"/>
              <a:t>IS</a:t>
            </a:r>
            <a:endParaRPr lang="he-IL" sz="3600" cap="none" dirty="0"/>
          </a:p>
        </p:txBody>
      </p:sp>
      <p:sp>
        <p:nvSpPr>
          <p:cNvPr id="4" name="תרשים זרימה: קלט ידני 3"/>
          <p:cNvSpPr/>
          <p:nvPr/>
        </p:nvSpPr>
        <p:spPr>
          <a:xfrm>
            <a:off x="6463308" y="5301208"/>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Solid37</a:t>
            </a:r>
          </a:p>
        </p:txBody>
      </p:sp>
      <p:sp>
        <p:nvSpPr>
          <p:cNvPr id="5" name="מציין מיקום תוכן 2"/>
          <p:cNvSpPr txBox="1">
            <a:spLocks/>
          </p:cNvSpPr>
          <p:nvPr/>
        </p:nvSpPr>
        <p:spPr>
          <a:xfrm>
            <a:off x="467544" y="1556792"/>
            <a:ext cx="7599040" cy="5400600"/>
          </a:xfrm>
          <a:prstGeom prst="rect">
            <a:avLst/>
          </a:prstGeom>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buFont typeface="Wingdings 2"/>
              <a:buNone/>
            </a:pPr>
            <a:r>
              <a:rPr lang="en-US" sz="2400" b="1" dirty="0"/>
              <a:t>//</a:t>
            </a:r>
            <a:r>
              <a:rPr lang="he-IL" sz="2400" b="1" dirty="0"/>
              <a:t>וגם – ספירת אובייקטים מסוג אבא</a:t>
            </a:r>
          </a:p>
          <a:p>
            <a:pPr marL="0" indent="0" algn="l" rtl="0">
              <a:lnSpc>
                <a:spcPct val="107000"/>
              </a:lnSpc>
              <a:spcBef>
                <a:spcPts val="0"/>
              </a:spcBef>
              <a:buFont typeface="Wingdings 2"/>
              <a:buNone/>
            </a:pPr>
            <a:endPar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Font typeface="Wingdings 2"/>
              <a:buNone/>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grandfather[]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grandfather[3];</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[0]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grandfather();</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[1]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father();</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[2]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son();</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&lt; 3;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father)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].hello());</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Font typeface="Wingdings 2"/>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p:txBody>
      </p:sp>
      <p:sp>
        <p:nvSpPr>
          <p:cNvPr id="7" name="Title 1">
            <a:extLst>
              <a:ext uri="{FF2B5EF4-FFF2-40B4-BE49-F238E27FC236}">
                <a16:creationId xmlns:a16="http://schemas.microsoft.com/office/drawing/2014/main" id="{B2F160A1-BF2B-4C21-9854-BFE8450A0B03}"/>
              </a:ext>
            </a:extLst>
          </p:cNvPr>
          <p:cNvSpPr txBox="1">
            <a:spLocks/>
          </p:cNvSpPr>
          <p:nvPr/>
        </p:nvSpPr>
        <p:spPr>
          <a:xfrm>
            <a:off x="5292080" y="4072167"/>
            <a:ext cx="3422576" cy="845338"/>
          </a:xfrm>
          <a:prstGeom prst="rect">
            <a:avLst/>
          </a:prstGeom>
          <a:solidFill>
            <a:schemeClr val="accent4">
              <a:lumMod val="20000"/>
              <a:lumOff val="80000"/>
            </a:schemeClr>
          </a:solidFill>
          <a:ln w="63500">
            <a:solidFill>
              <a:schemeClr val="tx2"/>
            </a:solidFill>
          </a:ln>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rtl="0"/>
            <a:r>
              <a:rPr lang="en-US" sz="2400" dirty="0" err="1"/>
              <a:t>i</a:t>
            </a:r>
            <a:r>
              <a:rPr lang="en-US" sz="2400" dirty="0"/>
              <a:t> am father</a:t>
            </a:r>
            <a:br>
              <a:rPr lang="en-US" sz="2400" dirty="0"/>
            </a:br>
            <a:r>
              <a:rPr lang="en-US" sz="2400" dirty="0" err="1"/>
              <a:t>i</a:t>
            </a:r>
            <a:r>
              <a:rPr lang="en-US" sz="2400" dirty="0"/>
              <a:t> am son</a:t>
            </a:r>
          </a:p>
        </p:txBody>
      </p:sp>
    </p:spTree>
    <p:extLst>
      <p:ext uri="{BB962C8B-B14F-4D97-AF65-F5344CB8AC3E}">
        <p14:creationId xmlns:p14="http://schemas.microsoft.com/office/powerpoint/2010/main" val="1388955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מה יקרה כאן??</a:t>
            </a:r>
          </a:p>
        </p:txBody>
      </p:sp>
      <p:sp>
        <p:nvSpPr>
          <p:cNvPr id="8" name="תרשים זרימה: קלט ידני 7"/>
          <p:cNvSpPr/>
          <p:nvPr/>
        </p:nvSpPr>
        <p:spPr>
          <a:xfrm>
            <a:off x="291581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Solid39</a:t>
            </a:r>
          </a:p>
        </p:txBody>
      </p:sp>
      <p:pic>
        <p:nvPicPr>
          <p:cNvPr id="10" name="תמונה 9"/>
          <p:cNvPicPr>
            <a:picLocks noChangeAspect="1"/>
          </p:cNvPicPr>
          <p:nvPr/>
        </p:nvPicPr>
        <p:blipFill rotWithShape="1">
          <a:blip r:embed="rId3"/>
          <a:srcRect l="13386" t="27422" r="37002" b="39679"/>
          <a:stretch/>
        </p:blipFill>
        <p:spPr>
          <a:xfrm>
            <a:off x="-108520" y="1916832"/>
            <a:ext cx="9459093" cy="3528392"/>
          </a:xfrm>
          <a:prstGeom prst="rect">
            <a:avLst/>
          </a:prstGeom>
        </p:spPr>
      </p:pic>
      <p:sp>
        <p:nvSpPr>
          <p:cNvPr id="7" name="הסבר מלבני מעוגל 17"/>
          <p:cNvSpPr/>
          <p:nvPr/>
        </p:nvSpPr>
        <p:spPr bwMode="auto">
          <a:xfrm>
            <a:off x="4355976" y="3512952"/>
            <a:ext cx="2323492" cy="576065"/>
          </a:xfrm>
          <a:prstGeom prst="wedgeRoundRectCallout">
            <a:avLst>
              <a:gd name="adj1" fmla="val 107036"/>
              <a:gd name="adj2" fmla="val 32018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rPr>
              <a:t>איזו לוגיקה!!</a:t>
            </a:r>
            <a:endParaRPr lang="en-US" sz="2800" dirty="0">
              <a:solidFill>
                <a:srgbClr val="000000"/>
              </a:solidFill>
              <a:latin typeface="+mj-lt"/>
              <a:cs typeface="+mn-cs"/>
            </a:endParaRPr>
          </a:p>
        </p:txBody>
      </p:sp>
      <p:pic>
        <p:nvPicPr>
          <p:cNvPr id="6" name="תמונה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11" name="Speech Bubble: Rectangle with Corners Rounded 2">
            <a:extLst>
              <a:ext uri="{FF2B5EF4-FFF2-40B4-BE49-F238E27FC236}">
                <a16:creationId xmlns:a16="http://schemas.microsoft.com/office/drawing/2014/main" id="{41E3DE80-87DC-448F-B947-84D91A1287BE}"/>
              </a:ext>
            </a:extLst>
          </p:cNvPr>
          <p:cNvSpPr/>
          <p:nvPr/>
        </p:nvSpPr>
        <p:spPr>
          <a:xfrm>
            <a:off x="7482672" y="1916832"/>
            <a:ext cx="1744280" cy="1872208"/>
          </a:xfrm>
          <a:prstGeom prst="wedgeRoundRectCallout">
            <a:avLst>
              <a:gd name="adj1" fmla="val -104146"/>
              <a:gd name="adj2" fmla="val 1800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t>שימו לב! מאחר ואחד מערכי השרשור הוא </a:t>
            </a:r>
            <a:r>
              <a:rPr lang="en-US" dirty="0"/>
              <a:t>bool</a:t>
            </a:r>
            <a:r>
              <a:rPr lang="he-IL" dirty="0"/>
              <a:t>, נוצרת כאן המרה מרומזת</a:t>
            </a:r>
            <a:endParaRPr lang="en-US" dirty="0"/>
          </a:p>
        </p:txBody>
      </p:sp>
    </p:spTree>
    <p:extLst>
      <p:ext uri="{BB962C8B-B14F-4D97-AF65-F5344CB8AC3E}">
        <p14:creationId xmlns:p14="http://schemas.microsoft.com/office/powerpoint/2010/main" val="112075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r>
              <a:rPr lang="he-IL" sz="3600" dirty="0"/>
              <a:t>אתחול מהיר – ללא דריסת הבנאי</a:t>
            </a:r>
          </a:p>
        </p:txBody>
      </p:sp>
      <p:sp>
        <p:nvSpPr>
          <p:cNvPr id="3" name="מציין מיקום תוכן 2"/>
          <p:cNvSpPr>
            <a:spLocks noGrp="1"/>
          </p:cNvSpPr>
          <p:nvPr>
            <p:ph idx="1"/>
          </p:nvPr>
        </p:nvSpPr>
        <p:spPr/>
        <p:txBody>
          <a:bodyPr>
            <a:noAutofit/>
          </a:bodyPr>
          <a:lstStyle/>
          <a:p>
            <a:r>
              <a:rPr lang="he-IL" sz="2400" dirty="0"/>
              <a:t>אם ניתן ערך התחלתי לשדה בזמן הגדרתו </a:t>
            </a:r>
            <a:r>
              <a:rPr lang="he-IL" sz="2400" b="1" dirty="0"/>
              <a:t>ולא</a:t>
            </a:r>
            <a:r>
              <a:rPr lang="he-IL" sz="2400" dirty="0"/>
              <a:t> נדרס בנאי ברירת המחדל אזי ערך השדה יהיה </a:t>
            </a:r>
            <a:r>
              <a:rPr lang="he-IL" sz="2400" b="1" dirty="0"/>
              <a:t>הערך ההתחלתי שניתן לשדה בזמן ההגדרה.</a:t>
            </a:r>
          </a:p>
        </p:txBody>
      </p:sp>
      <p:sp>
        <p:nvSpPr>
          <p:cNvPr id="4" name="Slide Number Placeholder 3"/>
          <p:cNvSpPr>
            <a:spLocks noGrp="1"/>
          </p:cNvSpPr>
          <p:nvPr>
            <p:ph type="sldNum" sz="quarter" idx="12"/>
          </p:nvPr>
        </p:nvSpPr>
        <p:spPr/>
        <p:txBody>
          <a:bodyPr/>
          <a:lstStyle/>
          <a:p>
            <a:fld id="{5EC9654E-5318-4238-B03D-55CEA01D4D35}" type="slidenum">
              <a:rPr lang="he-IL" smtClean="0"/>
              <a:t>11</a:t>
            </a:fld>
            <a:endParaRPr lang="he-IL"/>
          </a:p>
        </p:txBody>
      </p:sp>
      <p:sp>
        <p:nvSpPr>
          <p:cNvPr id="5" name="Rectangle 4">
            <a:extLst>
              <a:ext uri="{FF2B5EF4-FFF2-40B4-BE49-F238E27FC236}">
                <a16:creationId xmlns:a16="http://schemas.microsoft.com/office/drawing/2014/main" id="{A38B7193-9DC7-4EF1-9B0B-B759E79A347A}"/>
              </a:ext>
            </a:extLst>
          </p:cNvPr>
          <p:cNvSpPr/>
          <p:nvPr/>
        </p:nvSpPr>
        <p:spPr>
          <a:xfrm>
            <a:off x="323528" y="2649351"/>
            <a:ext cx="5716574" cy="4164025"/>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=6</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=7</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a:t>
            </a:r>
            <a:endParaRPr lang="en-US" sz="2400" dirty="0">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p1.x = 8;</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6" name="Arrow: Left 5">
            <a:extLst>
              <a:ext uri="{FF2B5EF4-FFF2-40B4-BE49-F238E27FC236}">
                <a16:creationId xmlns:a16="http://schemas.microsoft.com/office/drawing/2014/main" id="{B0238993-5467-4AF7-95F5-CB40AB02A0CA}"/>
              </a:ext>
            </a:extLst>
          </p:cNvPr>
          <p:cNvSpPr/>
          <p:nvPr/>
        </p:nvSpPr>
        <p:spPr>
          <a:xfrm>
            <a:off x="3286460" y="5609585"/>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x=6, y=7</a:t>
            </a:r>
          </a:p>
        </p:txBody>
      </p:sp>
      <p:sp>
        <p:nvSpPr>
          <p:cNvPr id="7" name="Arrow: Left 6">
            <a:extLst>
              <a:ext uri="{FF2B5EF4-FFF2-40B4-BE49-F238E27FC236}">
                <a16:creationId xmlns:a16="http://schemas.microsoft.com/office/drawing/2014/main" id="{405AEA6C-D4BC-47F8-9434-BB9897694ED5}"/>
              </a:ext>
            </a:extLst>
          </p:cNvPr>
          <p:cNvSpPr/>
          <p:nvPr/>
        </p:nvSpPr>
        <p:spPr>
          <a:xfrm>
            <a:off x="2727560" y="5999678"/>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x=8, y=7</a:t>
            </a:r>
          </a:p>
        </p:txBody>
      </p:sp>
    </p:spTree>
    <p:extLst>
      <p:ext uri="{BB962C8B-B14F-4D97-AF65-F5344CB8AC3E}">
        <p14:creationId xmlns:p14="http://schemas.microsoft.com/office/powerpoint/2010/main" val="807455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err="1"/>
              <a:t>tyPEOF</a:t>
            </a:r>
            <a:r>
              <a:rPr lang="en-US" dirty="0"/>
              <a:t>, GETTYPE, IS</a:t>
            </a:r>
            <a:endParaRPr lang="he-IL" dirty="0"/>
          </a:p>
        </p:txBody>
      </p:sp>
      <p:sp>
        <p:nvSpPr>
          <p:cNvPr id="4" name="Slide Number Placeholder 3"/>
          <p:cNvSpPr>
            <a:spLocks noGrp="1"/>
          </p:cNvSpPr>
          <p:nvPr>
            <p:ph type="sldNum" sz="quarter" idx="12"/>
          </p:nvPr>
        </p:nvSpPr>
        <p:spPr/>
        <p:txBody>
          <a:bodyPr/>
          <a:lstStyle/>
          <a:p>
            <a:fld id="{1E4D7292-AD41-4745-A56F-5FB7769147B4}" type="slidenum">
              <a:rPr lang="he-IL" smtClean="0"/>
              <a:t>110</a:t>
            </a:fld>
            <a:endParaRPr lang="he-IL"/>
          </a:p>
        </p:txBody>
      </p:sp>
      <p:sp>
        <p:nvSpPr>
          <p:cNvPr id="5" name="Rectangle 4"/>
          <p:cNvSpPr/>
          <p:nvPr/>
        </p:nvSpPr>
        <p:spPr>
          <a:xfrm>
            <a:off x="172696" y="1772816"/>
            <a:ext cx="8798608" cy="5472267"/>
          </a:xfrm>
          <a:prstGeom prst="rect">
            <a:avLst/>
          </a:prstGeom>
        </p:spPr>
        <p:txBody>
          <a:bodyPr wrap="square">
            <a:spAutoFit/>
          </a:bodyPr>
          <a:lstStyle/>
          <a:p>
            <a:pPr algn="l" rtl="0">
              <a:lnSpc>
                <a:spcPct val="115000"/>
              </a:lnSpc>
              <a:spcAft>
                <a:spcPts val="0"/>
              </a:spcAft>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 {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Dog</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 {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PrintTypes</a:t>
            </a:r>
            <a:r>
              <a:rPr lang="en-US" sz="1400" dirty="0">
                <a:solidFill>
                  <a:srgbClr val="000000"/>
                </a:solidFill>
                <a:highlight>
                  <a:srgbClr val="FFFFFF"/>
                </a:highlight>
                <a:latin typeface="Consolas"/>
                <a:ea typeface="Calibri"/>
                <a:cs typeface="Arial"/>
              </a:rPr>
              <a:t>(</a:t>
            </a:r>
            <a:r>
              <a:rPr lang="en-US" sz="1400" b="1" dirty="0">
                <a:solidFill>
                  <a:srgbClr val="2B91AF"/>
                </a:solidFill>
                <a:highlight>
                  <a:srgbClr val="FFFFFF"/>
                </a:highlight>
                <a:latin typeface="Consolas"/>
                <a:ea typeface="Calibri"/>
                <a:cs typeface="Arial"/>
              </a:rPr>
              <a:t>Animal</a:t>
            </a:r>
            <a:r>
              <a:rPr lang="en-US" sz="1400" b="1" dirty="0">
                <a:solidFill>
                  <a:srgbClr val="000000"/>
                </a:solidFill>
                <a:highlight>
                  <a:srgbClr val="FFFFFF"/>
                </a:highlight>
                <a:latin typeface="Consolas"/>
                <a:ea typeface="Calibri"/>
                <a:cs typeface="Arial"/>
              </a:rPr>
              <a:t> a</a:t>
            </a: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a.GetType</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ExType.Dog</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ExType.Animal</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Dog</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ExType.Dog</a:t>
            </a:r>
            <a:endParaRPr lang="en-US" dirty="0">
              <a:highlight>
                <a:srgbClr val="FFFFFF"/>
              </a:highlight>
              <a:latin typeface="Calibri"/>
              <a:ea typeface="Calibri"/>
              <a:cs typeface="Arial"/>
            </a:endParaRPr>
          </a:p>
          <a:p>
            <a:pPr algn="l" rtl="0">
              <a:lnSpc>
                <a:spcPct val="115000"/>
              </a:lnSpc>
              <a:spcAft>
                <a:spcPts val="0"/>
              </a:spcAft>
            </a:pPr>
            <a:r>
              <a:rPr lang="en-US" dirty="0">
                <a:solidFill>
                  <a:srgbClr val="2B91AF"/>
                </a:solidFill>
                <a:highlight>
                  <a:srgbClr val="FFFFFF"/>
                </a:highlight>
                <a:latin typeface="Calibri"/>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a.GetType</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//False </a:t>
            </a:r>
            <a:endParaRPr lang="en-US" dirty="0">
              <a:latin typeface="Calibri"/>
              <a:ea typeface="Calibri"/>
              <a:cs typeface="Arial"/>
            </a:endParaRPr>
          </a:p>
          <a:p>
            <a:pPr algn="l" rtl="0">
              <a:lnSpc>
                <a:spcPct val="115000"/>
              </a:lnSpc>
              <a:spcAft>
                <a:spcPts val="0"/>
              </a:spcAft>
            </a:pPr>
            <a:r>
              <a:rPr lang="en-US" sz="1600" b="1" dirty="0">
                <a:solidFill>
                  <a:srgbClr val="000000"/>
                </a:solidFill>
                <a:highlight>
                  <a:srgbClr val="FFFFFF"/>
                </a:highlight>
                <a:latin typeface="Consolas"/>
                <a:ea typeface="Calibri"/>
                <a:cs typeface="Arial"/>
              </a:rPr>
              <a:t>          </a:t>
            </a:r>
            <a:r>
              <a:rPr lang="en-US" sz="1600" b="1" dirty="0" err="1">
                <a:solidFill>
                  <a:srgbClr val="2B91AF"/>
                </a:solidFill>
                <a:highlight>
                  <a:srgbClr val="FFFFFF"/>
                </a:highlight>
                <a:latin typeface="Consolas"/>
                <a:ea typeface="Calibri"/>
                <a:cs typeface="Arial"/>
              </a:rPr>
              <a:t>Console</a:t>
            </a:r>
            <a:r>
              <a:rPr lang="en-US" sz="1600" b="1" dirty="0" err="1">
                <a:solidFill>
                  <a:srgbClr val="000000"/>
                </a:solidFill>
                <a:highlight>
                  <a:srgbClr val="FFFFFF"/>
                </a:highlight>
                <a:latin typeface="Consolas"/>
                <a:ea typeface="Calibri"/>
                <a:cs typeface="Arial"/>
              </a:rPr>
              <a:t>.WriteLine</a:t>
            </a:r>
            <a:r>
              <a:rPr lang="en-US" sz="1600" b="1" dirty="0">
                <a:solidFill>
                  <a:srgbClr val="000000"/>
                </a:solidFill>
                <a:highlight>
                  <a:srgbClr val="FFFFFF"/>
                </a:highlight>
                <a:latin typeface="Consolas"/>
                <a:ea typeface="Calibri"/>
                <a:cs typeface="Arial"/>
              </a:rPr>
              <a:t>(a </a:t>
            </a:r>
            <a:r>
              <a:rPr lang="en-US" sz="1600" b="1" dirty="0">
                <a:solidFill>
                  <a:srgbClr val="0000FF"/>
                </a:solidFill>
                <a:highlight>
                  <a:srgbClr val="FFFFFF"/>
                </a:highlight>
                <a:latin typeface="Consolas"/>
                <a:ea typeface="Calibri"/>
                <a:cs typeface="Arial"/>
              </a:rPr>
              <a:t>is</a:t>
            </a:r>
            <a:r>
              <a:rPr lang="en-US" sz="1600" b="1" dirty="0">
                <a:solidFill>
                  <a:srgbClr val="000000"/>
                </a:solidFill>
                <a:highlight>
                  <a:srgbClr val="FFFFFF"/>
                </a:highlight>
                <a:latin typeface="Consolas"/>
                <a:ea typeface="Calibri"/>
                <a:cs typeface="Arial"/>
              </a:rPr>
              <a:t> </a:t>
            </a:r>
            <a:r>
              <a:rPr lang="en-US" sz="1600" b="1" dirty="0">
                <a:solidFill>
                  <a:srgbClr val="2B91AF"/>
                </a:solidFill>
                <a:highlight>
                  <a:srgbClr val="FFFFFF"/>
                </a:highlight>
                <a:latin typeface="Consolas"/>
                <a:ea typeface="Calibri"/>
                <a:cs typeface="Arial"/>
              </a:rPr>
              <a:t>Animal</a:t>
            </a:r>
            <a:r>
              <a:rPr lang="en-US" sz="1600" b="1" dirty="0">
                <a:solidFill>
                  <a:srgbClr val="000000"/>
                </a:solidFill>
                <a:highlight>
                  <a:srgbClr val="FFFFFF"/>
                </a:highlight>
                <a:latin typeface="Consolas"/>
                <a:ea typeface="Calibri"/>
                <a:cs typeface="Arial"/>
              </a:rPr>
              <a:t>);</a:t>
            </a:r>
            <a:r>
              <a:rPr lang="en-US" sz="1600" b="1" dirty="0">
                <a:solidFill>
                  <a:srgbClr val="008000"/>
                </a:solidFill>
                <a:highlight>
                  <a:srgbClr val="FFFFFF"/>
                </a:highlight>
                <a:latin typeface="Consolas"/>
                <a:ea typeface="Calibri"/>
                <a:cs typeface="Arial"/>
              </a:rPr>
              <a:t>//True </a:t>
            </a:r>
            <a:endParaRPr lang="en-US" sz="2000" b="1"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a.GetType</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Dog</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//True</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Dog</a:t>
            </a:r>
            <a:r>
              <a:rPr lang="en-US" sz="1400" b="1" dirty="0">
                <a:solidFill>
                  <a:srgbClr val="000000"/>
                </a:solidFill>
                <a:highlight>
                  <a:srgbClr val="FFFFFF"/>
                </a:highlight>
                <a:latin typeface="Consolas"/>
                <a:ea typeface="Calibri"/>
                <a:cs typeface="Arial"/>
              </a:rPr>
              <a:t> spot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Dog</a:t>
            </a:r>
            <a:r>
              <a:rPr lang="en-US" sz="1400" b="1" dirty="0">
                <a:solidFill>
                  <a:srgbClr val="000000"/>
                </a:solidFill>
                <a:highlight>
                  <a:srgbClr val="FFFFFF"/>
                </a:highlight>
                <a:latin typeface="Consolas"/>
                <a:ea typeface="Calibri"/>
                <a:cs typeface="Arial"/>
              </a:rPr>
              <a:t>();</a:t>
            </a:r>
          </a:p>
          <a:p>
            <a:pPr algn="l" rtl="0">
              <a:lnSpc>
                <a:spcPct val="115000"/>
              </a:lnSpc>
              <a:spcAft>
                <a:spcPts val="0"/>
              </a:spcAft>
            </a:pP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PrintTypes</a:t>
            </a:r>
            <a:r>
              <a:rPr lang="en-US" sz="1400" b="1" dirty="0">
                <a:solidFill>
                  <a:srgbClr val="000000"/>
                </a:solidFill>
                <a:highlight>
                  <a:srgbClr val="FFFFFF"/>
                </a:highlight>
                <a:latin typeface="Consolas"/>
                <a:ea typeface="Calibri"/>
                <a:cs typeface="Arial"/>
              </a:rPr>
              <a:t>(spot);</a:t>
            </a: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1000"/>
              </a:spcAft>
            </a:pPr>
            <a:endParaRPr lang="en-US" dirty="0">
              <a:effectLst/>
              <a:latin typeface="Calibri"/>
              <a:ea typeface="Calibri"/>
              <a:cs typeface="Arial"/>
            </a:endParaRPr>
          </a:p>
        </p:txBody>
      </p:sp>
      <p:sp>
        <p:nvSpPr>
          <p:cNvPr id="6" name="מלבן 5"/>
          <p:cNvSpPr/>
          <p:nvPr/>
        </p:nvSpPr>
        <p:spPr>
          <a:xfrm>
            <a:off x="3528392" y="1556792"/>
            <a:ext cx="4572000" cy="1477328"/>
          </a:xfrm>
          <a:prstGeom prst="rect">
            <a:avLst/>
          </a:prstGeom>
          <a:ln w="38100">
            <a:solidFill>
              <a:schemeClr val="accent1"/>
            </a:solidFill>
          </a:ln>
        </p:spPr>
        <p:txBody>
          <a:bodyPr>
            <a:spAutoFit/>
          </a:bodyPr>
          <a:lstStyle/>
          <a:p>
            <a:pPr lvl="0"/>
            <a:r>
              <a:rPr lang="he-IL" dirty="0"/>
              <a:t>שימו לב להבדל!!</a:t>
            </a:r>
          </a:p>
          <a:p>
            <a:pPr lvl="0"/>
            <a:r>
              <a:rPr lang="en-US" b="1" dirty="0" err="1"/>
              <a:t>typeof</a:t>
            </a:r>
            <a:r>
              <a:rPr lang="he-IL" dirty="0"/>
              <a:t> – מחזירה את שם הטיפוס של העצם כפי שמתואר ע"י </a:t>
            </a:r>
            <a:r>
              <a:rPr lang="he-IL" b="1" dirty="0"/>
              <a:t>הקומפיילר</a:t>
            </a:r>
            <a:endParaRPr lang="en-US" b="1" dirty="0"/>
          </a:p>
          <a:p>
            <a:pPr lvl="0"/>
            <a:r>
              <a:rPr lang="en-US" b="1" dirty="0" err="1"/>
              <a:t>GetType</a:t>
            </a:r>
            <a:r>
              <a:rPr lang="he-IL" dirty="0"/>
              <a:t> – מחזירה את שם הטיפוס של העצם </a:t>
            </a:r>
            <a:r>
              <a:rPr lang="he-IL" b="1" dirty="0"/>
              <a:t>בזמן הריצה</a:t>
            </a:r>
          </a:p>
        </p:txBody>
      </p:sp>
      <p:pic>
        <p:nvPicPr>
          <p:cNvPr id="8" name="תמונה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9" name="הסבר מלבני מעוגל 17"/>
          <p:cNvSpPr/>
          <p:nvPr/>
        </p:nvSpPr>
        <p:spPr bwMode="auto">
          <a:xfrm flipH="1">
            <a:off x="4427984" y="5229200"/>
            <a:ext cx="2600470" cy="1540177"/>
          </a:xfrm>
          <a:prstGeom prst="wedgeRoundRectCallout">
            <a:avLst>
              <a:gd name="adj1" fmla="val -90081"/>
              <a:gd name="adj2" fmla="val -2095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r">
              <a:buFont typeface="Arial" panose="020B0604020202020204" pitchFamily="34" charset="0"/>
              <a:buChar char="•"/>
            </a:pPr>
            <a:r>
              <a:rPr lang="he-IL" sz="2400" dirty="0"/>
              <a:t>מתודה סטטית</a:t>
            </a:r>
          </a:p>
          <a:p>
            <a:pPr marL="342900" indent="-342900" algn="r">
              <a:buFont typeface="Arial" panose="020B0604020202020204" pitchFamily="34" charset="0"/>
              <a:buChar char="•"/>
            </a:pPr>
            <a:r>
              <a:rPr lang="he-IL" sz="2400" dirty="0"/>
              <a:t>מתודת מופע ירושה מ</a:t>
            </a:r>
            <a:r>
              <a:rPr lang="en-US" sz="2400" dirty="0"/>
              <a:t>object</a:t>
            </a:r>
            <a:endParaRPr lang="he-IL" sz="2400" dirty="0"/>
          </a:p>
          <a:p>
            <a:pPr marL="342900" indent="-342900" algn="r">
              <a:buFont typeface="Arial" panose="020B0604020202020204" pitchFamily="34" charset="0"/>
              <a:buChar char="•"/>
            </a:pPr>
            <a:r>
              <a:rPr lang="he-IL" sz="2400" dirty="0"/>
              <a:t>אופרטור</a:t>
            </a:r>
          </a:p>
          <a:p>
            <a:pPr marL="342900" indent="-342900" algn="r">
              <a:buFont typeface="Arial" panose="020B0604020202020204" pitchFamily="34" charset="0"/>
              <a:buChar char="•"/>
            </a:pPr>
            <a:endParaRPr lang="he-IL" sz="2400" dirty="0"/>
          </a:p>
        </p:txBody>
      </p:sp>
      <p:sp>
        <p:nvSpPr>
          <p:cNvPr id="10" name="תרשים זרימה: קלט ידני 9"/>
          <p:cNvSpPr/>
          <p:nvPr/>
        </p:nvSpPr>
        <p:spPr>
          <a:xfrm>
            <a:off x="7344308" y="3572937"/>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Solid44</a:t>
            </a:r>
          </a:p>
        </p:txBody>
      </p:sp>
    </p:spTree>
    <p:extLst>
      <p:ext uri="{BB962C8B-B14F-4D97-AF65-F5344CB8AC3E}">
        <p14:creationId xmlns:p14="http://schemas.microsoft.com/office/powerpoint/2010/main" val="109474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he-IL" sz="4000" dirty="0"/>
              <a:t>האופרטור</a:t>
            </a:r>
            <a:r>
              <a:rPr lang="en-US" sz="4000" cap="none" dirty="0"/>
              <a:t>AS  </a:t>
            </a:r>
            <a:endParaRPr lang="he-IL" sz="4000" cap="none" dirty="0"/>
          </a:p>
        </p:txBody>
      </p:sp>
      <p:sp>
        <p:nvSpPr>
          <p:cNvPr id="3" name="מציין מיקום תוכן 2"/>
          <p:cNvSpPr>
            <a:spLocks noGrp="1"/>
          </p:cNvSpPr>
          <p:nvPr>
            <p:ph idx="1"/>
          </p:nvPr>
        </p:nvSpPr>
        <p:spPr/>
        <p:txBody>
          <a:bodyPr>
            <a:normAutofit/>
          </a:bodyPr>
          <a:lstStyle/>
          <a:p>
            <a:pPr marL="0" lvl="0" indent="0" algn="ctr">
              <a:buNone/>
            </a:pPr>
            <a:r>
              <a:rPr lang="en-US" sz="3800" dirty="0"/>
              <a:t>&lt;expression&gt; </a:t>
            </a:r>
            <a:r>
              <a:rPr lang="en-US" sz="3800" b="1" dirty="0"/>
              <a:t>As</a:t>
            </a:r>
            <a:r>
              <a:rPr lang="en-US" sz="3800" dirty="0"/>
              <a:t> &lt;type&gt;</a:t>
            </a:r>
            <a:endParaRPr lang="he-IL" sz="3800" dirty="0"/>
          </a:p>
          <a:p>
            <a:pPr marL="0" indent="0">
              <a:buNone/>
            </a:pPr>
            <a:endParaRPr lang="en-US" dirty="0"/>
          </a:p>
          <a:p>
            <a:r>
              <a:rPr lang="en-US" dirty="0"/>
              <a:t>As</a:t>
            </a:r>
            <a:r>
              <a:rPr lang="he-IL" dirty="0"/>
              <a:t> דומה ל </a:t>
            </a:r>
            <a:r>
              <a:rPr lang="en-US" dirty="0"/>
              <a:t>is</a:t>
            </a:r>
            <a:r>
              <a:rPr lang="he-IL" dirty="0"/>
              <a:t> בבדיקה, אבל כאשר האובייקט מתאים לסוג הוא מחזיר </a:t>
            </a:r>
            <a:r>
              <a:rPr lang="en-US" dirty="0"/>
              <a:t>reference </a:t>
            </a:r>
            <a:r>
              <a:rPr lang="he-IL" dirty="0"/>
              <a:t> לאובייקט  וכאשר אינו מתאים , הוא מחזיר </a:t>
            </a:r>
            <a:r>
              <a:rPr lang="en-US" dirty="0"/>
              <a:t>null</a:t>
            </a:r>
            <a:endParaRPr lang="he-IL" dirty="0"/>
          </a:p>
          <a:p>
            <a:r>
              <a:rPr lang="he-IL" dirty="0"/>
              <a:t>נועד להמרת הפניה מסוג </a:t>
            </a:r>
            <a:r>
              <a:rPr lang="he-IL" dirty="0" err="1"/>
              <a:t>מסויים</a:t>
            </a:r>
            <a:r>
              <a:rPr lang="he-IL" dirty="0"/>
              <a:t> להפניה מסוג אחר (בתנאי שזה אפשרי)</a:t>
            </a:r>
          </a:p>
          <a:p>
            <a:pPr marL="0" indent="0">
              <a:buNone/>
            </a:pPr>
            <a:endParaRPr lang="he-IL" dirty="0"/>
          </a:p>
        </p:txBody>
      </p:sp>
    </p:spTree>
    <p:extLst>
      <p:ext uri="{BB962C8B-B14F-4D97-AF65-F5344CB8AC3E}">
        <p14:creationId xmlns:p14="http://schemas.microsoft.com/office/powerpoint/2010/main" val="96560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z="3600" dirty="0"/>
              <a:t>האופרטור</a:t>
            </a:r>
            <a:r>
              <a:rPr lang="en-US" sz="3600" cap="none" dirty="0"/>
              <a:t>AS </a:t>
            </a:r>
            <a:endParaRPr lang="he-IL" dirty="0"/>
          </a:p>
        </p:txBody>
      </p:sp>
      <p:sp>
        <p:nvSpPr>
          <p:cNvPr id="5" name="תרשים זרימה: קלט ידני 4"/>
          <p:cNvSpPr/>
          <p:nvPr/>
        </p:nvSpPr>
        <p:spPr>
          <a:xfrm>
            <a:off x="291581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Solid41</a:t>
            </a:r>
          </a:p>
        </p:txBody>
      </p:sp>
      <p:sp>
        <p:nvSpPr>
          <p:cNvPr id="6" name="Rectangle 4"/>
          <p:cNvSpPr/>
          <p:nvPr/>
        </p:nvSpPr>
        <p:spPr>
          <a:xfrm>
            <a:off x="387263" y="1609416"/>
            <a:ext cx="7527032" cy="433965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15000"/>
              </a:lnSpc>
              <a:spcAft>
                <a:spcPts val="0"/>
              </a:spcAft>
            </a:pPr>
            <a:r>
              <a:rPr lang="en-US" sz="2000" dirty="0">
                <a:solidFill>
                  <a:srgbClr val="0000FF"/>
                </a:solidFill>
                <a:highlight>
                  <a:srgbClr val="FFFFFF"/>
                </a:highlight>
                <a:latin typeface="Consolas"/>
                <a:ea typeface="Calibri"/>
                <a:cs typeface="Arial"/>
              </a:rPr>
              <a:t>static</a:t>
            </a:r>
            <a:r>
              <a:rPr lang="en-US" sz="2000" dirty="0">
                <a:solidFill>
                  <a:srgbClr val="000000"/>
                </a:solidFill>
                <a:highlight>
                  <a:srgbClr val="FFFFFF"/>
                </a:highlight>
                <a:latin typeface="Consolas"/>
                <a:ea typeface="Calibri"/>
                <a:cs typeface="Arial"/>
              </a:rPr>
              <a:t> </a:t>
            </a:r>
            <a:r>
              <a:rPr lang="en-US" sz="2000" dirty="0">
                <a:solidFill>
                  <a:srgbClr val="0000FF"/>
                </a:solidFill>
                <a:highlight>
                  <a:srgbClr val="FFFFFF"/>
                </a:highlight>
                <a:latin typeface="Consolas"/>
                <a:ea typeface="Calibri"/>
                <a:cs typeface="Arial"/>
              </a:rPr>
              <a:t>void</a:t>
            </a:r>
            <a:r>
              <a:rPr lang="en-US" sz="2000" dirty="0">
                <a:solidFill>
                  <a:srgbClr val="000000"/>
                </a:solidFill>
                <a:highlight>
                  <a:srgbClr val="FFFFFF"/>
                </a:highlight>
                <a:latin typeface="Consolas"/>
                <a:ea typeface="Calibri"/>
                <a:cs typeface="Arial"/>
              </a:rPr>
              <a:t> Main(</a:t>
            </a:r>
            <a:r>
              <a:rPr lang="en-US" sz="2000" dirty="0">
                <a:solidFill>
                  <a:srgbClr val="0000FF"/>
                </a:solidFill>
                <a:highlight>
                  <a:srgbClr val="FFFFFF"/>
                </a:highlight>
                <a:latin typeface="Consolas"/>
                <a:ea typeface="Calibri"/>
                <a:cs typeface="Arial"/>
              </a:rPr>
              <a:t>string</a:t>
            </a:r>
            <a:r>
              <a:rPr lang="en-US" sz="2000" dirty="0">
                <a:solidFill>
                  <a:srgbClr val="000000"/>
                </a:solidFill>
                <a:highlight>
                  <a:srgbClr val="FFFFFF"/>
                </a:highlight>
                <a:latin typeface="Consolas"/>
                <a:ea typeface="Calibri"/>
                <a:cs typeface="Arial"/>
              </a:rPr>
              <a:t>[] </a:t>
            </a:r>
            <a:r>
              <a:rPr lang="en-US" sz="2000" dirty="0" err="1">
                <a:solidFill>
                  <a:srgbClr val="000000"/>
                </a:solidFill>
                <a:highlight>
                  <a:srgbClr val="FFFFFF"/>
                </a:highlight>
                <a:latin typeface="Consolas"/>
                <a:ea typeface="Calibri"/>
                <a:cs typeface="Arial"/>
              </a:rPr>
              <a:t>args</a:t>
            </a:r>
            <a:r>
              <a:rPr lang="en-US" sz="2000" dirty="0">
                <a:solidFill>
                  <a:srgbClr val="000000"/>
                </a:solidFill>
                <a:highlight>
                  <a:srgbClr val="FFFFFF"/>
                </a:highlight>
                <a:latin typeface="Consolas"/>
                <a:ea typeface="Calibri"/>
                <a:cs typeface="Arial"/>
              </a:rPr>
              <a:t>)</a:t>
            </a:r>
            <a:endParaRPr lang="en-US" sz="2800" dirty="0">
              <a:latin typeface="Calibri"/>
              <a:ea typeface="Calibri"/>
              <a:cs typeface="Arial"/>
            </a:endParaRPr>
          </a:p>
          <a:p>
            <a:pPr algn="l" rtl="0">
              <a:lnSpc>
                <a:spcPct val="115000"/>
              </a:lnSpc>
              <a:spcAft>
                <a:spcPts val="0"/>
              </a:spcAft>
            </a:pPr>
            <a:r>
              <a:rPr lang="en-US" sz="2000" dirty="0">
                <a:solidFill>
                  <a:srgbClr val="000000"/>
                </a:solidFill>
                <a:highlight>
                  <a:srgbClr val="FFFFFF"/>
                </a:highlight>
                <a:latin typeface="Consolas"/>
                <a:ea typeface="Calibri"/>
                <a:cs typeface="Arial"/>
              </a:rPr>
              <a:t>{                   </a:t>
            </a:r>
            <a:endParaRPr lang="en-US" sz="2800" dirty="0">
              <a:latin typeface="Calibri"/>
              <a:ea typeface="Calibri"/>
              <a:cs typeface="Arial"/>
            </a:endParaRPr>
          </a:p>
          <a:p>
            <a:pPr algn="l" rtl="0">
              <a:lnSpc>
                <a:spcPct val="115000"/>
              </a:lnSpc>
              <a:spcAft>
                <a:spcPts val="0"/>
              </a:spcAft>
            </a:pP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grandfather</a:t>
            </a:r>
            <a:r>
              <a:rPr lang="en-US" sz="2000" dirty="0">
                <a:solidFill>
                  <a:srgbClr val="000000"/>
                </a:solidFill>
                <a:highlight>
                  <a:srgbClr val="FFFFFF"/>
                </a:highlight>
                <a:latin typeface="Consolas"/>
                <a:ea typeface="Calibri"/>
                <a:cs typeface="Arial"/>
              </a:rPr>
              <a:t> g = </a:t>
            </a:r>
            <a:r>
              <a:rPr lang="en-US" sz="2000" dirty="0">
                <a:solidFill>
                  <a:srgbClr val="0000FF"/>
                </a:solidFill>
                <a:highlight>
                  <a:srgbClr val="FFFFFF"/>
                </a:highlight>
                <a:latin typeface="Consolas"/>
                <a:ea typeface="Calibri"/>
                <a:cs typeface="Arial"/>
              </a:rPr>
              <a:t>new</a:t>
            </a: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father</a:t>
            </a:r>
            <a:r>
              <a:rPr lang="en-US" sz="2000" dirty="0">
                <a:solidFill>
                  <a:srgbClr val="000000"/>
                </a:solidFill>
                <a:highlight>
                  <a:srgbClr val="FFFFFF"/>
                </a:highlight>
                <a:latin typeface="Consolas"/>
                <a:ea typeface="Calibri"/>
                <a:cs typeface="Arial"/>
              </a:rPr>
              <a:t>();</a:t>
            </a:r>
            <a:endParaRPr lang="en-US" sz="2800" dirty="0">
              <a:latin typeface="Calibri"/>
              <a:ea typeface="Calibri"/>
              <a:cs typeface="Arial"/>
            </a:endParaRPr>
          </a:p>
          <a:p>
            <a:pPr algn="l" rtl="0">
              <a:lnSpc>
                <a:spcPct val="115000"/>
              </a:lnSpc>
              <a:spcAft>
                <a:spcPts val="0"/>
              </a:spcAft>
            </a:pP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father</a:t>
            </a:r>
            <a:r>
              <a:rPr lang="en-US" sz="2000" dirty="0">
                <a:solidFill>
                  <a:srgbClr val="000000"/>
                </a:solidFill>
                <a:highlight>
                  <a:srgbClr val="FFFFFF"/>
                </a:highlight>
                <a:latin typeface="Consolas"/>
                <a:ea typeface="Calibri"/>
                <a:cs typeface="Arial"/>
              </a:rPr>
              <a:t> f =  g </a:t>
            </a:r>
            <a:r>
              <a:rPr lang="en-US" sz="2000" dirty="0">
                <a:solidFill>
                  <a:srgbClr val="0000FF"/>
                </a:solidFill>
                <a:highlight>
                  <a:srgbClr val="FFFFFF"/>
                </a:highlight>
                <a:latin typeface="Consolas"/>
                <a:ea typeface="Calibri"/>
                <a:cs typeface="Arial"/>
              </a:rPr>
              <a:t>as</a:t>
            </a: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father</a:t>
            </a:r>
            <a:r>
              <a:rPr lang="en-US" sz="2000" dirty="0">
                <a:solidFill>
                  <a:srgbClr val="000000"/>
                </a:solidFill>
                <a:highlight>
                  <a:srgbClr val="FFFFFF"/>
                </a:highlight>
                <a:latin typeface="Consolas"/>
                <a:ea typeface="Calibri"/>
                <a:cs typeface="Arial"/>
              </a:rPr>
              <a:t>; 	</a:t>
            </a:r>
          </a:p>
          <a:p>
            <a:pPr algn="l" rtl="0">
              <a:lnSpc>
                <a:spcPct val="115000"/>
              </a:lnSpc>
              <a:spcAft>
                <a:spcPts val="0"/>
              </a:spcAft>
            </a:pPr>
            <a:r>
              <a:rPr lang="en-US" sz="2000" dirty="0">
                <a:solidFill>
                  <a:srgbClr val="000000"/>
                </a:solidFill>
                <a:highlight>
                  <a:srgbClr val="FFFFFF"/>
                </a:highlight>
                <a:latin typeface="Consolas"/>
                <a:ea typeface="Calibri"/>
                <a:cs typeface="Arial"/>
              </a:rPr>
              <a:t>				</a:t>
            </a:r>
            <a:r>
              <a:rPr lang="en-US" sz="2000" dirty="0">
                <a:solidFill>
                  <a:srgbClr val="00B050"/>
                </a:solidFill>
                <a:highlight>
                  <a:srgbClr val="FFFFFF"/>
                </a:highlight>
                <a:latin typeface="Consolas"/>
                <a:ea typeface="Calibri"/>
                <a:cs typeface="Arial"/>
              </a:rPr>
              <a:t>//instead of using casting</a:t>
            </a:r>
          </a:p>
          <a:p>
            <a:pPr algn="l" rtl="0">
              <a:lnSpc>
                <a:spcPct val="115000"/>
              </a:lnSpc>
              <a:spcAft>
                <a:spcPts val="0"/>
              </a:spcAft>
            </a:pPr>
            <a:r>
              <a:rPr lang="en-US" sz="2000" dirty="0">
                <a:solidFill>
                  <a:srgbClr val="00B050"/>
                </a:solidFill>
                <a:highlight>
                  <a:srgbClr val="FFFFFF"/>
                </a:highlight>
                <a:latin typeface="Consolas"/>
                <a:ea typeface="Calibri"/>
                <a:cs typeface="Arial"/>
              </a:rPr>
              <a:t>				//father f = (father) g;</a:t>
            </a:r>
          </a:p>
          <a:p>
            <a:pPr algn="l" rtl="0">
              <a:lnSpc>
                <a:spcPct val="115000"/>
              </a:lnSpc>
              <a:spcAft>
                <a:spcPts val="0"/>
              </a:spcAft>
            </a:pPr>
            <a:r>
              <a:rPr lang="en-US" sz="2000" dirty="0">
                <a:solidFill>
                  <a:srgbClr val="00B050"/>
                </a:solidFill>
                <a:highlight>
                  <a:srgbClr val="FFFFFF"/>
                </a:highlight>
                <a:latin typeface="Consolas"/>
                <a:ea typeface="Calibri"/>
                <a:cs typeface="Arial"/>
              </a:rPr>
              <a:t>				//casting can cause run 					//time error</a:t>
            </a:r>
          </a:p>
          <a:p>
            <a:pPr algn="l" rtl="0">
              <a:lnSpc>
                <a:spcPct val="115000"/>
              </a:lnSpc>
              <a:spcAft>
                <a:spcPts val="0"/>
              </a:spcAft>
            </a:pPr>
            <a:r>
              <a:rPr lang="en-US" sz="2000" dirty="0">
                <a:solidFill>
                  <a:srgbClr val="00B050"/>
                </a:solidFill>
                <a:highlight>
                  <a:srgbClr val="FFFFFF"/>
                </a:highlight>
                <a:latin typeface="Consolas"/>
                <a:ea typeface="Calibri"/>
                <a:cs typeface="Arial"/>
              </a:rPr>
              <a:t>				//(if g is not a father)</a:t>
            </a:r>
          </a:p>
          <a:p>
            <a:pPr algn="l" rtl="0">
              <a:lnSpc>
                <a:spcPct val="115000"/>
              </a:lnSpc>
              <a:spcAft>
                <a:spcPts val="0"/>
              </a:spcAft>
            </a:pPr>
            <a:r>
              <a:rPr lang="en-US" sz="2000" dirty="0">
                <a:solidFill>
                  <a:srgbClr val="00B050"/>
                </a:solidFill>
                <a:highlight>
                  <a:srgbClr val="FFFFFF"/>
                </a:highlight>
                <a:latin typeface="Consolas"/>
                <a:ea typeface="Calibri"/>
                <a:cs typeface="Arial"/>
              </a:rPr>
              <a:t>				//And casting is expensive</a:t>
            </a:r>
          </a:p>
          <a:p>
            <a:pPr algn="l" rtl="0">
              <a:lnSpc>
                <a:spcPct val="115000"/>
              </a:lnSpc>
              <a:spcAft>
                <a:spcPts val="0"/>
              </a:spcAft>
            </a:pP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son</a:t>
            </a:r>
            <a:r>
              <a:rPr lang="en-US" sz="2000" dirty="0">
                <a:solidFill>
                  <a:srgbClr val="000000"/>
                </a:solidFill>
                <a:highlight>
                  <a:srgbClr val="FFFFFF"/>
                </a:highlight>
                <a:latin typeface="Consolas"/>
                <a:ea typeface="Calibri"/>
                <a:cs typeface="Arial"/>
              </a:rPr>
              <a:t> s =   g </a:t>
            </a:r>
            <a:r>
              <a:rPr lang="en-US" sz="2000" dirty="0">
                <a:solidFill>
                  <a:srgbClr val="0000FF"/>
                </a:solidFill>
                <a:highlight>
                  <a:srgbClr val="FFFFFF"/>
                </a:highlight>
                <a:latin typeface="Consolas"/>
                <a:ea typeface="Calibri"/>
                <a:cs typeface="Arial"/>
              </a:rPr>
              <a:t>as</a:t>
            </a: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son</a:t>
            </a:r>
            <a:r>
              <a:rPr lang="en-US" sz="2000" dirty="0">
                <a:solidFill>
                  <a:srgbClr val="000000"/>
                </a:solidFill>
                <a:highlight>
                  <a:srgbClr val="FFFFFF"/>
                </a:highlight>
                <a:latin typeface="Consolas"/>
                <a:ea typeface="Calibri"/>
                <a:cs typeface="Arial"/>
              </a:rPr>
              <a:t>; 		</a:t>
            </a:r>
            <a:r>
              <a:rPr lang="en-US" sz="2000" dirty="0">
                <a:solidFill>
                  <a:srgbClr val="00B050"/>
                </a:solidFill>
                <a:highlight>
                  <a:srgbClr val="FFFFFF"/>
                </a:highlight>
                <a:latin typeface="Consolas"/>
                <a:cs typeface="Arial"/>
              </a:rPr>
              <a:t>//null</a:t>
            </a:r>
          </a:p>
          <a:p>
            <a:pPr algn="l" rtl="0">
              <a:lnSpc>
                <a:spcPct val="115000"/>
              </a:lnSpc>
              <a:spcAft>
                <a:spcPts val="1000"/>
              </a:spcAft>
            </a:pPr>
            <a:r>
              <a:rPr lang="en-US" sz="2000" dirty="0">
                <a:solidFill>
                  <a:srgbClr val="000000"/>
                </a:solidFill>
                <a:highlight>
                  <a:srgbClr val="FFFFFF"/>
                </a:highlight>
                <a:latin typeface="Consolas"/>
                <a:ea typeface="Calibri"/>
                <a:cs typeface="Arial"/>
              </a:rPr>
              <a:t>}</a:t>
            </a:r>
            <a:endParaRPr lang="en-US" sz="2800" dirty="0">
              <a:effectLst/>
              <a:latin typeface="Calibri"/>
              <a:ea typeface="Calibri"/>
              <a:cs typeface="Arial"/>
            </a:endParaRPr>
          </a:p>
        </p:txBody>
      </p:sp>
    </p:spTree>
    <p:extLst>
      <p:ext uri="{BB962C8B-B14F-4D97-AF65-F5344CB8AC3E}">
        <p14:creationId xmlns:p14="http://schemas.microsoft.com/office/powerpoint/2010/main" val="3829709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ממשקים</a:t>
            </a:r>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395788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cap="none" dirty="0"/>
              <a:t>interface</a:t>
            </a:r>
            <a:r>
              <a:rPr lang="he-IL" dirty="0"/>
              <a:t> - ממשק</a:t>
            </a:r>
          </a:p>
        </p:txBody>
      </p:sp>
      <p:sp>
        <p:nvSpPr>
          <p:cNvPr id="3" name="מציין מיקום תוכן 2"/>
          <p:cNvSpPr>
            <a:spLocks noGrp="1"/>
          </p:cNvSpPr>
          <p:nvPr>
            <p:ph idx="1"/>
          </p:nvPr>
        </p:nvSpPr>
        <p:spPr/>
        <p:txBody>
          <a:bodyPr/>
          <a:lstStyle/>
          <a:p>
            <a:r>
              <a:rPr lang="he-IL" dirty="0"/>
              <a:t>סוג של מחלקה / טיפוס הניתן להגדרה.</a:t>
            </a:r>
          </a:p>
          <a:p>
            <a:r>
              <a:rPr lang="he-IL" dirty="0"/>
              <a:t>זו בעצם מחלקה מופשטת לחלוטין:</a:t>
            </a:r>
          </a:p>
          <a:p>
            <a:pPr lvl="1"/>
            <a:r>
              <a:rPr lang="he-IL" b="1" dirty="0"/>
              <a:t>אין</a:t>
            </a:r>
            <a:r>
              <a:rPr lang="he-IL" dirty="0"/>
              <a:t> בה </a:t>
            </a:r>
            <a:r>
              <a:rPr lang="he-IL" b="1" dirty="0"/>
              <a:t>שדות</a:t>
            </a:r>
          </a:p>
          <a:p>
            <a:pPr lvl="1"/>
            <a:r>
              <a:rPr lang="he-IL" dirty="0"/>
              <a:t>אך יכולים להיות מאפיינים ללא מימוש</a:t>
            </a:r>
          </a:p>
          <a:p>
            <a:pPr lvl="1"/>
            <a:r>
              <a:rPr lang="he-IL" b="1" dirty="0"/>
              <a:t>כל</a:t>
            </a:r>
            <a:r>
              <a:rPr lang="he-IL" dirty="0"/>
              <a:t> המתודות מופשטות</a:t>
            </a:r>
          </a:p>
          <a:p>
            <a:endParaRPr lang="he-IL" dirty="0"/>
          </a:p>
          <a:p>
            <a:r>
              <a:rPr lang="he-IL" dirty="0"/>
              <a:t>מטרת הממשק היא להגדיר </a:t>
            </a:r>
            <a:r>
              <a:rPr lang="he-IL" b="1" dirty="0"/>
              <a:t>התנהגות</a:t>
            </a:r>
            <a:r>
              <a:rPr lang="he-IL" dirty="0"/>
              <a:t> </a:t>
            </a:r>
            <a:r>
              <a:rPr lang="he-IL" dirty="0" err="1"/>
              <a:t>מסויימת</a:t>
            </a:r>
            <a:r>
              <a:rPr lang="he-IL" dirty="0"/>
              <a:t>, ולשמש </a:t>
            </a:r>
            <a:r>
              <a:rPr lang="he-IL" b="1" dirty="0"/>
              <a:t>כבסיס</a:t>
            </a:r>
            <a:r>
              <a:rPr lang="he-IL" dirty="0"/>
              <a:t> למחלקות נגזרות המממשות אותו</a:t>
            </a:r>
          </a:p>
          <a:p>
            <a:r>
              <a:rPr lang="he-IL" b="1" dirty="0"/>
              <a:t>ירושה</a:t>
            </a:r>
            <a:r>
              <a:rPr lang="he-IL" dirty="0"/>
              <a:t> מתארת יחס של </a:t>
            </a:r>
            <a:r>
              <a:rPr lang="he-IL" b="1" dirty="0"/>
              <a:t>"סוג של" וממשק</a:t>
            </a:r>
            <a:r>
              <a:rPr lang="he-IL" dirty="0"/>
              <a:t> מתאר יחס של </a:t>
            </a:r>
            <a:r>
              <a:rPr lang="he-IL" b="1" dirty="0"/>
              <a:t>"ניתן ל"</a:t>
            </a:r>
          </a:p>
          <a:p>
            <a:endParaRPr lang="he-IL" dirty="0"/>
          </a:p>
          <a:p>
            <a:endParaRPr lang="he-IL" dirty="0"/>
          </a:p>
        </p:txBody>
      </p:sp>
      <p:pic>
        <p:nvPicPr>
          <p:cNvPr id="4" name="תמונה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a:off x="683568" y="5849888"/>
            <a:ext cx="3651133" cy="1008112"/>
          </a:xfrm>
          <a:prstGeom prst="wedgeRoundRectCallout">
            <a:avLst>
              <a:gd name="adj1" fmla="val 153775"/>
              <a:gd name="adj2" fmla="val -6298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מה בין </a:t>
            </a:r>
            <a:r>
              <a:rPr lang="en-US" sz="2800" dirty="0">
                <a:solidFill>
                  <a:srgbClr val="000000"/>
                </a:solidFill>
                <a:latin typeface="+mj-lt"/>
                <a:cs typeface="+mn-cs"/>
              </a:rPr>
              <a:t>abstract </a:t>
            </a:r>
            <a:endParaRPr lang="he-IL" sz="2800" dirty="0">
              <a:solidFill>
                <a:srgbClr val="000000"/>
              </a:solidFill>
              <a:latin typeface="+mj-lt"/>
              <a:cs typeface="+mn-cs"/>
            </a:endParaRPr>
          </a:p>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ל </a:t>
            </a:r>
            <a:r>
              <a:rPr lang="en-US" sz="2800" dirty="0">
                <a:solidFill>
                  <a:srgbClr val="000000"/>
                </a:solidFill>
                <a:latin typeface="+mj-lt"/>
                <a:cs typeface="+mn-cs"/>
              </a:rPr>
              <a:t>interface</a:t>
            </a:r>
            <a:r>
              <a:rPr lang="he-IL" sz="2800" dirty="0">
                <a:solidFill>
                  <a:srgbClr val="000000"/>
                </a:solidFill>
                <a:latin typeface="+mj-lt"/>
                <a:cs typeface="+mn-cs"/>
              </a:rPr>
              <a:t>?</a:t>
            </a:r>
            <a:endParaRPr lang="en-US" sz="2800" dirty="0">
              <a:solidFill>
                <a:srgbClr val="000000"/>
              </a:solidFill>
              <a:latin typeface="+mj-lt"/>
              <a:cs typeface="+mn-cs"/>
            </a:endParaRPr>
          </a:p>
        </p:txBody>
      </p:sp>
    </p:spTree>
    <p:extLst>
      <p:ext uri="{BB962C8B-B14F-4D97-AF65-F5344CB8AC3E}">
        <p14:creationId xmlns:p14="http://schemas.microsoft.com/office/powerpoint/2010/main" val="408628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a:t>מממממשק</a:t>
            </a:r>
            <a:endParaRPr lang="he-IL" dirty="0"/>
          </a:p>
        </p:txBody>
      </p:sp>
      <p:sp>
        <p:nvSpPr>
          <p:cNvPr id="3" name="מציין מיקום תוכן 2"/>
          <p:cNvSpPr>
            <a:spLocks noGrp="1"/>
          </p:cNvSpPr>
          <p:nvPr>
            <p:ph idx="1"/>
          </p:nvPr>
        </p:nvSpPr>
        <p:spPr/>
        <p:txBody>
          <a:bodyPr>
            <a:normAutofit/>
          </a:bodyPr>
          <a:lstStyle/>
          <a:p>
            <a:r>
              <a:rPr lang="he-IL" dirty="0"/>
              <a:t>מחלקה יכולה להיגזר ממחלקה אחת בלבד, אבל ממספר ממשקים (וגם מבנה יכול לממש מממשק!)</a:t>
            </a:r>
          </a:p>
          <a:p>
            <a:pPr lvl="1"/>
            <a:r>
              <a:rPr lang="he-IL" dirty="0"/>
              <a:t>גם ממשק יכול לרשת ממשק אחר</a:t>
            </a:r>
          </a:p>
          <a:p>
            <a:pPr lvl="1"/>
            <a:endParaRPr lang="he-IL" dirty="0"/>
          </a:p>
          <a:p>
            <a:r>
              <a:rPr lang="he-IL" dirty="0"/>
              <a:t>יש שני סוגים של ירושה:</a:t>
            </a:r>
          </a:p>
          <a:p>
            <a:pPr lvl="1"/>
            <a:r>
              <a:rPr lang="he-IL" dirty="0"/>
              <a:t>ירושת התנהגות – מממשק</a:t>
            </a:r>
          </a:p>
          <a:p>
            <a:pPr lvl="1"/>
            <a:r>
              <a:rPr lang="he-IL" dirty="0"/>
              <a:t>ירושת מימוש – ממחלקה</a:t>
            </a:r>
          </a:p>
          <a:p>
            <a:r>
              <a:rPr lang="he-IL" dirty="0"/>
              <a:t>ירושת המימוש מוגבלת. ירושת ההתנהגות לא.</a:t>
            </a:r>
          </a:p>
          <a:p>
            <a:endParaRPr lang="he-IL" dirty="0"/>
          </a:p>
          <a:p>
            <a:endParaRPr lang="he-IL" dirty="0"/>
          </a:p>
        </p:txBody>
      </p:sp>
      <p:pic>
        <p:nvPicPr>
          <p:cNvPr id="4" name="תמונה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a:off x="2041379" y="5157193"/>
            <a:ext cx="3867157" cy="594066"/>
          </a:xfrm>
          <a:prstGeom prst="wedgeRoundRectCallout">
            <a:avLst>
              <a:gd name="adj1" fmla="val 103074"/>
              <a:gd name="adj2" fmla="val 373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rPr>
              <a:t>שפה בטוחה, כבר אמרנו?</a:t>
            </a:r>
            <a:endParaRPr lang="en-US" sz="2800" dirty="0">
              <a:solidFill>
                <a:srgbClr val="000000"/>
              </a:solidFill>
              <a:latin typeface="+mj-lt"/>
              <a:cs typeface="+mn-cs"/>
            </a:endParaRPr>
          </a:p>
        </p:txBody>
      </p:sp>
    </p:spTree>
    <p:extLst>
      <p:ext uri="{BB962C8B-B14F-4D97-AF65-F5344CB8AC3E}">
        <p14:creationId xmlns:p14="http://schemas.microsoft.com/office/powerpoint/2010/main" val="33854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כמה עניינים טכניים...</a:t>
            </a:r>
          </a:p>
        </p:txBody>
      </p:sp>
      <p:sp>
        <p:nvSpPr>
          <p:cNvPr id="3" name="מציין מיקום תוכן 2"/>
          <p:cNvSpPr>
            <a:spLocks noGrp="1"/>
          </p:cNvSpPr>
          <p:nvPr>
            <p:ph idx="1"/>
          </p:nvPr>
        </p:nvSpPr>
        <p:spPr/>
        <p:txBody>
          <a:bodyPr>
            <a:normAutofit/>
          </a:bodyPr>
          <a:lstStyle/>
          <a:p>
            <a:r>
              <a:rPr lang="he-IL" dirty="0"/>
              <a:t>אם יש מספר "מורישים" – נפריד ב: ,</a:t>
            </a:r>
          </a:p>
          <a:p>
            <a:r>
              <a:rPr lang="he-IL" dirty="0"/>
              <a:t>אם יש ירושת מימוש, היא תצוין ראשונה.</a:t>
            </a:r>
          </a:p>
          <a:p>
            <a:r>
              <a:rPr lang="he-IL" dirty="0"/>
              <a:t>המחלקה היורשת חייבת לממש את כל המתודות שבממשק (</a:t>
            </a:r>
            <a:r>
              <a:rPr lang="en-US" dirty="0"/>
              <a:t>public</a:t>
            </a:r>
            <a:r>
              <a:rPr lang="he-IL" dirty="0"/>
              <a:t> ולא </a:t>
            </a:r>
            <a:r>
              <a:rPr lang="en-US" dirty="0"/>
              <a:t>override</a:t>
            </a:r>
            <a:r>
              <a:rPr lang="he-IL" dirty="0"/>
              <a:t>).</a:t>
            </a:r>
          </a:p>
          <a:p>
            <a:r>
              <a:rPr lang="he-IL" dirty="0"/>
              <a:t>בתכנית הראשית:</a:t>
            </a:r>
          </a:p>
          <a:p>
            <a:pPr lvl="1"/>
            <a:r>
              <a:rPr lang="he-IL" sz="2600" dirty="0">
                <a:solidFill>
                  <a:schemeClr val="tx1"/>
                </a:solidFill>
              </a:rPr>
              <a:t>לא ניתן ליצור עצם מטיפוס ממשק אלא רק הפניה (מצביע).</a:t>
            </a:r>
          </a:p>
          <a:p>
            <a:pPr lvl="1"/>
            <a:r>
              <a:rPr lang="he-IL" sz="2600" dirty="0">
                <a:solidFill>
                  <a:schemeClr val="tx1"/>
                </a:solidFill>
              </a:rPr>
              <a:t>אם יש הפניה כזו, ניתן להשתמש בה בלי המרה, עבור כל מי שירש מהממשק.</a:t>
            </a:r>
          </a:p>
        </p:txBody>
      </p:sp>
    </p:spTree>
    <p:extLst>
      <p:ext uri="{BB962C8B-B14F-4D97-AF65-F5344CB8AC3E}">
        <p14:creationId xmlns:p14="http://schemas.microsoft.com/office/powerpoint/2010/main" val="20602541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e-IL" dirty="0"/>
              <a:t>טיפ קטן</a:t>
            </a:r>
          </a:p>
        </p:txBody>
      </p:sp>
      <p:sp>
        <p:nvSpPr>
          <p:cNvPr id="3" name="Content Placeholder 2"/>
          <p:cNvSpPr>
            <a:spLocks noGrp="1"/>
          </p:cNvSpPr>
          <p:nvPr>
            <p:ph idx="1"/>
          </p:nvPr>
        </p:nvSpPr>
        <p:spPr/>
        <p:txBody>
          <a:bodyPr>
            <a:noAutofit/>
          </a:bodyPr>
          <a:lstStyle/>
          <a:p>
            <a:pPr>
              <a:lnSpc>
                <a:spcPct val="115000"/>
              </a:lnSpc>
            </a:pPr>
            <a:r>
              <a:rPr lang="he-IL" sz="2000" dirty="0"/>
              <a:t>ניתן לבצע הוספה אוטומטית של מתודות המממשות ממשק </a:t>
            </a:r>
          </a:p>
          <a:p>
            <a:pPr>
              <a:lnSpc>
                <a:spcPct val="115000"/>
              </a:lnSpc>
            </a:pPr>
            <a:r>
              <a:rPr lang="he-IL" sz="2000" dirty="0"/>
              <a:t>כאשר יורשים מ-ממשק:</a:t>
            </a:r>
          </a:p>
          <a:p>
            <a:pPr lvl="1">
              <a:lnSpc>
                <a:spcPct val="115000"/>
              </a:lnSpc>
            </a:pPr>
            <a:r>
              <a:rPr lang="he-IL" sz="1700" dirty="0"/>
              <a:t>נעמוד עליו ונסמן קליק ימני עם העכבר </a:t>
            </a:r>
          </a:p>
          <a:p>
            <a:pPr lvl="1">
              <a:lnSpc>
                <a:spcPct val="115000"/>
              </a:lnSpc>
            </a:pPr>
            <a:r>
              <a:rPr lang="he-IL" sz="1700" dirty="0"/>
              <a:t>נפתחת רשימת המתודות למימוש (בציור המנורה)</a:t>
            </a:r>
          </a:p>
          <a:p>
            <a:pPr lvl="1">
              <a:lnSpc>
                <a:spcPct val="115000"/>
              </a:lnSpc>
            </a:pPr>
            <a:r>
              <a:rPr lang="he-IL" sz="1700" dirty="0"/>
              <a:t>המתודה שנבחר תתווסף באופן אוטומטי לקוד</a:t>
            </a:r>
          </a:p>
          <a:p>
            <a:pPr lvl="1">
              <a:lnSpc>
                <a:spcPct val="115000"/>
              </a:lnSpc>
            </a:pPr>
            <a:r>
              <a:rPr lang="he-IL" sz="1700" dirty="0"/>
              <a:t>ויישאר לנו לממש את הגוף שלה כרצוננו</a:t>
            </a:r>
          </a:p>
          <a:p>
            <a:pPr>
              <a:lnSpc>
                <a:spcPct val="115000"/>
              </a:lnSpc>
            </a:pPr>
            <a:endParaRPr lang="en-US" sz="2000" dirty="0">
              <a:latin typeface="Calibri"/>
              <a:ea typeface="Calibri"/>
              <a:cs typeface="Arial"/>
            </a:endParaRPr>
          </a:p>
          <a:p>
            <a:endParaRPr lang="he-IL" sz="2000" dirty="0"/>
          </a:p>
        </p:txBody>
      </p:sp>
      <p:sp>
        <p:nvSpPr>
          <p:cNvPr id="4" name="Slide Number Placeholder 3"/>
          <p:cNvSpPr>
            <a:spLocks noGrp="1"/>
          </p:cNvSpPr>
          <p:nvPr>
            <p:ph type="sldNum" sz="quarter" idx="12"/>
          </p:nvPr>
        </p:nvSpPr>
        <p:spPr/>
        <p:txBody>
          <a:bodyPr/>
          <a:lstStyle/>
          <a:p>
            <a:fld id="{1E4D7292-AD41-4745-A56F-5FB7769147B4}" type="slidenum">
              <a:rPr lang="he-IL" smtClean="0"/>
              <a:t>117</a:t>
            </a:fld>
            <a:endParaRPr lang="he-IL"/>
          </a:p>
        </p:txBody>
      </p:sp>
      <p:pic>
        <p:nvPicPr>
          <p:cNvPr id="5" name="Picture 4"/>
          <p:cNvPicPr>
            <a:picLocks noChangeAspect="1"/>
          </p:cNvPicPr>
          <p:nvPr/>
        </p:nvPicPr>
        <p:blipFill>
          <a:blip r:embed="rId2"/>
          <a:stretch>
            <a:fillRect/>
          </a:stretch>
        </p:blipFill>
        <p:spPr>
          <a:xfrm>
            <a:off x="1331640" y="3975695"/>
            <a:ext cx="6162675" cy="2333625"/>
          </a:xfrm>
          <a:prstGeom prst="rect">
            <a:avLst/>
          </a:prstGeom>
        </p:spPr>
      </p:pic>
    </p:spTree>
    <p:extLst>
      <p:ext uri="{BB962C8B-B14F-4D97-AF65-F5344CB8AC3E}">
        <p14:creationId xmlns:p14="http://schemas.microsoft.com/office/powerpoint/2010/main" val="13037056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3152"/>
            <a:ext cx="7239000" cy="1143000"/>
          </a:xfrm>
        </p:spPr>
        <p:txBody>
          <a:bodyPr>
            <a:normAutofit/>
          </a:bodyPr>
          <a:lstStyle/>
          <a:p>
            <a:pPr algn="ctr"/>
            <a:r>
              <a:rPr lang="he-IL" dirty="0"/>
              <a:t>הגדרת ממשק</a:t>
            </a:r>
          </a:p>
        </p:txBody>
      </p:sp>
      <p:sp>
        <p:nvSpPr>
          <p:cNvPr id="3" name="מציין מיקום תוכן 2"/>
          <p:cNvSpPr>
            <a:spLocks noGrp="1"/>
          </p:cNvSpPr>
          <p:nvPr>
            <p:ph idx="1"/>
          </p:nvPr>
        </p:nvSpPr>
        <p:spPr>
          <a:xfrm>
            <a:off x="440415" y="1316664"/>
            <a:ext cx="7239000" cy="4846320"/>
          </a:xfrm>
        </p:spPr>
        <p:txBody>
          <a:bodyPr>
            <a:normAutofit/>
          </a:bodyPr>
          <a:lstStyle/>
          <a:p>
            <a:r>
              <a:rPr lang="he-IL" sz="2000" dirty="0"/>
              <a:t>שימוש במילה השמורה </a:t>
            </a:r>
            <a:r>
              <a:rPr lang="en-US" sz="2000" dirty="0">
                <a:solidFill>
                  <a:srgbClr val="FF0000"/>
                </a:solidFill>
              </a:rPr>
              <a:t>interface</a:t>
            </a:r>
            <a:endParaRPr lang="he-IL" sz="2000" dirty="0">
              <a:solidFill>
                <a:srgbClr val="FF0000"/>
              </a:solidFill>
            </a:endParaRPr>
          </a:p>
          <a:p>
            <a:r>
              <a:rPr lang="he-IL" sz="2000" dirty="0"/>
              <a:t>הרשאת הגישה: </a:t>
            </a:r>
            <a:r>
              <a:rPr lang="en-US" sz="2000" dirty="0"/>
              <a:t>public </a:t>
            </a:r>
            <a:r>
              <a:rPr lang="he-IL" sz="2000" dirty="0"/>
              <a:t> או </a:t>
            </a:r>
            <a:r>
              <a:rPr lang="en-US" sz="2000" dirty="0"/>
              <a:t>internal</a:t>
            </a:r>
            <a:endParaRPr lang="he-IL" sz="2000" dirty="0"/>
          </a:p>
          <a:p>
            <a:r>
              <a:rPr lang="he-IL" sz="2000" dirty="0"/>
              <a:t>כל המתודות הן מופשטות וציבוריות כברירת מחדל, ואין צורך לציין זאת.</a:t>
            </a:r>
          </a:p>
          <a:p>
            <a:pPr lvl="1"/>
            <a:r>
              <a:rPr lang="he-IL" sz="1800" dirty="0"/>
              <a:t>כל המתודות מתנהגות כווירטואליות לעניין ירושה</a:t>
            </a:r>
          </a:p>
          <a:p>
            <a:r>
              <a:rPr lang="he-IL" sz="2000" dirty="0"/>
              <a:t>לרוב נציין רק חתימות של המתודות ללא גוף/מימוש. אך ניתן לספק גם מימוש של ברירת מחדל.</a:t>
            </a:r>
          </a:p>
          <a:p>
            <a:pPr lvl="1"/>
            <a:r>
              <a:rPr lang="he-IL" sz="1800" dirty="0">
                <a:solidFill>
                  <a:srgbClr val="FF0000"/>
                </a:solidFill>
              </a:rPr>
              <a:t>החל מגרסה </a:t>
            </a:r>
            <a:r>
              <a:rPr lang="en-US" sz="1800" dirty="0">
                <a:solidFill>
                  <a:srgbClr val="FF0000"/>
                </a:solidFill>
              </a:rPr>
              <a:t>C# 8.0</a:t>
            </a:r>
            <a:r>
              <a:rPr lang="he-IL" sz="1800" dirty="0">
                <a:solidFill>
                  <a:srgbClr val="FF0000"/>
                </a:solidFill>
              </a:rPr>
              <a:t> ניתן להגדיר גוף למתודות של ממשק. </a:t>
            </a:r>
          </a:p>
          <a:p>
            <a:r>
              <a:rPr lang="he-IL" sz="2000" dirty="0"/>
              <a:t>נהוג ששם הממשק יתחיל באות </a:t>
            </a:r>
            <a:r>
              <a:rPr lang="en-US" sz="2000" b="1" dirty="0">
                <a:solidFill>
                  <a:srgbClr val="FF0000"/>
                </a:solidFill>
                <a:latin typeface="Courier New" panose="02070309020205020404" pitchFamily="49" charset="0"/>
                <a:cs typeface="Courier New" panose="02070309020205020404" pitchFamily="49" charset="0"/>
              </a:rPr>
              <a:t>I</a:t>
            </a:r>
            <a:r>
              <a:rPr lang="he-IL" sz="2000" dirty="0"/>
              <a:t>, לאחר מכן עוד אות גדולה והשאר קטנות. בד"כ שם פעולה (ולא שם פועל!)</a:t>
            </a:r>
          </a:p>
        </p:txBody>
      </p:sp>
      <p:sp>
        <p:nvSpPr>
          <p:cNvPr id="4" name="Slide Number Placeholder 3"/>
          <p:cNvSpPr>
            <a:spLocks noGrp="1"/>
          </p:cNvSpPr>
          <p:nvPr>
            <p:ph type="sldNum" sz="quarter" idx="12"/>
          </p:nvPr>
        </p:nvSpPr>
        <p:spPr/>
        <p:txBody>
          <a:bodyPr/>
          <a:lstStyle/>
          <a:p>
            <a:pPr defTabSz="685800">
              <a:defRPr/>
            </a:pPr>
            <a:fld id="{1E4D7292-AD41-4745-A56F-5FB7769147B4}" type="slidenum">
              <a:rPr lang="he-IL" sz="825">
                <a:solidFill>
                  <a:srgbClr val="B13F9A"/>
                </a:solidFill>
                <a:latin typeface="Trebuchet MS"/>
                <a:cs typeface="Gisha" panose="020B0502040204020203" pitchFamily="34" charset="-79"/>
              </a:rPr>
              <a:pPr defTabSz="685800">
                <a:defRPr/>
              </a:pPr>
              <a:t>118</a:t>
            </a:fld>
            <a:endParaRPr lang="he-IL" sz="825">
              <a:solidFill>
                <a:srgbClr val="B13F9A"/>
              </a:solidFil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9B8D43AA-FA9F-4129-92EC-668E58AB733F}"/>
              </a:ext>
            </a:extLst>
          </p:cNvPr>
          <p:cNvSpPr txBox="1"/>
          <p:nvPr/>
        </p:nvSpPr>
        <p:spPr>
          <a:xfrm>
            <a:off x="500833" y="4968966"/>
            <a:ext cx="6338951"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defTabSz="685800" rtl="0">
              <a:defRPr/>
            </a:pPr>
            <a:r>
              <a:rPr lang="en-US" sz="1600" b="1" dirty="0">
                <a:solidFill>
                  <a:srgbClr val="FF0000"/>
                </a:solidFill>
                <a:latin typeface="Trebuchet MS"/>
              </a:rPr>
              <a:t>interface</a:t>
            </a:r>
            <a:r>
              <a:rPr lang="en-US" sz="1600" b="1" dirty="0">
                <a:solidFill>
                  <a:prstClr val="black"/>
                </a:solidFill>
                <a:latin typeface="Trebuchet MS"/>
              </a:rPr>
              <a:t> </a:t>
            </a:r>
            <a:r>
              <a:rPr lang="en-US" sz="1600" b="1" dirty="0" err="1">
                <a:solidFill>
                  <a:prstClr val="black"/>
                </a:solidFill>
                <a:latin typeface="Trebuchet MS"/>
                <a:cs typeface="Courier New" panose="02070309020205020404" pitchFamily="49" charset="0"/>
              </a:rPr>
              <a:t>IDoingSomthing</a:t>
            </a:r>
            <a:r>
              <a:rPr lang="en-US" sz="1600" b="1" dirty="0">
                <a:solidFill>
                  <a:prstClr val="black"/>
                </a:solidFill>
                <a:latin typeface="Trebuchet MS"/>
              </a:rPr>
              <a:t> </a:t>
            </a:r>
          </a:p>
          <a:p>
            <a:pPr algn="l" defTabSz="685800" rtl="0">
              <a:defRPr/>
            </a:pPr>
            <a:r>
              <a:rPr lang="en-US" sz="1600" b="1" dirty="0">
                <a:solidFill>
                  <a:prstClr val="black"/>
                </a:solidFill>
                <a:latin typeface="Trebuchet MS"/>
              </a:rPr>
              <a:t>{</a:t>
            </a:r>
            <a:endParaRPr lang="en-US" sz="1600" dirty="0">
              <a:solidFill>
                <a:prstClr val="black"/>
              </a:solidFill>
              <a:latin typeface="Trebuchet MS"/>
            </a:endParaRPr>
          </a:p>
          <a:p>
            <a:pPr algn="l" defTabSz="685800" rtl="0">
              <a:defRPr/>
            </a:pPr>
            <a:r>
              <a:rPr lang="en-US" sz="1600" dirty="0">
                <a:solidFill>
                  <a:prstClr val="black"/>
                </a:solidFill>
                <a:latin typeface="Trebuchet MS"/>
              </a:rPr>
              <a:t>    void ToDoMethod1(int p1);</a:t>
            </a:r>
          </a:p>
          <a:p>
            <a:pPr algn="l" defTabSz="685800" rtl="0">
              <a:defRPr/>
            </a:pPr>
            <a:r>
              <a:rPr lang="en-US" sz="1600" dirty="0">
                <a:solidFill>
                  <a:prstClr val="black"/>
                </a:solidFill>
                <a:latin typeface="Trebuchet MS"/>
              </a:rPr>
              <a:t>    void ToDoMethod2(int p2)</a:t>
            </a:r>
            <a:r>
              <a:rPr lang="he-IL" sz="1600" dirty="0">
                <a:solidFill>
                  <a:prstClr val="black"/>
                </a:solidFill>
                <a:latin typeface="Trebuchet MS"/>
                <a:cs typeface="Gisha" panose="020B0502040204020203" pitchFamily="34" charset="-79"/>
              </a:rPr>
              <a:t> </a:t>
            </a:r>
            <a:r>
              <a:rPr lang="en-US" sz="1600" dirty="0">
                <a:solidFill>
                  <a:prstClr val="black"/>
                </a:solidFill>
                <a:latin typeface="Trebuchet MS"/>
              </a:rPr>
              <a:t> </a:t>
            </a:r>
            <a:r>
              <a:rPr lang="en-US" sz="1600" dirty="0">
                <a:solidFill>
                  <a:srgbClr val="FF0000"/>
                </a:solidFill>
                <a:latin typeface="Trebuchet MS"/>
              </a:rPr>
              <a:t>=&gt; ToDoMethod1(p2) + p2;</a:t>
            </a:r>
          </a:p>
          <a:p>
            <a:pPr algn="l" defTabSz="685800" rtl="0">
              <a:defRPr/>
            </a:pPr>
            <a:r>
              <a:rPr lang="en-US" sz="1600" dirty="0">
                <a:solidFill>
                  <a:prstClr val="black"/>
                </a:solidFill>
                <a:latin typeface="Trebuchet MS"/>
              </a:rPr>
              <a:t>     int Property1 {</a:t>
            </a:r>
            <a:r>
              <a:rPr lang="en-US" sz="1600" dirty="0" err="1">
                <a:solidFill>
                  <a:prstClr val="black"/>
                </a:solidFill>
                <a:latin typeface="Trebuchet MS"/>
              </a:rPr>
              <a:t>get;set</a:t>
            </a:r>
            <a:r>
              <a:rPr lang="en-US" sz="1600" dirty="0">
                <a:solidFill>
                  <a:prstClr val="black"/>
                </a:solidFill>
                <a:latin typeface="Trebuchet MS"/>
              </a:rPr>
              <a:t>;}	</a:t>
            </a:r>
          </a:p>
          <a:p>
            <a:pPr algn="l" defTabSz="685800" rtl="0">
              <a:defRPr/>
            </a:pPr>
            <a:r>
              <a:rPr lang="en-US" sz="1600" dirty="0">
                <a:solidFill>
                  <a:prstClr val="black"/>
                </a:solidFill>
                <a:latin typeface="Trebuchet MS"/>
              </a:rPr>
              <a:t>   //</a:t>
            </a:r>
            <a:r>
              <a:rPr lang="he-IL" sz="1600" b="1" dirty="0">
                <a:solidFill>
                  <a:prstClr val="black"/>
                </a:solidFill>
                <a:latin typeface="Trebuchet MS"/>
                <a:cs typeface="Gisha" panose="020B0502040204020203" pitchFamily="34" charset="-79"/>
              </a:rPr>
              <a:t>. . .</a:t>
            </a:r>
            <a:endParaRPr lang="en-US" sz="1600" dirty="0">
              <a:solidFill>
                <a:prstClr val="black"/>
              </a:solidFill>
              <a:latin typeface="Trebuchet MS"/>
            </a:endParaRPr>
          </a:p>
          <a:p>
            <a:pPr algn="l" defTabSz="685800" rtl="0">
              <a:defRPr/>
            </a:pPr>
            <a:r>
              <a:rPr lang="en-US" sz="1600" b="1" dirty="0">
                <a:solidFill>
                  <a:prstClr val="black"/>
                </a:solidFill>
                <a:latin typeface="Trebuchet MS"/>
              </a:rPr>
              <a:t>}</a:t>
            </a:r>
            <a:endParaRPr lang="en-US" sz="1600" dirty="0">
              <a:solidFill>
                <a:prstClr val="black"/>
              </a:solidFill>
              <a:latin typeface="Trebuchet MS"/>
            </a:endParaRPr>
          </a:p>
        </p:txBody>
      </p:sp>
      <p:sp>
        <p:nvSpPr>
          <p:cNvPr id="6" name="Double Wave 5">
            <a:extLst>
              <a:ext uri="{FF2B5EF4-FFF2-40B4-BE49-F238E27FC236}">
                <a16:creationId xmlns:a16="http://schemas.microsoft.com/office/drawing/2014/main" id="{03DD59BB-1B0A-7E0B-AE6A-07809F81D194}"/>
              </a:ext>
            </a:extLst>
          </p:cNvPr>
          <p:cNvSpPr/>
          <p:nvPr/>
        </p:nvSpPr>
        <p:spPr>
          <a:xfrm>
            <a:off x="7894759" y="991910"/>
            <a:ext cx="997781" cy="654500"/>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1350" dirty="0"/>
              <a:t>חידוש ב</a:t>
            </a:r>
            <a:endParaRPr lang="en-US" sz="1350" dirty="0"/>
          </a:p>
          <a:p>
            <a:pPr algn="ctr" rtl="1"/>
            <a:r>
              <a:rPr lang="en-US" sz="1350" dirty="0"/>
              <a:t>C# 8.0</a:t>
            </a:r>
          </a:p>
        </p:txBody>
      </p:sp>
      <p:sp>
        <p:nvSpPr>
          <p:cNvPr id="5" name="Arrow: Left 4">
            <a:extLst>
              <a:ext uri="{FF2B5EF4-FFF2-40B4-BE49-F238E27FC236}">
                <a16:creationId xmlns:a16="http://schemas.microsoft.com/office/drawing/2014/main" id="{005FAA10-C3C9-44D0-A0DF-BFEFEAF770C8}"/>
              </a:ext>
            </a:extLst>
          </p:cNvPr>
          <p:cNvSpPr/>
          <p:nvPr/>
        </p:nvSpPr>
        <p:spPr>
          <a:xfrm>
            <a:off x="5963379" y="5417382"/>
            <a:ext cx="2430270" cy="897415"/>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0">
              <a:defRPr/>
            </a:pPr>
            <a:r>
              <a:rPr lang="he-IL" sz="825" b="1" dirty="0">
                <a:solidFill>
                  <a:prstClr val="black"/>
                </a:solidFill>
                <a:latin typeface="Trebuchet MS"/>
                <a:cs typeface="Gisha" panose="020B0502040204020203" pitchFamily="34" charset="-79"/>
              </a:rPr>
              <a:t>מימוש ברירת מחדל לגוף המתודה, במידה והיורש לא יממש אותה.</a:t>
            </a:r>
          </a:p>
          <a:p>
            <a:pPr algn="ctr" defTabSz="685800">
              <a:defRPr/>
            </a:pPr>
            <a:r>
              <a:rPr lang="he-IL" sz="825" b="1" dirty="0">
                <a:solidFill>
                  <a:prstClr val="black"/>
                </a:solidFill>
                <a:latin typeface="Trebuchet MS"/>
                <a:cs typeface="Gisha" panose="020B0502040204020203" pitchFamily="34" charset="-79"/>
              </a:rPr>
              <a:t>חידוש מ </a:t>
            </a:r>
            <a:r>
              <a:rPr lang="en-US" sz="825" b="1" dirty="0">
                <a:solidFill>
                  <a:prstClr val="black"/>
                </a:solidFill>
                <a:latin typeface="Trebuchet MS"/>
              </a:rPr>
              <a:t>C# 8.0</a:t>
            </a:r>
          </a:p>
        </p:txBody>
      </p:sp>
    </p:spTree>
    <p:extLst>
      <p:ext uri="{BB962C8B-B14F-4D97-AF65-F5344CB8AC3E}">
        <p14:creationId xmlns:p14="http://schemas.microsoft.com/office/powerpoint/2010/main" val="2572381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הנה </a:t>
            </a:r>
            <a:r>
              <a:rPr lang="en-US" dirty="0"/>
              <a:t>OCP</a:t>
            </a:r>
            <a:r>
              <a:rPr lang="he-IL" dirty="0"/>
              <a:t> שהבטחנו</a:t>
            </a:r>
          </a:p>
        </p:txBody>
      </p:sp>
      <p:pic>
        <p:nvPicPr>
          <p:cNvPr id="7" name="מציין מיקום תוכן 6"/>
          <p:cNvPicPr>
            <a:picLocks noGrp="1" noChangeAspect="1"/>
          </p:cNvPicPr>
          <p:nvPr>
            <p:ph idx="1"/>
          </p:nvPr>
        </p:nvPicPr>
        <p:blipFill rotWithShape="1">
          <a:blip r:embed="rId3"/>
          <a:srcRect l="6366" t="25579" r="75172" b="64693"/>
          <a:stretch/>
        </p:blipFill>
        <p:spPr>
          <a:xfrm>
            <a:off x="3203848" y="1700808"/>
            <a:ext cx="4616092" cy="1368152"/>
          </a:xfrm>
          <a:prstGeom prst="rect">
            <a:avLst/>
          </a:prstGeom>
          <a:ln w="38100">
            <a:solidFill>
              <a:schemeClr val="accent1"/>
            </a:solidFill>
          </a:ln>
        </p:spPr>
      </p:pic>
      <p:pic>
        <p:nvPicPr>
          <p:cNvPr id="8" name="תמונה 7"/>
          <p:cNvPicPr>
            <a:picLocks noChangeAspect="1"/>
          </p:cNvPicPr>
          <p:nvPr/>
        </p:nvPicPr>
        <p:blipFill rotWithShape="1">
          <a:blip r:embed="rId4"/>
          <a:srcRect l="6936" t="19600" r="80707" b="37189"/>
          <a:stretch/>
        </p:blipFill>
        <p:spPr>
          <a:xfrm>
            <a:off x="323528" y="1628800"/>
            <a:ext cx="2592288" cy="5098865"/>
          </a:xfrm>
          <a:prstGeom prst="rect">
            <a:avLst/>
          </a:prstGeom>
          <a:ln w="38100">
            <a:solidFill>
              <a:schemeClr val="accent1"/>
            </a:solidFill>
          </a:ln>
        </p:spPr>
      </p:pic>
      <p:pic>
        <p:nvPicPr>
          <p:cNvPr id="9" name="תמונה 8"/>
          <p:cNvPicPr>
            <a:picLocks noChangeAspect="1"/>
          </p:cNvPicPr>
          <p:nvPr/>
        </p:nvPicPr>
        <p:blipFill rotWithShape="1">
          <a:blip r:embed="rId5"/>
          <a:srcRect l="6300" t="26600" r="71642" b="60100"/>
          <a:stretch/>
        </p:blipFill>
        <p:spPr>
          <a:xfrm>
            <a:off x="3203848" y="3356992"/>
            <a:ext cx="4670866" cy="1584176"/>
          </a:xfrm>
          <a:prstGeom prst="rect">
            <a:avLst/>
          </a:prstGeom>
          <a:ln w="38100">
            <a:solidFill>
              <a:schemeClr val="accent1"/>
            </a:solidFill>
          </a:ln>
        </p:spPr>
      </p:pic>
      <p:pic>
        <p:nvPicPr>
          <p:cNvPr id="10" name="תמונה 9"/>
          <p:cNvPicPr>
            <a:picLocks noChangeAspect="1"/>
          </p:cNvPicPr>
          <p:nvPr/>
        </p:nvPicPr>
        <p:blipFill rotWithShape="1">
          <a:blip r:embed="rId5"/>
          <a:srcRect l="6300" t="42122" r="75177" b="43878"/>
          <a:stretch/>
        </p:blipFill>
        <p:spPr>
          <a:xfrm>
            <a:off x="5292080" y="5229200"/>
            <a:ext cx="3387340" cy="1440160"/>
          </a:xfrm>
          <a:prstGeom prst="rect">
            <a:avLst/>
          </a:prstGeom>
          <a:ln w="57150">
            <a:solidFill>
              <a:schemeClr val="accent2"/>
            </a:solidFill>
          </a:ln>
        </p:spPr>
      </p:pic>
      <p:sp>
        <p:nvSpPr>
          <p:cNvPr id="11" name="Speech Bubble: Rectangle with Corners Rounded 2">
            <a:extLst>
              <a:ext uri="{FF2B5EF4-FFF2-40B4-BE49-F238E27FC236}">
                <a16:creationId xmlns:a16="http://schemas.microsoft.com/office/drawing/2014/main" id="{41E3DE80-87DC-448F-B947-84D91A1287BE}"/>
              </a:ext>
            </a:extLst>
          </p:cNvPr>
          <p:cNvSpPr/>
          <p:nvPr/>
        </p:nvSpPr>
        <p:spPr>
          <a:xfrm>
            <a:off x="3177796" y="4855457"/>
            <a:ext cx="1744280" cy="1872208"/>
          </a:xfrm>
          <a:prstGeom prst="wedgeRoundRectCallout">
            <a:avLst>
              <a:gd name="adj1" fmla="val -104146"/>
              <a:gd name="adj2" fmla="val 1800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t>הוספנו שדה למאפיין, </a:t>
            </a:r>
            <a:r>
              <a:rPr lang="he-IL" dirty="0" err="1"/>
              <a:t>ויכלנו</a:t>
            </a:r>
            <a:r>
              <a:rPr lang="he-IL" dirty="0"/>
              <a:t> לשדרג את המחלקה בלי לשנות את הממשק</a:t>
            </a:r>
            <a:endParaRPr lang="en-US" dirty="0"/>
          </a:p>
        </p:txBody>
      </p:sp>
      <p:sp>
        <p:nvSpPr>
          <p:cNvPr id="12" name="תרשים זרימה: קלט ידני 11"/>
          <p:cNvSpPr/>
          <p:nvPr/>
        </p:nvSpPr>
        <p:spPr>
          <a:xfrm>
            <a:off x="6985750" y="345815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Solid53</a:t>
            </a:r>
          </a:p>
        </p:txBody>
      </p:sp>
    </p:spTree>
    <p:extLst>
      <p:ext uri="{BB962C8B-B14F-4D97-AF65-F5344CB8AC3E}">
        <p14:creationId xmlns:p14="http://schemas.microsoft.com/office/powerpoint/2010/main" val="35350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כותרת 1">
            <a:extLst>
              <a:ext uri="{FF2B5EF4-FFF2-40B4-BE49-F238E27FC236}">
                <a16:creationId xmlns:a16="http://schemas.microsoft.com/office/drawing/2014/main" id="{32349B4F-E5BE-49F4-85D3-EF64E0AF17C0}"/>
              </a:ext>
            </a:extLst>
          </p:cNvPr>
          <p:cNvSpPr>
            <a:spLocks noGrp="1"/>
          </p:cNvSpPr>
          <p:nvPr>
            <p:ph type="title"/>
          </p:nvPr>
        </p:nvSpPr>
        <p:spPr/>
        <p:txBody>
          <a:bodyPr>
            <a:noAutofit/>
          </a:bodyPr>
          <a:lstStyle/>
          <a:p>
            <a:r>
              <a:rPr lang="he-IL" sz="3600" dirty="0"/>
              <a:t>אתחול מהיר – עם דריסת הבנאי</a:t>
            </a:r>
          </a:p>
        </p:txBody>
      </p:sp>
      <p:sp>
        <p:nvSpPr>
          <p:cNvPr id="3" name="מציין מיקום תוכן 2"/>
          <p:cNvSpPr>
            <a:spLocks noGrp="1"/>
          </p:cNvSpPr>
          <p:nvPr>
            <p:ph idx="1"/>
          </p:nvPr>
        </p:nvSpPr>
        <p:spPr>
          <a:xfrm>
            <a:off x="457200" y="1584703"/>
            <a:ext cx="7239000" cy="4846320"/>
          </a:xfrm>
          <a:noFill/>
          <a:ln>
            <a:noFill/>
          </a:ln>
        </p:spPr>
        <p:style>
          <a:lnRef idx="1">
            <a:schemeClr val="accent5"/>
          </a:lnRef>
          <a:fillRef idx="2">
            <a:schemeClr val="accent5"/>
          </a:fillRef>
          <a:effectRef idx="1">
            <a:schemeClr val="accent5"/>
          </a:effectRef>
          <a:fontRef idx="minor">
            <a:schemeClr val="dk1"/>
          </a:fontRef>
        </p:style>
        <p:txBody>
          <a:bodyPr vert="horz">
            <a:noAutofit/>
          </a:bodyPr>
          <a:lstStyle/>
          <a:p>
            <a:r>
              <a:rPr lang="he-IL" sz="2400" dirty="0"/>
              <a:t>אם ניתן ערך התחלתי לשדה בזמן הגדרתו</a:t>
            </a:r>
            <a:br>
              <a:rPr lang="en-US" sz="2400" dirty="0"/>
            </a:br>
            <a:r>
              <a:rPr lang="he-IL" sz="2400" b="1" dirty="0"/>
              <a:t>וגם </a:t>
            </a:r>
            <a:r>
              <a:rPr lang="he-IL" sz="2400" dirty="0"/>
              <a:t>נדרס בנאי ברירת המחדל, </a:t>
            </a:r>
            <a:br>
              <a:rPr lang="en-US" sz="2400" dirty="0"/>
            </a:br>
            <a:r>
              <a:rPr lang="he-IL" sz="2400" dirty="0"/>
              <a:t>וניתן ערך לשדה, </a:t>
            </a:r>
            <a:br>
              <a:rPr lang="en-US" sz="2400" dirty="0"/>
            </a:br>
            <a:r>
              <a:rPr lang="he-IL" sz="2400" dirty="0"/>
              <a:t>אזי ערך השדה יהיה </a:t>
            </a:r>
            <a:br>
              <a:rPr lang="en-US" sz="2400" dirty="0"/>
            </a:br>
            <a:r>
              <a:rPr lang="he-IL" sz="2400" b="1" dirty="0"/>
              <a:t>הערך שנקבע בבנאי.</a:t>
            </a:r>
          </a:p>
        </p:txBody>
      </p:sp>
      <p:sp>
        <p:nvSpPr>
          <p:cNvPr id="4" name="Slide Number Placeholder 3"/>
          <p:cNvSpPr>
            <a:spLocks noGrp="1"/>
          </p:cNvSpPr>
          <p:nvPr>
            <p:ph type="sldNum" sz="quarter" idx="12"/>
          </p:nvPr>
        </p:nvSpPr>
        <p:spPr/>
        <p:txBody>
          <a:bodyPr/>
          <a:lstStyle/>
          <a:p>
            <a:fld id="{5EC9654E-5318-4238-B03D-55CEA01D4D35}" type="slidenum">
              <a:rPr lang="he-IL" smtClean="0"/>
              <a:t>12</a:t>
            </a:fld>
            <a:endParaRPr lang="he-IL"/>
          </a:p>
        </p:txBody>
      </p:sp>
      <p:sp>
        <p:nvSpPr>
          <p:cNvPr id="5" name="Rectangle 4">
            <a:extLst>
              <a:ext uri="{FF2B5EF4-FFF2-40B4-BE49-F238E27FC236}">
                <a16:creationId xmlns:a16="http://schemas.microsoft.com/office/drawing/2014/main" id="{A38B7193-9DC7-4EF1-9B0B-B759E79A347A}"/>
              </a:ext>
            </a:extLst>
          </p:cNvPr>
          <p:cNvSpPr/>
          <p:nvPr/>
        </p:nvSpPr>
        <p:spPr>
          <a:xfrm>
            <a:off x="509090" y="1553286"/>
            <a:ext cx="5716574" cy="5476114"/>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x=6;</a:t>
            </a:r>
            <a:endParaRPr lang="en-US" sz="24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y=7;</a:t>
            </a:r>
            <a:endParaRPr lang="en-US" sz="24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x = 22;</a:t>
            </a:r>
            <a:endParaRPr lang="en-US" sz="28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p1.x = 8;</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6" name="Arrow: Left 5">
            <a:extLst>
              <a:ext uri="{FF2B5EF4-FFF2-40B4-BE49-F238E27FC236}">
                <a16:creationId xmlns:a16="http://schemas.microsoft.com/office/drawing/2014/main" id="{B0238993-5467-4AF7-95F5-CB40AB02A0CA}"/>
              </a:ext>
            </a:extLst>
          </p:cNvPr>
          <p:cNvSpPr/>
          <p:nvPr/>
        </p:nvSpPr>
        <p:spPr>
          <a:xfrm>
            <a:off x="3584466" y="5805264"/>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x=22, y=7</a:t>
            </a:r>
          </a:p>
        </p:txBody>
      </p:sp>
      <p:sp>
        <p:nvSpPr>
          <p:cNvPr id="7" name="Arrow: Left 6">
            <a:extLst>
              <a:ext uri="{FF2B5EF4-FFF2-40B4-BE49-F238E27FC236}">
                <a16:creationId xmlns:a16="http://schemas.microsoft.com/office/drawing/2014/main" id="{405AEA6C-D4BC-47F8-9434-BB9897694ED5}"/>
              </a:ext>
            </a:extLst>
          </p:cNvPr>
          <p:cNvSpPr/>
          <p:nvPr/>
        </p:nvSpPr>
        <p:spPr>
          <a:xfrm>
            <a:off x="2738863" y="6165304"/>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x=8, y=7</a:t>
            </a:r>
          </a:p>
        </p:txBody>
      </p:sp>
    </p:spTree>
    <p:extLst>
      <p:ext uri="{BB962C8B-B14F-4D97-AF65-F5344CB8AC3E}">
        <p14:creationId xmlns:p14="http://schemas.microsoft.com/office/powerpoint/2010/main" val="484851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he-IL" dirty="0"/>
              <a:t>כמה דוגמאות מעוררות מחשבה...</a:t>
            </a:r>
          </a:p>
        </p:txBody>
      </p:sp>
      <p:pic>
        <p:nvPicPr>
          <p:cNvPr id="5" name="מציין מיקום תוכן 4"/>
          <p:cNvPicPr>
            <a:picLocks noGrp="1" noChangeAspect="1"/>
          </p:cNvPicPr>
          <p:nvPr>
            <p:ph idx="1"/>
          </p:nvPr>
        </p:nvPicPr>
        <p:blipFill rotWithShape="1">
          <a:blip r:embed="rId3"/>
          <a:srcRect l="9745" t="23866" r="76169" b="57171"/>
          <a:stretch/>
        </p:blipFill>
        <p:spPr>
          <a:xfrm>
            <a:off x="251520" y="1628800"/>
            <a:ext cx="2592288" cy="1963102"/>
          </a:xfrm>
          <a:prstGeom prst="rect">
            <a:avLst/>
          </a:prstGeom>
          <a:ln w="38100">
            <a:solidFill>
              <a:schemeClr val="accent1"/>
            </a:solidFill>
          </a:ln>
        </p:spPr>
      </p:pic>
      <p:sp>
        <p:nvSpPr>
          <p:cNvPr id="4" name="תרשים זרימה: קלט ידני 3"/>
          <p:cNvSpPr/>
          <p:nvPr/>
        </p:nvSpPr>
        <p:spPr>
          <a:xfrm>
            <a:off x="1926765" y="607862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Solid56</a:t>
            </a:r>
          </a:p>
        </p:txBody>
      </p:sp>
      <p:pic>
        <p:nvPicPr>
          <p:cNvPr id="6" name="תמונה 5"/>
          <p:cNvPicPr>
            <a:picLocks noChangeAspect="1"/>
          </p:cNvPicPr>
          <p:nvPr/>
        </p:nvPicPr>
        <p:blipFill rotWithShape="1">
          <a:blip r:embed="rId4"/>
          <a:srcRect l="8069" t="22701" r="73181" b="59533"/>
          <a:stretch/>
        </p:blipFill>
        <p:spPr>
          <a:xfrm>
            <a:off x="264379" y="4094268"/>
            <a:ext cx="3428950" cy="1827606"/>
          </a:xfrm>
          <a:prstGeom prst="rect">
            <a:avLst/>
          </a:prstGeom>
          <a:ln w="38100">
            <a:solidFill>
              <a:schemeClr val="accent1"/>
            </a:solidFill>
          </a:ln>
        </p:spPr>
      </p:pic>
      <p:pic>
        <p:nvPicPr>
          <p:cNvPr id="7" name="תמונה 6"/>
          <p:cNvPicPr>
            <a:picLocks noChangeAspect="1"/>
          </p:cNvPicPr>
          <p:nvPr/>
        </p:nvPicPr>
        <p:blipFill rotWithShape="1">
          <a:blip r:embed="rId5"/>
          <a:srcRect l="9449" t="36400" r="67397" b="43301"/>
          <a:stretch/>
        </p:blipFill>
        <p:spPr>
          <a:xfrm>
            <a:off x="3131840" y="1628800"/>
            <a:ext cx="5656349" cy="2789426"/>
          </a:xfrm>
          <a:prstGeom prst="rect">
            <a:avLst/>
          </a:prstGeom>
          <a:ln w="38100">
            <a:solidFill>
              <a:schemeClr val="accent1"/>
            </a:solidFill>
          </a:ln>
        </p:spPr>
      </p:pic>
      <p:pic>
        <p:nvPicPr>
          <p:cNvPr id="9" name="תמונה 8"/>
          <p:cNvPicPr>
            <a:picLocks noChangeAspect="1"/>
          </p:cNvPicPr>
          <p:nvPr/>
        </p:nvPicPr>
        <p:blipFill rotWithShape="1">
          <a:blip r:embed="rId4"/>
          <a:srcRect l="8069" t="40201" r="73594" b="40900"/>
          <a:stretch/>
        </p:blipFill>
        <p:spPr>
          <a:xfrm>
            <a:off x="4076700" y="4725144"/>
            <a:ext cx="3353427" cy="1944216"/>
          </a:xfrm>
          <a:prstGeom prst="rect">
            <a:avLst/>
          </a:prstGeom>
          <a:ln w="38100">
            <a:solidFill>
              <a:schemeClr val="accent1"/>
            </a:solidFill>
          </a:ln>
        </p:spPr>
      </p:pic>
    </p:spTree>
    <p:extLst>
      <p:ext uri="{BB962C8B-B14F-4D97-AF65-F5344CB8AC3E}">
        <p14:creationId xmlns:p14="http://schemas.microsoft.com/office/powerpoint/2010/main" val="38431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012" y="1052736"/>
            <a:ext cx="7992888" cy="5507662"/>
          </a:xfrm>
          <a:prstGeom prst="rect">
            <a:avLst/>
          </a:prstGeom>
        </p:spPr>
        <p:txBody>
          <a:bodyPr wrap="square">
            <a:spAutoFit/>
          </a:bodyPr>
          <a:lstStyle/>
          <a:p>
            <a:pPr algn="l" rtl="0">
              <a:lnSpc>
                <a:spcPct val="115000"/>
              </a:lnSpc>
              <a:spcAft>
                <a:spcPts val="0"/>
              </a:spcAft>
            </a:pPr>
            <a:r>
              <a:rPr lang="en-US" dirty="0">
                <a:solidFill>
                  <a:srgbClr val="0000FF"/>
                </a:solidFill>
                <a:highlight>
                  <a:srgbClr val="FFFFFF"/>
                </a:highlight>
                <a:latin typeface="Consolas"/>
                <a:ea typeface="Calibri"/>
                <a:cs typeface="Arial"/>
              </a:rPr>
              <a:t>interface</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IArea</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Area();</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abstract</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Shape</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protected</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x0, y0, x1, y1;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Shape(</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x1,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.x0 = x0;</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.y0 = y0;</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.x1 = x1;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.y1 = y1;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abstract</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MaxDistance</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p:txBody>
      </p:sp>
      <p:sp>
        <p:nvSpPr>
          <p:cNvPr id="2" name="Title 1"/>
          <p:cNvSpPr>
            <a:spLocks noGrp="1"/>
          </p:cNvSpPr>
          <p:nvPr>
            <p:ph type="title"/>
          </p:nvPr>
        </p:nvSpPr>
        <p:spPr/>
        <p:txBody>
          <a:bodyPr>
            <a:normAutofit/>
          </a:bodyPr>
          <a:lstStyle/>
          <a:p>
            <a:pPr algn="r"/>
            <a:r>
              <a:rPr lang="he-IL" dirty="0"/>
              <a:t>דוגמא 2 – עמ' 1</a:t>
            </a:r>
          </a:p>
        </p:txBody>
      </p:sp>
      <p:sp>
        <p:nvSpPr>
          <p:cNvPr id="7" name="מציין מיקום תוכן 6"/>
          <p:cNvSpPr>
            <a:spLocks noGrp="1"/>
          </p:cNvSpPr>
          <p:nvPr>
            <p:ph idx="1"/>
          </p:nvPr>
        </p:nvSpPr>
        <p:spPr/>
        <p:txBody>
          <a:bodyPr/>
          <a:lstStyle/>
          <a:p>
            <a:r>
              <a:rPr lang="he-IL" dirty="0"/>
              <a:t>ממשק</a:t>
            </a:r>
          </a:p>
          <a:p>
            <a:r>
              <a:rPr lang="he-IL" dirty="0"/>
              <a:t>מחלקה אבסטרקטית</a:t>
            </a:r>
          </a:p>
          <a:p>
            <a:endParaRPr lang="he-IL" dirty="0"/>
          </a:p>
        </p:txBody>
      </p:sp>
      <p:sp>
        <p:nvSpPr>
          <p:cNvPr id="3" name="Slide Number Placeholder 2"/>
          <p:cNvSpPr>
            <a:spLocks noGrp="1"/>
          </p:cNvSpPr>
          <p:nvPr>
            <p:ph type="sldNum" sz="quarter" idx="12"/>
          </p:nvPr>
        </p:nvSpPr>
        <p:spPr/>
        <p:txBody>
          <a:bodyPr/>
          <a:lstStyle/>
          <a:p>
            <a:fld id="{1E4D7292-AD41-4745-A56F-5FB7769147B4}" type="slidenum">
              <a:rPr lang="he-IL" smtClean="0"/>
              <a:t>121</a:t>
            </a:fld>
            <a:endParaRPr lang="he-IL"/>
          </a:p>
        </p:txBody>
      </p:sp>
      <p:sp>
        <p:nvSpPr>
          <p:cNvPr id="6" name="תרשים זרימה: קלט ידני 5"/>
          <p:cNvSpPr/>
          <p:nvPr/>
        </p:nvSpPr>
        <p:spPr>
          <a:xfrm>
            <a:off x="7092280" y="320040"/>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Solid57</a:t>
            </a:r>
          </a:p>
        </p:txBody>
      </p:sp>
      <p:sp>
        <p:nvSpPr>
          <p:cNvPr id="8" name="מלבן 7"/>
          <p:cNvSpPr/>
          <p:nvPr/>
        </p:nvSpPr>
        <p:spPr>
          <a:xfrm>
            <a:off x="72008" y="1052736"/>
            <a:ext cx="2987824" cy="1368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noFill/>
            </a:endParaRPr>
          </a:p>
        </p:txBody>
      </p:sp>
      <p:sp>
        <p:nvSpPr>
          <p:cNvPr id="9" name="מלבן 8"/>
          <p:cNvSpPr/>
          <p:nvPr/>
        </p:nvSpPr>
        <p:spPr>
          <a:xfrm>
            <a:off x="72008" y="2567264"/>
            <a:ext cx="7924314" cy="4060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noFill/>
            </a:endParaRPr>
          </a:p>
        </p:txBody>
      </p:sp>
    </p:spTree>
    <p:extLst>
      <p:ext uri="{BB962C8B-B14F-4D97-AF65-F5344CB8AC3E}">
        <p14:creationId xmlns:p14="http://schemas.microsoft.com/office/powerpoint/2010/main" val="7393931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he-IL" dirty="0"/>
              <a:t>דוגמא 2 – עמ' 2</a:t>
            </a:r>
          </a:p>
        </p:txBody>
      </p:sp>
      <p:sp>
        <p:nvSpPr>
          <p:cNvPr id="7" name="מציין מיקום תוכן 6"/>
          <p:cNvSpPr>
            <a:spLocks noGrp="1"/>
          </p:cNvSpPr>
          <p:nvPr>
            <p:ph idx="1"/>
          </p:nvPr>
        </p:nvSpPr>
        <p:spPr/>
        <p:txBody>
          <a:bodyPr/>
          <a:lstStyle/>
          <a:p>
            <a:endParaRPr lang="he-IL"/>
          </a:p>
        </p:txBody>
      </p:sp>
      <p:sp>
        <p:nvSpPr>
          <p:cNvPr id="5" name="Slide Number Placeholder 4"/>
          <p:cNvSpPr>
            <a:spLocks noGrp="1"/>
          </p:cNvSpPr>
          <p:nvPr>
            <p:ph type="sldNum" sz="quarter" idx="12"/>
          </p:nvPr>
        </p:nvSpPr>
        <p:spPr/>
        <p:txBody>
          <a:bodyPr/>
          <a:lstStyle/>
          <a:p>
            <a:fld id="{1E4D7292-AD41-4745-A56F-5FB7769147B4}" type="slidenum">
              <a:rPr lang="he-IL" smtClean="0"/>
              <a:t>122</a:t>
            </a:fld>
            <a:endParaRPr lang="he-IL"/>
          </a:p>
        </p:txBody>
      </p:sp>
      <p:sp>
        <p:nvSpPr>
          <p:cNvPr id="4" name="Rectangle 3"/>
          <p:cNvSpPr/>
          <p:nvPr/>
        </p:nvSpPr>
        <p:spPr>
          <a:xfrm>
            <a:off x="128012" y="1052736"/>
            <a:ext cx="7992888" cy="492122"/>
          </a:xfrm>
          <a:prstGeom prst="rect">
            <a:avLst/>
          </a:prstGeom>
        </p:spPr>
        <p:txBody>
          <a:bodyPr wrap="square">
            <a:spAutoFit/>
          </a:bodyPr>
          <a:lstStyle/>
          <a:p>
            <a:pPr algn="l" rtl="0">
              <a:lnSpc>
                <a:spcPct val="115000"/>
              </a:lnSpc>
              <a:spcAft>
                <a:spcPts val="0"/>
              </a:spcAft>
            </a:pPr>
            <a:endParaRPr lang="en-US" sz="2400" dirty="0">
              <a:latin typeface="Calibri"/>
              <a:ea typeface="Calibri"/>
              <a:cs typeface="Arial"/>
            </a:endParaRPr>
          </a:p>
        </p:txBody>
      </p:sp>
      <p:sp>
        <p:nvSpPr>
          <p:cNvPr id="3" name="Rectangle 2"/>
          <p:cNvSpPr/>
          <p:nvPr/>
        </p:nvSpPr>
        <p:spPr>
          <a:xfrm>
            <a:off x="96402" y="1052736"/>
            <a:ext cx="8292022" cy="5679926"/>
          </a:xfrm>
          <a:prstGeom prst="rect">
            <a:avLst/>
          </a:prstGeom>
        </p:spPr>
        <p:txBody>
          <a:bodyPr wrap="square">
            <a:spAutoFit/>
          </a:bodyPr>
          <a:lstStyle/>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Rectangle</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Shape</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IArea</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Rectangle(</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x1,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y1) : </a:t>
            </a:r>
            <a:r>
              <a:rPr lang="en-US" dirty="0">
                <a:solidFill>
                  <a:srgbClr val="0000FF"/>
                </a:solidFill>
                <a:highlight>
                  <a:srgbClr val="FFFFFF"/>
                </a:highlight>
                <a:latin typeface="Consolas"/>
                <a:ea typeface="Calibri"/>
                <a:cs typeface="Arial"/>
              </a:rPr>
              <a:t>base</a:t>
            </a:r>
            <a:r>
              <a:rPr lang="en-US" dirty="0">
                <a:solidFill>
                  <a:srgbClr val="000000"/>
                </a:solidFill>
                <a:highlight>
                  <a:srgbClr val="FFFFFF"/>
                </a:highlight>
                <a:latin typeface="Consolas"/>
                <a:ea typeface="Calibri"/>
                <a:cs typeface="Arial"/>
              </a:rPr>
              <a:t>(x0, y0, x1, y1) {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override</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MaxDistance</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dx = x0 - x1;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y0 - y1;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.Sqrt</a:t>
            </a:r>
            <a:r>
              <a:rPr lang="en-US" dirty="0">
                <a:solidFill>
                  <a:srgbClr val="000000"/>
                </a:solidFill>
                <a:highlight>
                  <a:srgbClr val="FFFFFF"/>
                </a:highlight>
                <a:latin typeface="Consolas"/>
                <a:ea typeface="Calibri"/>
                <a:cs typeface="Arial"/>
              </a:rPr>
              <a:t>(dx * dx +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Area()</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dx = x0 - x1;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y0 - y1;</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.Abs</a:t>
            </a:r>
            <a:r>
              <a:rPr lang="en-US" dirty="0">
                <a:solidFill>
                  <a:srgbClr val="000000"/>
                </a:solidFill>
                <a:highlight>
                  <a:srgbClr val="FFFFFF"/>
                </a:highlight>
                <a:latin typeface="Consolas"/>
                <a:ea typeface="Calibri"/>
                <a:cs typeface="Arial"/>
              </a:rPr>
              <a:t>(dx *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effectLst/>
              <a:latin typeface="Calibri"/>
              <a:ea typeface="Calibri"/>
              <a:cs typeface="Arial"/>
            </a:endParaRPr>
          </a:p>
        </p:txBody>
      </p:sp>
    </p:spTree>
    <p:extLst>
      <p:ext uri="{BB962C8B-B14F-4D97-AF65-F5344CB8AC3E}">
        <p14:creationId xmlns:p14="http://schemas.microsoft.com/office/powerpoint/2010/main" val="41283635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012" y="1052736"/>
            <a:ext cx="7992888" cy="492122"/>
          </a:xfrm>
          <a:prstGeom prst="rect">
            <a:avLst/>
          </a:prstGeom>
        </p:spPr>
        <p:txBody>
          <a:bodyPr wrap="square">
            <a:spAutoFit/>
          </a:bodyPr>
          <a:lstStyle/>
          <a:p>
            <a:pPr algn="l" rtl="0">
              <a:lnSpc>
                <a:spcPct val="115000"/>
              </a:lnSpc>
              <a:spcAft>
                <a:spcPts val="0"/>
              </a:spcAft>
            </a:pPr>
            <a:endParaRPr lang="en-US" sz="2400" dirty="0">
              <a:latin typeface="Calibri"/>
              <a:ea typeface="Calibri"/>
              <a:cs typeface="Arial"/>
            </a:endParaRPr>
          </a:p>
        </p:txBody>
      </p:sp>
      <p:sp>
        <p:nvSpPr>
          <p:cNvPr id="3" name="Rectangle 2"/>
          <p:cNvSpPr/>
          <p:nvPr/>
        </p:nvSpPr>
        <p:spPr>
          <a:xfrm>
            <a:off x="214121" y="307021"/>
            <a:ext cx="6573223" cy="40900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15000"/>
              </a:lnSpc>
              <a:spcAft>
                <a:spcPts val="0"/>
              </a:spcAft>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MainClass</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Shape</a:t>
            </a:r>
            <a:r>
              <a:rPr lang="en-US" sz="1400" dirty="0">
                <a:solidFill>
                  <a:srgbClr val="000000"/>
                </a:solidFill>
                <a:highlight>
                  <a:srgbClr val="FFFFFF"/>
                </a:highlight>
                <a:latin typeface="Consolas"/>
                <a:ea typeface="Calibri"/>
                <a:cs typeface="Arial"/>
              </a:rPr>
              <a:t>[] shapes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Shape</a:t>
            </a:r>
            <a:r>
              <a:rPr lang="en-US" sz="1400" dirty="0">
                <a:solidFill>
                  <a:srgbClr val="000000"/>
                </a:solidFill>
                <a:highlight>
                  <a:srgbClr val="FFFFFF"/>
                </a:highlight>
                <a:latin typeface="Consolas"/>
                <a:ea typeface="Calibri"/>
                <a:cs typeface="Arial"/>
              </a:rPr>
              <a:t>[2];</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shapes[0]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Rectangle</a:t>
            </a:r>
            <a:r>
              <a:rPr lang="en-US" sz="1400" dirty="0">
                <a:solidFill>
                  <a:srgbClr val="000000"/>
                </a:solidFill>
                <a:highlight>
                  <a:srgbClr val="FFFFFF"/>
                </a:highlight>
                <a:latin typeface="Consolas"/>
                <a:ea typeface="Calibri"/>
                <a:cs typeface="Arial"/>
              </a:rPr>
              <a:t>(2, 2, 4, 4);</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shapes[1]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Circle</a:t>
            </a:r>
            <a:r>
              <a:rPr lang="en-US" sz="1400" dirty="0">
                <a:solidFill>
                  <a:srgbClr val="000000"/>
                </a:solidFill>
                <a:highlight>
                  <a:srgbClr val="FFFFFF"/>
                </a:highlight>
                <a:latin typeface="Consolas"/>
                <a:ea typeface="Calibri"/>
                <a:cs typeface="Arial"/>
              </a:rPr>
              <a:t>(1, 1, 2);</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double</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totalArea</a:t>
            </a:r>
            <a:r>
              <a:rPr lang="en-US" sz="1400" dirty="0">
                <a:solidFill>
                  <a:srgbClr val="000000"/>
                </a:solidFill>
                <a:highlight>
                  <a:srgbClr val="FFFFFF"/>
                </a:highlight>
                <a:latin typeface="Consolas"/>
                <a:ea typeface="Calibri"/>
                <a:cs typeface="Arial"/>
              </a:rPr>
              <a:t> = 0.0;</a:t>
            </a:r>
            <a:endParaRPr lang="en-US" dirty="0">
              <a:latin typeface="Calibri"/>
              <a:ea typeface="Calibri"/>
              <a:cs typeface="Arial"/>
            </a:endParaRPr>
          </a:p>
          <a:p>
            <a:pPr algn="l" rtl="0">
              <a:lnSpc>
                <a:spcPct val="107000"/>
              </a:lnSpc>
            </a:pPr>
            <a:r>
              <a:rPr lang="en-US" sz="1400" dirty="0">
                <a:solidFill>
                  <a:srgbClr val="000000"/>
                </a:solidFill>
                <a:highlight>
                  <a:srgbClr val="FFFFFF"/>
                </a:highlight>
                <a:latin typeface="Consolas"/>
                <a:ea typeface="Calibri"/>
                <a:cs typeface="Arial"/>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a:cs typeface="Arial"/>
              </a:rPr>
              <a:t>IArea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shape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shapes)</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totalArea</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shape.Area</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.Out.WriteLine</a:t>
            </a:r>
            <a:r>
              <a:rPr lang="en-US" sz="1400" dirty="0">
                <a:solidFill>
                  <a:srgbClr val="000000"/>
                </a:solidFill>
                <a:highlight>
                  <a:srgbClr val="FFFFFF"/>
                </a:highlight>
                <a:latin typeface="Consolas"/>
                <a:ea typeface="Calibri"/>
                <a:cs typeface="Arial"/>
              </a:rPr>
              <a:t>(</a:t>
            </a:r>
            <a:r>
              <a:rPr lang="en-US" sz="1400" dirty="0">
                <a:solidFill>
                  <a:srgbClr val="A31515"/>
                </a:solidFill>
                <a:highlight>
                  <a:srgbClr val="FFFFFF"/>
                </a:highlight>
                <a:latin typeface="Consolas"/>
                <a:ea typeface="Calibri"/>
                <a:cs typeface="Arial"/>
              </a:rPr>
              <a:t>"Total area is {0}"</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totalArea</a:t>
            </a: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1000"/>
              </a:spcAft>
            </a:pPr>
            <a:r>
              <a:rPr lang="en-US" sz="1400" dirty="0">
                <a:solidFill>
                  <a:srgbClr val="000000"/>
                </a:solidFill>
                <a:highlight>
                  <a:srgbClr val="FFFFFF"/>
                </a:highlight>
                <a:latin typeface="Consolas"/>
                <a:ea typeface="Calibri"/>
                <a:cs typeface="Arial"/>
              </a:rPr>
              <a:t>}</a:t>
            </a:r>
            <a:endParaRPr lang="en-US" dirty="0">
              <a:effectLst/>
              <a:latin typeface="Calibri"/>
              <a:ea typeface="Calibri"/>
              <a:cs typeface="Arial"/>
            </a:endParaRPr>
          </a:p>
        </p:txBody>
      </p:sp>
      <p:sp>
        <p:nvSpPr>
          <p:cNvPr id="5" name="Slide Number Placeholder 4"/>
          <p:cNvSpPr>
            <a:spLocks noGrp="1"/>
          </p:cNvSpPr>
          <p:nvPr>
            <p:ph type="sldNum" sz="quarter" idx="12"/>
          </p:nvPr>
        </p:nvSpPr>
        <p:spPr/>
        <p:txBody>
          <a:bodyPr/>
          <a:lstStyle/>
          <a:p>
            <a:fld id="{1E4D7292-AD41-4745-A56F-5FB7769147B4}" type="slidenum">
              <a:rPr lang="he-IL" smtClean="0"/>
              <a:t>123</a:t>
            </a:fld>
            <a:endParaRPr lang="he-IL"/>
          </a:p>
        </p:txBody>
      </p:sp>
      <p:sp>
        <p:nvSpPr>
          <p:cNvPr id="9" name="Rectangle 8"/>
          <p:cNvSpPr/>
          <p:nvPr/>
        </p:nvSpPr>
        <p:spPr>
          <a:xfrm>
            <a:off x="4019821" y="3935982"/>
            <a:ext cx="4844536" cy="266137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 = 0; s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shapes.Length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totalArea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shapes[s].Area();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//compilation error</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Shape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shape1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4, 6, 7);</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(shape1.Area());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//comp error</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4, 6, 7);</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(rec1.Area());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IArea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Ia1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4, 6, 7);</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(Ia1.Area());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4848400" y="137638"/>
            <a:ext cx="3877888" cy="1291540"/>
          </a:xfrm>
          <a:solidFill>
            <a:schemeClr val="bg1"/>
          </a:solidFill>
        </p:spPr>
        <p:txBody>
          <a:bodyPr>
            <a:normAutofit/>
          </a:bodyPr>
          <a:lstStyle/>
          <a:p>
            <a:pPr algn="ctr"/>
            <a:r>
              <a:rPr lang="he-IL" dirty="0"/>
              <a:t>דוגמא 2 – עמ' 3</a:t>
            </a:r>
          </a:p>
        </p:txBody>
      </p:sp>
      <p:sp>
        <p:nvSpPr>
          <p:cNvPr id="7" name="Speech Bubble: Rectangle with Corners Rounded 6">
            <a:extLst>
              <a:ext uri="{FF2B5EF4-FFF2-40B4-BE49-F238E27FC236}">
                <a16:creationId xmlns:a16="http://schemas.microsoft.com/office/drawing/2014/main" id="{1921C9A6-B3B6-4D10-BF38-9E048214725F}"/>
              </a:ext>
            </a:extLst>
          </p:cNvPr>
          <p:cNvSpPr/>
          <p:nvPr/>
        </p:nvSpPr>
        <p:spPr>
          <a:xfrm>
            <a:off x="827584" y="5142830"/>
            <a:ext cx="2108727" cy="1277611"/>
          </a:xfrm>
          <a:prstGeom prst="wedgeRoundRectCallout">
            <a:avLst>
              <a:gd name="adj1" fmla="val 100667"/>
              <a:gd name="adj2" fmla="val -6053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t>כשננסה להפעיל את המתודה </a:t>
            </a:r>
            <a:r>
              <a:rPr lang="en-US" sz="1400" dirty="0"/>
              <a:t>Area</a:t>
            </a:r>
            <a:r>
              <a:rPr lang="he-IL" sz="1400" dirty="0"/>
              <a:t> דרך מערך של צורות זו תהיה שגיאת קומפילציה.</a:t>
            </a:r>
          </a:p>
        </p:txBody>
      </p:sp>
      <p:sp>
        <p:nvSpPr>
          <p:cNvPr id="10" name="Speech Bubble: Rectangle with Corners Rounded 6">
            <a:extLst>
              <a:ext uri="{FF2B5EF4-FFF2-40B4-BE49-F238E27FC236}">
                <a16:creationId xmlns:a16="http://schemas.microsoft.com/office/drawing/2014/main" id="{1921C9A6-B3B6-4D10-BF38-9E048214725F}"/>
              </a:ext>
            </a:extLst>
          </p:cNvPr>
          <p:cNvSpPr/>
          <p:nvPr/>
        </p:nvSpPr>
        <p:spPr>
          <a:xfrm>
            <a:off x="5364089" y="1544858"/>
            <a:ext cx="3500268" cy="1812133"/>
          </a:xfrm>
          <a:prstGeom prst="wedgeRoundRectCallout">
            <a:avLst>
              <a:gd name="adj1" fmla="val -76667"/>
              <a:gd name="adj2" fmla="val 278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defRPr/>
            </a:pPr>
            <a:r>
              <a:rPr lang="he-IL" sz="1600" dirty="0">
                <a:solidFill>
                  <a:schemeClr val="tx1"/>
                </a:solidFill>
              </a:rPr>
              <a:t>כאן כלולה הסבה של כל אחד מאברי המערך. הסבה זו הכרחית.</a:t>
            </a:r>
          </a:p>
          <a:p>
            <a:pPr>
              <a:defRPr/>
            </a:pPr>
            <a:r>
              <a:rPr lang="he-IL" sz="1600" dirty="0">
                <a:solidFill>
                  <a:schemeClr val="tx1"/>
                </a:solidFill>
              </a:rPr>
              <a:t>מצד שני, לא תמיד נוכל לדעת מראש שכל האיברים אליהם אנחנו עומדים לפנות מיישמים ממשק </a:t>
            </a:r>
            <a:r>
              <a:rPr lang="he-IL" sz="1600" dirty="0" err="1">
                <a:solidFill>
                  <a:schemeClr val="tx1"/>
                </a:solidFill>
              </a:rPr>
              <a:t>מסויים</a:t>
            </a:r>
            <a:r>
              <a:rPr lang="he-IL" sz="1600" dirty="0">
                <a:solidFill>
                  <a:schemeClr val="tx1"/>
                </a:solidFill>
              </a:rPr>
              <a:t> (למשל – אם היו לנו קווים במערך - </a:t>
            </a:r>
            <a:r>
              <a:rPr lang="he-IL" sz="1600" dirty="0" err="1">
                <a:solidFill>
                  <a:schemeClr val="tx1"/>
                </a:solidFill>
              </a:rPr>
              <a:t>היתה</a:t>
            </a:r>
            <a:r>
              <a:rPr lang="he-IL" sz="1600" dirty="0">
                <a:solidFill>
                  <a:schemeClr val="tx1"/>
                </a:solidFill>
              </a:rPr>
              <a:t> נוצרת חריגה).</a:t>
            </a:r>
            <a:endParaRPr lang="en-US" sz="1600" dirty="0">
              <a:solidFill>
                <a:schemeClr val="tx1"/>
              </a:solidFill>
            </a:endParaRPr>
          </a:p>
        </p:txBody>
      </p:sp>
    </p:spTree>
    <p:extLst>
      <p:ext uri="{BB962C8B-B14F-4D97-AF65-F5344CB8AC3E}">
        <p14:creationId xmlns:p14="http://schemas.microsoft.com/office/powerpoint/2010/main" val="3713239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he-IL" dirty="0"/>
              <a:t>דוגמא 3 להגדרת ממשק ומימושו</a:t>
            </a:r>
          </a:p>
        </p:txBody>
      </p:sp>
      <p:sp>
        <p:nvSpPr>
          <p:cNvPr id="3" name="מציין מיקום תוכן 2"/>
          <p:cNvSpPr>
            <a:spLocks noGrp="1"/>
          </p:cNvSpPr>
          <p:nvPr>
            <p:ph idx="1"/>
          </p:nvPr>
        </p:nvSpPr>
        <p:spPr/>
        <p:txBody>
          <a:bodyPr/>
          <a:lstStyle/>
          <a:p>
            <a:endParaRPr lang="he-IL" dirty="0"/>
          </a:p>
        </p:txBody>
      </p:sp>
      <p:sp>
        <p:nvSpPr>
          <p:cNvPr id="5" name="Slide Number Placeholder 4"/>
          <p:cNvSpPr>
            <a:spLocks noGrp="1"/>
          </p:cNvSpPr>
          <p:nvPr>
            <p:ph type="sldNum" sz="quarter" idx="12"/>
          </p:nvPr>
        </p:nvSpPr>
        <p:spPr/>
        <p:txBody>
          <a:bodyPr/>
          <a:lstStyle/>
          <a:p>
            <a:fld id="{1E4D7292-AD41-4745-A56F-5FB7769147B4}" type="slidenum">
              <a:rPr lang="he-IL" smtClean="0"/>
              <a:t>124</a:t>
            </a:fld>
            <a:endParaRPr lang="he-IL"/>
          </a:p>
        </p:txBody>
      </p:sp>
      <p:sp>
        <p:nvSpPr>
          <p:cNvPr id="4" name="Rectangle 3"/>
          <p:cNvSpPr/>
          <p:nvPr/>
        </p:nvSpPr>
        <p:spPr>
          <a:xfrm>
            <a:off x="128012" y="1052736"/>
            <a:ext cx="7992888" cy="492122"/>
          </a:xfrm>
          <a:prstGeom prst="rect">
            <a:avLst/>
          </a:prstGeom>
        </p:spPr>
        <p:txBody>
          <a:bodyPr wrap="square">
            <a:spAutoFit/>
          </a:bodyPr>
          <a:lstStyle/>
          <a:p>
            <a:pPr algn="l" rtl="0">
              <a:lnSpc>
                <a:spcPct val="115000"/>
              </a:lnSpc>
              <a:spcAft>
                <a:spcPts val="0"/>
              </a:spcAft>
            </a:pPr>
            <a:endParaRPr lang="en-US" sz="2400" dirty="0">
              <a:latin typeface="Calibri"/>
              <a:ea typeface="Calibri"/>
              <a:cs typeface="Arial"/>
            </a:endParaRPr>
          </a:p>
        </p:txBody>
      </p:sp>
      <p:sp>
        <p:nvSpPr>
          <p:cNvPr id="10" name="Rectangle 9"/>
          <p:cNvSpPr/>
          <p:nvPr/>
        </p:nvSpPr>
        <p:spPr>
          <a:xfrm>
            <a:off x="457200" y="1590943"/>
            <a:ext cx="3528392" cy="34353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Animal(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name;</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4180984" y="1590943"/>
            <a:ext cx="4140928" cy="539506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Dog(</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Lion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Lion(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תרשים זרימה: קלט ידני 10"/>
          <p:cNvSpPr/>
          <p:nvPr/>
        </p:nvSpPr>
        <p:spPr>
          <a:xfrm>
            <a:off x="1331640" y="6016238"/>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Solid61b</a:t>
            </a:r>
          </a:p>
        </p:txBody>
      </p:sp>
    </p:spTree>
    <p:extLst>
      <p:ext uri="{BB962C8B-B14F-4D97-AF65-F5344CB8AC3E}">
        <p14:creationId xmlns:p14="http://schemas.microsoft.com/office/powerpoint/2010/main" val="35797852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he-IL" dirty="0"/>
              <a:t>דוגמא 3 להגדרת ממשק ומימושו</a:t>
            </a:r>
          </a:p>
        </p:txBody>
      </p:sp>
      <p:sp>
        <p:nvSpPr>
          <p:cNvPr id="3" name="מציין מיקום תוכן 2"/>
          <p:cNvSpPr>
            <a:spLocks noGrp="1"/>
          </p:cNvSpPr>
          <p:nvPr>
            <p:ph idx="1"/>
          </p:nvPr>
        </p:nvSpPr>
        <p:spPr/>
        <p:txBody>
          <a:bodyPr/>
          <a:lstStyle/>
          <a:p>
            <a:endParaRPr lang="he-IL"/>
          </a:p>
        </p:txBody>
      </p:sp>
      <p:sp>
        <p:nvSpPr>
          <p:cNvPr id="5" name="Slide Number Placeholder 4"/>
          <p:cNvSpPr>
            <a:spLocks noGrp="1"/>
          </p:cNvSpPr>
          <p:nvPr>
            <p:ph type="sldNum" sz="quarter" idx="12"/>
          </p:nvPr>
        </p:nvSpPr>
        <p:spPr/>
        <p:txBody>
          <a:bodyPr/>
          <a:lstStyle/>
          <a:p>
            <a:fld id="{1E4D7292-AD41-4745-A56F-5FB7769147B4}" type="slidenum">
              <a:rPr lang="he-IL" smtClean="0"/>
              <a:t>125</a:t>
            </a:fld>
            <a:endParaRPr lang="he-IL"/>
          </a:p>
        </p:txBody>
      </p:sp>
      <p:sp>
        <p:nvSpPr>
          <p:cNvPr id="4" name="Rectangle 3"/>
          <p:cNvSpPr/>
          <p:nvPr/>
        </p:nvSpPr>
        <p:spPr>
          <a:xfrm>
            <a:off x="128012" y="1052736"/>
            <a:ext cx="7992888" cy="492122"/>
          </a:xfrm>
          <a:prstGeom prst="rect">
            <a:avLst/>
          </a:prstGeom>
        </p:spPr>
        <p:txBody>
          <a:bodyPr wrap="square">
            <a:spAutoFit/>
          </a:bodyPr>
          <a:lstStyle/>
          <a:p>
            <a:pPr algn="l" rtl="0">
              <a:lnSpc>
                <a:spcPct val="115000"/>
              </a:lnSpc>
              <a:spcAft>
                <a:spcPts val="0"/>
              </a:spcAft>
            </a:pPr>
            <a:endParaRPr lang="en-US" sz="2400" dirty="0">
              <a:latin typeface="Calibri"/>
              <a:ea typeface="Calibri"/>
              <a:cs typeface="Arial"/>
            </a:endParaRPr>
          </a:p>
        </p:txBody>
      </p:sp>
      <p:sp>
        <p:nvSpPr>
          <p:cNvPr id="10" name="Rectangle 9"/>
          <p:cNvSpPr/>
          <p:nvPr/>
        </p:nvSpPr>
        <p:spPr>
          <a:xfrm>
            <a:off x="3347864" y="1608342"/>
            <a:ext cx="5304831" cy="34518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Matcher</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Match(</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j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 j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].Like(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 &amp;&amp;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[j].Like(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"{0} Matches to {1}"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135374" y="3104406"/>
            <a:ext cx="3764924" cy="34518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[6];</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all[0]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Lion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"Lion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Lion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"Lion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"Dog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all[3]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"Dog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all[4]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"Cat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all[5]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"Cat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Matcher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matcher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Matcher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matcher.Match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(all);</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137807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זהירות!!</a:t>
            </a:r>
          </a:p>
        </p:txBody>
      </p:sp>
      <p:sp>
        <p:nvSpPr>
          <p:cNvPr id="3" name="מציין מיקום תוכן 2"/>
          <p:cNvSpPr>
            <a:spLocks noGrp="1"/>
          </p:cNvSpPr>
          <p:nvPr>
            <p:ph idx="1"/>
          </p:nvPr>
        </p:nvSpPr>
        <p:spPr/>
        <p:txBody>
          <a:bodyPr/>
          <a:lstStyle/>
          <a:p>
            <a:endParaRPr lang="he-IL"/>
          </a:p>
        </p:txBody>
      </p:sp>
      <p:pic>
        <p:nvPicPr>
          <p:cNvPr id="4"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a:off x="683568" y="1556792"/>
            <a:ext cx="6120680" cy="4752528"/>
          </a:xfrm>
          <a:prstGeom prst="wedgeRoundRectCallout">
            <a:avLst>
              <a:gd name="adj1" fmla="val 64326"/>
              <a:gd name="adj2" fmla="val 3684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rPr>
              <a:t>בביטוי בוליאני מורכב, ראשית נבדק צד שמאל של הביטוי. ורק כאשר יש צורך נבדק גם צד ימין.</a:t>
            </a:r>
          </a:p>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כלומר:</a:t>
            </a:r>
          </a:p>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rPr>
              <a:t>עבור &amp;&amp; ייבדק צד ימין רק כאשר צד שמאל הוא אמת</a:t>
            </a:r>
          </a:p>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עבור || ייבדק צד ימין רק כאשר צד שמאל הוא שקר</a:t>
            </a:r>
          </a:p>
          <a:p>
            <a:pPr marL="0" marR="0" indent="0" algn="ctr" defTabSz="914400" rtl="1" eaLnBrk="1" fontAlgn="base" latinLnBrk="0" hangingPunct="1">
              <a:lnSpc>
                <a:spcPct val="100000"/>
              </a:lnSpc>
              <a:spcBef>
                <a:spcPct val="0"/>
              </a:spcBef>
              <a:spcAft>
                <a:spcPct val="0"/>
              </a:spcAft>
              <a:buClrTx/>
              <a:buSzTx/>
              <a:buFontTx/>
              <a:buNone/>
              <a:tabLst/>
            </a:pPr>
            <a:r>
              <a:rPr lang="he-IL" sz="2800" b="1" dirty="0">
                <a:solidFill>
                  <a:srgbClr val="000000"/>
                </a:solidFill>
                <a:latin typeface="+mj-lt"/>
              </a:rPr>
              <a:t>כלומר – צד ימין לא תמיד מבוצע ע"י הקומפיילר</a:t>
            </a:r>
            <a:endParaRPr lang="en-US" sz="2800" b="1" dirty="0">
              <a:solidFill>
                <a:srgbClr val="000000"/>
              </a:solidFill>
              <a:latin typeface="+mj-lt"/>
            </a:endParaRPr>
          </a:p>
        </p:txBody>
      </p:sp>
    </p:spTree>
    <p:extLst>
      <p:ext uri="{BB962C8B-B14F-4D97-AF65-F5344CB8AC3E}">
        <p14:creationId xmlns:p14="http://schemas.microsoft.com/office/powerpoint/2010/main" val="120155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טיפ  + עצה</a:t>
            </a:r>
          </a:p>
        </p:txBody>
      </p:sp>
      <p:sp>
        <p:nvSpPr>
          <p:cNvPr id="3" name="מציין מיקום תוכן 2"/>
          <p:cNvSpPr>
            <a:spLocks noGrp="1"/>
          </p:cNvSpPr>
          <p:nvPr>
            <p:ph idx="1"/>
          </p:nvPr>
        </p:nvSpPr>
        <p:spPr/>
        <p:txBody>
          <a:bodyPr>
            <a:normAutofit/>
          </a:bodyPr>
          <a:lstStyle/>
          <a:p>
            <a:r>
              <a:rPr lang="he-IL" dirty="0"/>
              <a:t>כשעובדים עם ממשקים, נוח לעבוד עם טיפוס הממשק עבור היורשים.</a:t>
            </a:r>
          </a:p>
          <a:p>
            <a:r>
              <a:rPr lang="he-IL" dirty="0"/>
              <a:t>לעיתים - יש לבצע המרות, כדי להשתמש במתודות שמוגדרות רק אצל הבן.</a:t>
            </a:r>
          </a:p>
          <a:p>
            <a:r>
              <a:rPr lang="he-IL" dirty="0"/>
              <a:t>כדי לבדוק אם ההמרה מותרת, ניתן להשתמש בפעולה </a:t>
            </a:r>
            <a:r>
              <a:rPr lang="en-US" dirty="0"/>
              <a:t>is</a:t>
            </a:r>
            <a:r>
              <a:rPr lang="he-IL" dirty="0"/>
              <a:t>, למשל כך:</a:t>
            </a:r>
          </a:p>
          <a:p>
            <a:pPr marL="0" indent="0" algn="l" rtl="0">
              <a:buNone/>
            </a:pPr>
            <a:r>
              <a:rPr lang="en-US" dirty="0"/>
              <a:t>return (other is Worker &amp;&amp; </a:t>
            </a:r>
            <a:br>
              <a:rPr lang="en-US" dirty="0"/>
            </a:br>
            <a:r>
              <a:rPr lang="en-US" dirty="0"/>
              <a:t>	    </a:t>
            </a:r>
            <a:r>
              <a:rPr lang="en-US" dirty="0" err="1"/>
              <a:t>this.Salary</a:t>
            </a:r>
            <a:r>
              <a:rPr lang="en-US" dirty="0"/>
              <a:t>&lt;=((Worker) other).Salary);</a:t>
            </a:r>
          </a:p>
          <a:p>
            <a:endParaRPr lang="he-IL" dirty="0">
              <a:solidFill>
                <a:srgbClr val="FF0000"/>
              </a:solidFill>
            </a:endParaRPr>
          </a:p>
        </p:txBody>
      </p:sp>
    </p:spTree>
    <p:extLst>
      <p:ext uri="{BB962C8B-B14F-4D97-AF65-F5344CB8AC3E}">
        <p14:creationId xmlns:p14="http://schemas.microsoft.com/office/powerpoint/2010/main" val="8713061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דוגמא 4 – אחרון </a:t>
            </a:r>
            <a:r>
              <a:rPr lang="he-IL" dirty="0" err="1"/>
              <a:t>אחרון</a:t>
            </a:r>
            <a:r>
              <a:rPr lang="he-IL" dirty="0"/>
              <a:t> חביב</a:t>
            </a:r>
          </a:p>
        </p:txBody>
      </p:sp>
      <p:pic>
        <p:nvPicPr>
          <p:cNvPr id="4" name="מציין מיקום תוכן 3"/>
          <p:cNvPicPr>
            <a:picLocks noGrp="1" noChangeAspect="1"/>
          </p:cNvPicPr>
          <p:nvPr>
            <p:ph idx="1"/>
          </p:nvPr>
        </p:nvPicPr>
        <p:blipFill rotWithShape="1">
          <a:blip r:embed="rId3"/>
          <a:srcRect l="7106" t="17469" r="75652" b="34772"/>
          <a:stretch/>
        </p:blipFill>
        <p:spPr>
          <a:xfrm>
            <a:off x="457199" y="1556792"/>
            <a:ext cx="3558713" cy="5544616"/>
          </a:xfrm>
          <a:prstGeom prst="rect">
            <a:avLst/>
          </a:prstGeom>
          <a:ln w="38100">
            <a:solidFill>
              <a:schemeClr val="accent1"/>
            </a:solidFill>
          </a:ln>
        </p:spPr>
      </p:pic>
      <p:pic>
        <p:nvPicPr>
          <p:cNvPr id="5" name="תמונה 4"/>
          <p:cNvPicPr>
            <a:picLocks noChangeAspect="1"/>
          </p:cNvPicPr>
          <p:nvPr/>
        </p:nvPicPr>
        <p:blipFill rotWithShape="1">
          <a:blip r:embed="rId4"/>
          <a:srcRect l="7481" t="19600" r="66709" b="39101"/>
          <a:stretch/>
        </p:blipFill>
        <p:spPr>
          <a:xfrm>
            <a:off x="3703920" y="1556792"/>
            <a:ext cx="5440080" cy="4896544"/>
          </a:xfrm>
          <a:prstGeom prst="rect">
            <a:avLst/>
          </a:prstGeom>
          <a:ln w="38100">
            <a:solidFill>
              <a:schemeClr val="accent1"/>
            </a:solidFill>
          </a:ln>
        </p:spPr>
      </p:pic>
      <p:sp>
        <p:nvSpPr>
          <p:cNvPr id="6" name="אליפסה 5"/>
          <p:cNvSpPr/>
          <p:nvPr/>
        </p:nvSpPr>
        <p:spPr>
          <a:xfrm>
            <a:off x="611560" y="5157192"/>
            <a:ext cx="3092360" cy="100811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p:cNvSpPr/>
          <p:nvPr/>
        </p:nvSpPr>
        <p:spPr>
          <a:xfrm>
            <a:off x="3491880" y="2060848"/>
            <a:ext cx="5652119" cy="72008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תרשים זרימה: קלט ידני 7"/>
          <p:cNvSpPr/>
          <p:nvPr/>
        </p:nvSpPr>
        <p:spPr>
          <a:xfrm>
            <a:off x="5067787"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Solid61b</a:t>
            </a:r>
          </a:p>
        </p:txBody>
      </p:sp>
    </p:spTree>
    <p:extLst>
      <p:ext uri="{BB962C8B-B14F-4D97-AF65-F5344CB8AC3E}">
        <p14:creationId xmlns:p14="http://schemas.microsoft.com/office/powerpoint/2010/main" val="340904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דוגמא 4</a:t>
            </a:r>
          </a:p>
        </p:txBody>
      </p:sp>
      <p:sp>
        <p:nvSpPr>
          <p:cNvPr id="7" name="מציין מיקום תוכן 6"/>
          <p:cNvSpPr>
            <a:spLocks noGrp="1"/>
          </p:cNvSpPr>
          <p:nvPr>
            <p:ph idx="1"/>
          </p:nvPr>
        </p:nvSpPr>
        <p:spPr/>
        <p:txBody>
          <a:bodyPr/>
          <a:lstStyle/>
          <a:p>
            <a:endParaRPr lang="he-IL" dirty="0"/>
          </a:p>
        </p:txBody>
      </p:sp>
      <p:pic>
        <p:nvPicPr>
          <p:cNvPr id="8" name="מציין מיקום תוכן 4"/>
          <p:cNvPicPr>
            <a:picLocks noChangeAspect="1"/>
          </p:cNvPicPr>
          <p:nvPr/>
        </p:nvPicPr>
        <p:blipFill rotWithShape="1">
          <a:blip r:embed="rId3"/>
          <a:srcRect l="7506" t="33297" r="76139" b="44259"/>
          <a:stretch/>
        </p:blipFill>
        <p:spPr>
          <a:xfrm>
            <a:off x="485733" y="1606151"/>
            <a:ext cx="4104456" cy="3168352"/>
          </a:xfrm>
          <a:prstGeom prst="rect">
            <a:avLst/>
          </a:prstGeom>
          <a:ln w="38100">
            <a:solidFill>
              <a:schemeClr val="accent1"/>
            </a:solidFill>
          </a:ln>
        </p:spPr>
      </p:pic>
      <p:sp>
        <p:nvSpPr>
          <p:cNvPr id="9" name="מלבן 8"/>
          <p:cNvSpPr/>
          <p:nvPr/>
        </p:nvSpPr>
        <p:spPr>
          <a:xfrm>
            <a:off x="2987824" y="4221088"/>
            <a:ext cx="5410200" cy="2062103"/>
          </a:xfrm>
          <a:prstGeom prst="rect">
            <a:avLst/>
          </a:prstGeom>
          <a:solidFill>
            <a:schemeClr val="tx1"/>
          </a:solidFill>
        </p:spPr>
        <p:txBody>
          <a:bodyPr wrap="square">
            <a:spAutoFit/>
          </a:bodyPr>
          <a:lstStyle/>
          <a:p>
            <a:pPr algn="l" rtl="0"/>
            <a:r>
              <a:rPr lang="he-IL" sz="1600" dirty="0" err="1">
                <a:solidFill>
                  <a:schemeClr val="bg1"/>
                </a:solidFill>
              </a:rPr>
              <a:t>Worker</a:t>
            </a:r>
            <a:r>
              <a:rPr lang="he-IL" sz="1600" dirty="0">
                <a:solidFill>
                  <a:schemeClr val="bg1"/>
                </a:solidFill>
              </a:rPr>
              <a:t> A, Salary:10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Worker</a:t>
            </a:r>
            <a:r>
              <a:rPr lang="he-IL" sz="1600" dirty="0">
                <a:solidFill>
                  <a:schemeClr val="bg1"/>
                </a:solidFill>
              </a:rPr>
              <a:t> B, Salary:20</a:t>
            </a:r>
          </a:p>
          <a:p>
            <a:pPr algn="l" rtl="0"/>
            <a:r>
              <a:rPr lang="he-IL" sz="1600" dirty="0" err="1">
                <a:solidFill>
                  <a:schemeClr val="bg1"/>
                </a:solidFill>
              </a:rPr>
              <a:t>Worker</a:t>
            </a:r>
            <a:r>
              <a:rPr lang="he-IL" sz="1600" dirty="0">
                <a:solidFill>
                  <a:schemeClr val="bg1"/>
                </a:solidFill>
              </a:rPr>
              <a:t> A, Salary:10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Worker</a:t>
            </a:r>
            <a:r>
              <a:rPr lang="he-IL" sz="1600" dirty="0">
                <a:solidFill>
                  <a:schemeClr val="bg1"/>
                </a:solidFill>
              </a:rPr>
              <a:t> C, Salary:30</a:t>
            </a:r>
          </a:p>
          <a:p>
            <a:pPr algn="l" rtl="0"/>
            <a:r>
              <a:rPr lang="he-IL" sz="1600" dirty="0" err="1">
                <a:solidFill>
                  <a:schemeClr val="bg1"/>
                </a:solidFill>
              </a:rPr>
              <a:t>Worker</a:t>
            </a:r>
            <a:r>
              <a:rPr lang="he-IL" sz="1600" dirty="0">
                <a:solidFill>
                  <a:schemeClr val="bg1"/>
                </a:solidFill>
              </a:rPr>
              <a:t> B, Salary:20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Worker</a:t>
            </a:r>
            <a:r>
              <a:rPr lang="he-IL" sz="1600" dirty="0">
                <a:solidFill>
                  <a:schemeClr val="bg1"/>
                </a:solidFill>
              </a:rPr>
              <a:t> C, Salary:30</a:t>
            </a:r>
          </a:p>
          <a:p>
            <a:pPr algn="l" rtl="0"/>
            <a:r>
              <a:rPr lang="he-IL" sz="1600" dirty="0" err="1">
                <a:solidFill>
                  <a:schemeClr val="bg1"/>
                </a:solidFill>
              </a:rPr>
              <a:t>Worker</a:t>
            </a:r>
            <a:r>
              <a:rPr lang="he-IL" sz="1600" dirty="0">
                <a:solidFill>
                  <a:schemeClr val="bg1"/>
                </a:solidFill>
              </a:rPr>
              <a:t> B, Salary:20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Boss</a:t>
            </a:r>
            <a:r>
              <a:rPr lang="he-IL" sz="1600" dirty="0">
                <a:solidFill>
                  <a:schemeClr val="bg1"/>
                </a:solidFill>
              </a:rPr>
              <a:t> AAB, Salary:20</a:t>
            </a:r>
          </a:p>
          <a:p>
            <a:pPr algn="l" rtl="0"/>
            <a:r>
              <a:rPr lang="he-IL" sz="1600" dirty="0" err="1">
                <a:solidFill>
                  <a:schemeClr val="bg1"/>
                </a:solidFill>
              </a:rPr>
              <a:t>Worker</a:t>
            </a:r>
            <a:r>
              <a:rPr lang="he-IL" sz="1600" dirty="0">
                <a:solidFill>
                  <a:schemeClr val="bg1"/>
                </a:solidFill>
              </a:rPr>
              <a:t> B, Salary:20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Boss</a:t>
            </a:r>
            <a:r>
              <a:rPr lang="he-IL" sz="1600" dirty="0">
                <a:solidFill>
                  <a:schemeClr val="bg1"/>
                </a:solidFill>
              </a:rPr>
              <a:t> BBB, Salary:20</a:t>
            </a:r>
          </a:p>
          <a:p>
            <a:pPr algn="l" rtl="0"/>
            <a:r>
              <a:rPr lang="he-IL" sz="1600" dirty="0" err="1">
                <a:solidFill>
                  <a:schemeClr val="bg1"/>
                </a:solidFill>
              </a:rPr>
              <a:t>Worker</a:t>
            </a:r>
            <a:r>
              <a:rPr lang="he-IL" sz="1600" dirty="0">
                <a:solidFill>
                  <a:schemeClr val="bg1"/>
                </a:solidFill>
              </a:rPr>
              <a:t> C, Salary:30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Boss</a:t>
            </a:r>
            <a:r>
              <a:rPr lang="he-IL" sz="1600" dirty="0">
                <a:solidFill>
                  <a:schemeClr val="bg1"/>
                </a:solidFill>
              </a:rPr>
              <a:t> AAB, Salary:20</a:t>
            </a:r>
          </a:p>
          <a:p>
            <a:pPr algn="l" rtl="0"/>
            <a:r>
              <a:rPr lang="he-IL" sz="1600" dirty="0" err="1">
                <a:solidFill>
                  <a:schemeClr val="bg1"/>
                </a:solidFill>
              </a:rPr>
              <a:t>Worker</a:t>
            </a:r>
            <a:r>
              <a:rPr lang="he-IL" sz="1600" dirty="0">
                <a:solidFill>
                  <a:schemeClr val="bg1"/>
                </a:solidFill>
              </a:rPr>
              <a:t> C, Salary:30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Boss</a:t>
            </a:r>
            <a:r>
              <a:rPr lang="he-IL" sz="1600" dirty="0">
                <a:solidFill>
                  <a:schemeClr val="bg1"/>
                </a:solidFill>
              </a:rPr>
              <a:t> BBB, Salary:20</a:t>
            </a:r>
          </a:p>
          <a:p>
            <a:pPr algn="l" rtl="0"/>
            <a:r>
              <a:rPr lang="he-IL" sz="1600" dirty="0" err="1">
                <a:solidFill>
                  <a:schemeClr val="bg1"/>
                </a:solidFill>
              </a:rPr>
              <a:t>Boss</a:t>
            </a:r>
            <a:r>
              <a:rPr lang="he-IL" sz="1600" dirty="0">
                <a:solidFill>
                  <a:schemeClr val="bg1"/>
                </a:solidFill>
              </a:rPr>
              <a:t> AAB, Salary:20 </a:t>
            </a:r>
            <a:r>
              <a:rPr lang="he-IL" sz="1600" dirty="0" err="1">
                <a:solidFill>
                  <a:schemeClr val="bg1"/>
                </a:solidFill>
              </a:rPr>
              <a:t>Matches</a:t>
            </a:r>
            <a:r>
              <a:rPr lang="he-IL" sz="1600" dirty="0">
                <a:solidFill>
                  <a:schemeClr val="bg1"/>
                </a:solidFill>
              </a:rPr>
              <a:t> </a:t>
            </a:r>
            <a:r>
              <a:rPr lang="he-IL" sz="1600" dirty="0" err="1">
                <a:solidFill>
                  <a:schemeClr val="bg1"/>
                </a:solidFill>
              </a:rPr>
              <a:t>to</a:t>
            </a:r>
            <a:r>
              <a:rPr lang="he-IL" sz="1600" dirty="0">
                <a:solidFill>
                  <a:schemeClr val="bg1"/>
                </a:solidFill>
              </a:rPr>
              <a:t> </a:t>
            </a:r>
            <a:r>
              <a:rPr lang="he-IL" sz="1600" dirty="0" err="1">
                <a:solidFill>
                  <a:schemeClr val="bg1"/>
                </a:solidFill>
              </a:rPr>
              <a:t>Boss</a:t>
            </a:r>
            <a:r>
              <a:rPr lang="he-IL" sz="1600" dirty="0">
                <a:solidFill>
                  <a:schemeClr val="bg1"/>
                </a:solidFill>
              </a:rPr>
              <a:t> BBB, Salary:20</a:t>
            </a:r>
          </a:p>
        </p:txBody>
      </p:sp>
    </p:spTree>
    <p:extLst>
      <p:ext uri="{BB962C8B-B14F-4D97-AF65-F5344CB8AC3E}">
        <p14:creationId xmlns:p14="http://schemas.microsoft.com/office/powerpoint/2010/main" val="269482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normAutofit/>
          </a:bodyPr>
          <a:lstStyle/>
          <a:p>
            <a:r>
              <a:rPr lang="he-IL" dirty="0"/>
              <a:t>אתחול מהיר של שדות</a:t>
            </a:r>
          </a:p>
        </p:txBody>
      </p:sp>
      <p:sp>
        <p:nvSpPr>
          <p:cNvPr id="2" name="Content Placeholder 1"/>
          <p:cNvSpPr>
            <a:spLocks noGrp="1"/>
          </p:cNvSpPr>
          <p:nvPr>
            <p:ph idx="1"/>
          </p:nvPr>
        </p:nvSpPr>
        <p:spPr/>
        <p:txBody>
          <a:bodyPr>
            <a:noAutofit/>
          </a:bodyPr>
          <a:lstStyle/>
          <a:p>
            <a:pPr>
              <a:lnSpc>
                <a:spcPts val="3400"/>
              </a:lnSpc>
              <a:tabLst>
                <a:tab pos="457200" algn="l"/>
                <a:tab pos="2578100" algn="l"/>
              </a:tabLst>
            </a:pPr>
            <a:r>
              <a:rPr lang="he-IL" altLang="zh-CN" dirty="0"/>
              <a:t>ניתן לאתחל שדות (ומאפיינים)ציבוריים בלבד, בתוך סוגריים מסולסלים בזמן יצירת המופע (</a:t>
            </a:r>
            <a:r>
              <a:rPr lang="en-US" altLang="zh-CN" dirty="0"/>
              <a:t>new</a:t>
            </a:r>
            <a:r>
              <a:rPr lang="he-IL" altLang="zh-CN" dirty="0"/>
              <a:t>)</a:t>
            </a:r>
          </a:p>
          <a:p>
            <a:pPr>
              <a:lnSpc>
                <a:spcPts val="3400"/>
              </a:lnSpc>
              <a:tabLst>
                <a:tab pos="457200" algn="l"/>
                <a:tab pos="2578100" algn="l"/>
              </a:tabLst>
            </a:pPr>
            <a:r>
              <a:rPr lang="he-IL" altLang="zh-CN" dirty="0"/>
              <a:t>האתחול המהיר שבתוך הסוגריים נעשה </a:t>
            </a:r>
            <a:r>
              <a:rPr lang="he-IL" altLang="zh-CN" b="1" dirty="0"/>
              <a:t>לאחר</a:t>
            </a:r>
            <a:r>
              <a:rPr lang="he-IL" altLang="zh-CN" dirty="0"/>
              <a:t> שנקרא גוף הבנאי </a:t>
            </a:r>
            <a:r>
              <a:rPr lang="he-IL" altLang="zh-CN" sz="2000" dirty="0"/>
              <a:t>(כך שאם יש שדה שאותחל בגוף הבנאי וגם באתחול המהיר אזי ע</a:t>
            </a:r>
            <a:r>
              <a:rPr lang="he-IL" altLang="zh-CN" sz="2000" b="1" dirty="0"/>
              <a:t>רכו יקבע לפי האתחול המהיר</a:t>
            </a:r>
            <a:r>
              <a:rPr lang="he-IL" altLang="zh-CN" sz="2000" dirty="0"/>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x = 22;</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y = 33;</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Point p1 =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Point() {x=2,y=3 };</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sz="2000" dirty="0"/>
          </a:p>
        </p:txBody>
      </p:sp>
      <p:sp>
        <p:nvSpPr>
          <p:cNvPr id="3" name="Slide Number Placeholder 2"/>
          <p:cNvSpPr>
            <a:spLocks noGrp="1"/>
          </p:cNvSpPr>
          <p:nvPr>
            <p:ph type="sldNum" sz="quarter" idx="12"/>
          </p:nvPr>
        </p:nvSpPr>
        <p:spPr/>
        <p:txBody>
          <a:bodyPr/>
          <a:lstStyle/>
          <a:p>
            <a:fld id="{5EC9654E-5318-4238-B03D-55CEA01D4D35}" type="slidenum">
              <a:rPr lang="he-IL" smtClean="0"/>
              <a:t>13</a:t>
            </a:fld>
            <a:endParaRPr lang="he-IL"/>
          </a:p>
        </p:txBody>
      </p:sp>
      <p:sp>
        <p:nvSpPr>
          <p:cNvPr id="5" name="Arrow: Left 4">
            <a:extLst>
              <a:ext uri="{FF2B5EF4-FFF2-40B4-BE49-F238E27FC236}">
                <a16:creationId xmlns:a16="http://schemas.microsoft.com/office/drawing/2014/main" id="{53433BA2-A17E-4CEE-B549-89C6F54061BF}"/>
              </a:ext>
            </a:extLst>
          </p:cNvPr>
          <p:cNvSpPr/>
          <p:nvPr/>
        </p:nvSpPr>
        <p:spPr>
          <a:xfrm>
            <a:off x="4183707" y="6075776"/>
            <a:ext cx="3876608" cy="52157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הערך של </a:t>
            </a:r>
            <a:r>
              <a:rPr lang="en-US" sz="1200" b="1" dirty="0">
                <a:solidFill>
                  <a:schemeClr val="tx1"/>
                </a:solidFill>
              </a:rPr>
              <a:t>x,y</a:t>
            </a:r>
            <a:r>
              <a:rPr lang="he-IL" sz="1200" b="1" dirty="0">
                <a:solidFill>
                  <a:schemeClr val="tx1"/>
                </a:solidFill>
              </a:rPr>
              <a:t> לאחר שורה זו יהיה </a:t>
            </a:r>
            <a:r>
              <a:rPr lang="en-US" sz="1200" b="1" dirty="0">
                <a:solidFill>
                  <a:schemeClr val="tx1"/>
                </a:solidFill>
              </a:rPr>
              <a:t>2,3</a:t>
            </a:r>
            <a:r>
              <a:rPr lang="he-IL" sz="1200" b="1" dirty="0">
                <a:solidFill>
                  <a:schemeClr val="tx1"/>
                </a:solidFill>
              </a:rPr>
              <a:t> ולא </a:t>
            </a:r>
            <a:r>
              <a:rPr lang="en-US" sz="1200" b="1" dirty="0">
                <a:solidFill>
                  <a:schemeClr val="tx1"/>
                </a:solidFill>
              </a:rPr>
              <a:t>22,33</a:t>
            </a:r>
          </a:p>
        </p:txBody>
      </p:sp>
    </p:spTree>
    <p:extLst>
      <p:ext uri="{BB962C8B-B14F-4D97-AF65-F5344CB8AC3E}">
        <p14:creationId xmlns:p14="http://schemas.microsoft.com/office/powerpoint/2010/main" val="8143818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תשע"ד, 8 נק'</a:t>
            </a:r>
          </a:p>
        </p:txBody>
      </p:sp>
      <p:sp>
        <p:nvSpPr>
          <p:cNvPr id="3" name="מציין מיקום תוכן 2"/>
          <p:cNvSpPr>
            <a:spLocks noGrp="1"/>
          </p:cNvSpPr>
          <p:nvPr>
            <p:ph sz="half" idx="1"/>
          </p:nvPr>
        </p:nvSpPr>
        <p:spPr>
          <a:xfrm>
            <a:off x="179512" y="1600200"/>
            <a:ext cx="3798128" cy="4525963"/>
          </a:xfrm>
        </p:spPr>
        <p:txBody>
          <a:bodyPr>
            <a:noAutofit/>
          </a:bodyPr>
          <a:lstStyle/>
          <a:p>
            <a:pPr marL="0" indent="0">
              <a:buNone/>
            </a:pPr>
            <a:r>
              <a:rPr lang="he-IL" sz="1400" dirty="0"/>
              <a:t>מה יהיה הפלט של התוכנית הראשית הבאה: </a:t>
            </a:r>
            <a:endParaRPr lang="en-US" sz="1400" dirty="0"/>
          </a:p>
          <a:p>
            <a:pPr marL="0" indent="0" algn="l" rtl="0">
              <a:buNone/>
            </a:pPr>
            <a:r>
              <a:rPr lang="en-US" sz="1400" dirty="0"/>
              <a:t>IA a = new C();</a:t>
            </a:r>
          </a:p>
          <a:p>
            <a:pPr marL="0" indent="0" algn="l" rtl="0">
              <a:buNone/>
            </a:pPr>
            <a:r>
              <a:rPr lang="en-US" sz="1400" dirty="0"/>
              <a:t>B </a:t>
            </a:r>
            <a:r>
              <a:rPr lang="en-US" sz="1400" dirty="0" err="1"/>
              <a:t>b</a:t>
            </a:r>
            <a:r>
              <a:rPr lang="en-US" sz="1400" dirty="0"/>
              <a:t> = a as B;</a:t>
            </a:r>
          </a:p>
          <a:p>
            <a:pPr marL="0" indent="0" algn="l" rtl="0">
              <a:buNone/>
            </a:pPr>
            <a:r>
              <a:rPr lang="en-US" sz="1400" dirty="0"/>
              <a:t>C </a:t>
            </a:r>
            <a:r>
              <a:rPr lang="en-US" sz="1400" dirty="0" err="1"/>
              <a:t>c</a:t>
            </a:r>
            <a:r>
              <a:rPr lang="en-US" sz="1400" dirty="0"/>
              <a:t> = a as C;</a:t>
            </a:r>
          </a:p>
          <a:p>
            <a:pPr marL="0" indent="0" algn="l" rtl="0">
              <a:buNone/>
            </a:pPr>
            <a:r>
              <a:rPr lang="en-US" sz="1400" dirty="0"/>
              <a:t> </a:t>
            </a:r>
            <a:r>
              <a:rPr lang="en-US" sz="1400" dirty="0" err="1"/>
              <a:t>Console.WriteLine</a:t>
            </a:r>
            <a:r>
              <a:rPr lang="en-US" sz="1400" dirty="0"/>
              <a:t>(</a:t>
            </a:r>
            <a:r>
              <a:rPr lang="en-US" sz="1400" dirty="0" err="1"/>
              <a:t>a.GetString</a:t>
            </a:r>
            <a:r>
              <a:rPr lang="en-US" sz="1400" dirty="0"/>
              <a:t>());</a:t>
            </a:r>
          </a:p>
          <a:p>
            <a:pPr marL="0" indent="0" algn="l" rtl="0">
              <a:buNone/>
            </a:pPr>
            <a:r>
              <a:rPr lang="en-US" sz="1400" dirty="0" err="1"/>
              <a:t>Console.WriteLine</a:t>
            </a:r>
            <a:r>
              <a:rPr lang="en-US" sz="1400" dirty="0"/>
              <a:t>(</a:t>
            </a:r>
            <a:r>
              <a:rPr lang="en-US" sz="1400" dirty="0" err="1"/>
              <a:t>b.GetString</a:t>
            </a:r>
            <a:r>
              <a:rPr lang="en-US" sz="1400" dirty="0"/>
              <a:t>());</a:t>
            </a:r>
          </a:p>
          <a:p>
            <a:pPr marL="0" indent="0" algn="l" rtl="0">
              <a:buNone/>
            </a:pPr>
            <a:r>
              <a:rPr lang="en-US" sz="1400" dirty="0" err="1"/>
              <a:t>Console.WriteLine</a:t>
            </a:r>
            <a:r>
              <a:rPr lang="en-US" sz="1400" dirty="0"/>
              <a:t>(</a:t>
            </a:r>
            <a:r>
              <a:rPr lang="en-US" sz="1400" dirty="0" err="1"/>
              <a:t>c.GetString</a:t>
            </a:r>
            <a:r>
              <a:rPr lang="en-US" sz="1400" dirty="0"/>
              <a:t>());</a:t>
            </a:r>
          </a:p>
          <a:p>
            <a:r>
              <a:rPr lang="he-IL" sz="1400" dirty="0"/>
              <a:t> שורה 02 בתוכנית הראשית (</a:t>
            </a:r>
            <a:r>
              <a:rPr lang="en-US" sz="1400" dirty="0"/>
              <a:t>B </a:t>
            </a:r>
            <a:r>
              <a:rPr lang="en-US" sz="1400" dirty="0" err="1"/>
              <a:t>b</a:t>
            </a:r>
            <a:r>
              <a:rPr lang="en-US" sz="1400" dirty="0"/>
              <a:t> = a as B</a:t>
            </a:r>
            <a:r>
              <a:rPr lang="he-IL" sz="1400" dirty="0"/>
              <a:t>) תוציא חריגה בזמן </a:t>
            </a:r>
            <a:r>
              <a:rPr lang="he-IL" sz="1400" b="1" dirty="0"/>
              <a:t>ריצה</a:t>
            </a:r>
            <a:r>
              <a:rPr lang="he-IL" sz="1400" dirty="0"/>
              <a:t>.</a:t>
            </a:r>
          </a:p>
          <a:p>
            <a:pPr lvl="0"/>
            <a:r>
              <a:rPr lang="he-IL" sz="1400" dirty="0"/>
              <a:t>שורה 02 בתוכנית הראשית (</a:t>
            </a:r>
            <a:r>
              <a:rPr lang="en-US" sz="1400" dirty="0"/>
              <a:t>B </a:t>
            </a:r>
            <a:r>
              <a:rPr lang="en-US" sz="1400" dirty="0" err="1"/>
              <a:t>b</a:t>
            </a:r>
            <a:r>
              <a:rPr lang="en-US" sz="1400" dirty="0"/>
              <a:t> = a as B</a:t>
            </a:r>
            <a:r>
              <a:rPr lang="he-IL" sz="1400" dirty="0"/>
              <a:t>) תוציא חריגה בזמן </a:t>
            </a:r>
            <a:r>
              <a:rPr lang="he-IL" sz="1400" b="1" dirty="0"/>
              <a:t>קומפילציה</a:t>
            </a:r>
            <a:r>
              <a:rPr lang="he-IL" sz="1400" dirty="0"/>
              <a:t>.</a:t>
            </a:r>
          </a:p>
          <a:p>
            <a:r>
              <a:rPr lang="en-US" sz="1400" dirty="0" err="1"/>
              <a:t>B.GetString</a:t>
            </a:r>
            <a:r>
              <a:rPr lang="en-US" sz="1400" dirty="0"/>
              <a:t>() and C.f1()</a:t>
            </a:r>
            <a:br>
              <a:rPr lang="en-US" sz="1400" dirty="0"/>
            </a:br>
            <a:r>
              <a:rPr lang="en-US" sz="1400" dirty="0" err="1"/>
              <a:t>B.GetString</a:t>
            </a:r>
            <a:r>
              <a:rPr lang="en-US" sz="1400" dirty="0"/>
              <a:t>() and C.f1()</a:t>
            </a:r>
            <a:br>
              <a:rPr lang="en-US" sz="1400" dirty="0"/>
            </a:br>
            <a:r>
              <a:rPr lang="en-US" sz="1400" dirty="0" err="1"/>
              <a:t>C.GetString</a:t>
            </a:r>
            <a:r>
              <a:rPr lang="en-US" sz="1400" dirty="0"/>
              <a:t>() and C.f1()</a:t>
            </a:r>
          </a:p>
          <a:p>
            <a:r>
              <a:rPr lang="en-US" sz="1400" dirty="0" err="1"/>
              <a:t>B.GetString</a:t>
            </a:r>
            <a:r>
              <a:rPr lang="en-US" sz="1400" dirty="0"/>
              <a:t>() and B.f1()</a:t>
            </a:r>
            <a:br>
              <a:rPr lang="en-US" sz="1400" dirty="0"/>
            </a:br>
            <a:r>
              <a:rPr lang="en-US" sz="1400" dirty="0" err="1"/>
              <a:t>B.GetString</a:t>
            </a:r>
            <a:r>
              <a:rPr lang="en-US" sz="1400" dirty="0"/>
              <a:t>() and B.f1()</a:t>
            </a:r>
            <a:br>
              <a:rPr lang="en-US" sz="1400" dirty="0"/>
            </a:br>
            <a:r>
              <a:rPr lang="en-US" sz="1400" dirty="0" err="1"/>
              <a:t>C.GetString</a:t>
            </a:r>
            <a:r>
              <a:rPr lang="en-US" sz="1400" dirty="0"/>
              <a:t>() and C.f1()</a:t>
            </a:r>
          </a:p>
          <a:p>
            <a:r>
              <a:rPr lang="he-IL" sz="1400" dirty="0"/>
              <a:t>יש שגיאת קומפילציה כיון שלא ניתן לבצע את שורה 01 בתוכנית הראשית, מאחר שלא ניתן לאתחל </a:t>
            </a:r>
            <a:r>
              <a:rPr lang="en-US" sz="1400" dirty="0"/>
              <a:t>interface</a:t>
            </a:r>
            <a:r>
              <a:rPr lang="he-IL" sz="1400" dirty="0"/>
              <a:t> עם </a:t>
            </a:r>
            <a:r>
              <a:rPr lang="en-US" sz="1400" dirty="0"/>
              <a:t>new</a:t>
            </a:r>
            <a:r>
              <a:rPr lang="he-IL" sz="1400" dirty="0"/>
              <a:t>.</a:t>
            </a:r>
            <a:endParaRPr lang="en-US" sz="1400" dirty="0"/>
          </a:p>
        </p:txBody>
      </p:sp>
      <p:sp>
        <p:nvSpPr>
          <p:cNvPr id="4" name="מלבן 3"/>
          <p:cNvSpPr/>
          <p:nvPr/>
        </p:nvSpPr>
        <p:spPr>
          <a:xfrm>
            <a:off x="4139952" y="1916832"/>
            <a:ext cx="3888432" cy="460851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ציין מיקום תוכן 8"/>
          <p:cNvSpPr>
            <a:spLocks noGrp="1"/>
          </p:cNvSpPr>
          <p:nvPr>
            <p:ph sz="half" idx="2"/>
          </p:nvPr>
        </p:nvSpPr>
        <p:spPr>
          <a:xfrm>
            <a:off x="4178808" y="1600200"/>
            <a:ext cx="3777568" cy="4525963"/>
          </a:xfrm>
        </p:spPr>
        <p:txBody>
          <a:bodyPr>
            <a:noAutofit/>
          </a:bodyPr>
          <a:lstStyle/>
          <a:p>
            <a:pPr marL="0" indent="0">
              <a:buNone/>
            </a:pPr>
            <a:r>
              <a:rPr lang="he-IL" sz="1400" dirty="0"/>
              <a:t>התבונן במבנה המחלקות הבא: </a:t>
            </a:r>
            <a:endParaRPr lang="en-US" sz="1400" dirty="0"/>
          </a:p>
          <a:p>
            <a:pPr marL="0" indent="0" algn="l" rtl="0">
              <a:buNone/>
            </a:pPr>
            <a:r>
              <a:rPr lang="en-US" sz="1400" dirty="0"/>
              <a:t>interface IA  {</a:t>
            </a:r>
          </a:p>
          <a:p>
            <a:pPr marL="0" indent="0" algn="l" rtl="0">
              <a:buNone/>
            </a:pPr>
            <a:r>
              <a:rPr lang="en-US" sz="1400" dirty="0"/>
              <a:t>    string </a:t>
            </a:r>
            <a:r>
              <a:rPr lang="en-US" sz="1400" dirty="0" err="1"/>
              <a:t>GetString</a:t>
            </a:r>
            <a:r>
              <a:rPr lang="en-US" sz="1400" dirty="0"/>
              <a:t>();    }</a:t>
            </a:r>
          </a:p>
          <a:p>
            <a:pPr marL="0" indent="0" algn="l" rtl="0">
              <a:buNone/>
            </a:pPr>
            <a:r>
              <a:rPr lang="en-US" sz="1400" dirty="0"/>
              <a:t> </a:t>
            </a:r>
          </a:p>
          <a:p>
            <a:pPr marL="0" indent="0" algn="l" rtl="0">
              <a:buNone/>
            </a:pPr>
            <a:r>
              <a:rPr lang="en-US" sz="1400" dirty="0"/>
              <a:t>class B : IA    {</a:t>
            </a:r>
          </a:p>
          <a:p>
            <a:pPr marL="0" indent="0" algn="l" rtl="0">
              <a:buNone/>
            </a:pPr>
            <a:r>
              <a:rPr lang="en-US" sz="1400" dirty="0"/>
              <a:t>    public virtual string f1()      {</a:t>
            </a:r>
          </a:p>
          <a:p>
            <a:pPr marL="0" indent="0" algn="l" rtl="0">
              <a:buNone/>
            </a:pPr>
            <a:r>
              <a:rPr lang="en-US" sz="1400" dirty="0"/>
              <a:t>        return "B.f1()";    }</a:t>
            </a:r>
          </a:p>
          <a:p>
            <a:pPr marL="0" indent="0" algn="l" rtl="0">
              <a:buNone/>
            </a:pPr>
            <a:r>
              <a:rPr lang="en-US" sz="1400" dirty="0"/>
              <a:t>     public virtual string </a:t>
            </a:r>
            <a:r>
              <a:rPr lang="en-US" sz="1400" dirty="0" err="1"/>
              <a:t>GetString</a:t>
            </a:r>
            <a:r>
              <a:rPr lang="en-US" sz="1400" dirty="0"/>
              <a:t>()    {</a:t>
            </a:r>
          </a:p>
          <a:p>
            <a:pPr marL="0" indent="0" algn="l" rtl="0">
              <a:buNone/>
            </a:pPr>
            <a:r>
              <a:rPr lang="en-US" sz="1400" dirty="0"/>
              <a:t>        return "</a:t>
            </a:r>
            <a:r>
              <a:rPr lang="en-US" sz="1400" dirty="0" err="1"/>
              <a:t>B.GetString</a:t>
            </a:r>
            <a:r>
              <a:rPr lang="en-US" sz="1400" dirty="0"/>
              <a:t>() and " + f1();    }</a:t>
            </a:r>
          </a:p>
          <a:p>
            <a:pPr marL="0" indent="0" algn="l" rtl="0">
              <a:buNone/>
            </a:pPr>
            <a:r>
              <a:rPr lang="en-US" sz="1400" dirty="0"/>
              <a:t>}</a:t>
            </a:r>
          </a:p>
          <a:p>
            <a:pPr marL="0" indent="0" algn="l" rtl="0">
              <a:buNone/>
            </a:pPr>
            <a:r>
              <a:rPr lang="en-US" sz="1400" dirty="0"/>
              <a:t> </a:t>
            </a:r>
          </a:p>
          <a:p>
            <a:pPr marL="0" indent="0" algn="l" rtl="0">
              <a:buNone/>
            </a:pPr>
            <a:r>
              <a:rPr lang="en-US" sz="1400" dirty="0"/>
              <a:t>class C : B{</a:t>
            </a:r>
          </a:p>
          <a:p>
            <a:pPr marL="0" indent="0" algn="l" rtl="0">
              <a:buNone/>
            </a:pPr>
            <a:r>
              <a:rPr lang="en-US" sz="1400" dirty="0"/>
              <a:t>    public override string f1()    {</a:t>
            </a:r>
          </a:p>
          <a:p>
            <a:pPr marL="0" indent="0" algn="l" rtl="0">
              <a:buNone/>
            </a:pPr>
            <a:r>
              <a:rPr lang="en-US" sz="1400" dirty="0"/>
              <a:t>        return "C.f1()";    }</a:t>
            </a:r>
          </a:p>
          <a:p>
            <a:pPr marL="0" indent="0" algn="l" rtl="0">
              <a:buNone/>
            </a:pPr>
            <a:r>
              <a:rPr lang="en-US" sz="1400" dirty="0"/>
              <a:t>     public new string </a:t>
            </a:r>
            <a:r>
              <a:rPr lang="en-US" sz="1400" dirty="0" err="1"/>
              <a:t>GetString</a:t>
            </a:r>
            <a:r>
              <a:rPr lang="en-US" sz="1400" dirty="0"/>
              <a:t>()    {</a:t>
            </a:r>
          </a:p>
          <a:p>
            <a:pPr marL="0" indent="0" algn="l" rtl="0">
              <a:buNone/>
            </a:pPr>
            <a:r>
              <a:rPr lang="en-US" sz="1400" dirty="0"/>
              <a:t>        return "</a:t>
            </a:r>
            <a:r>
              <a:rPr lang="en-US" sz="1400" dirty="0" err="1"/>
              <a:t>C.GetString</a:t>
            </a:r>
            <a:r>
              <a:rPr lang="en-US" sz="1400" dirty="0"/>
              <a:t>() and " + f1();    }</a:t>
            </a:r>
          </a:p>
          <a:p>
            <a:pPr marL="0" indent="0" algn="l" rtl="0">
              <a:buNone/>
            </a:pPr>
            <a:r>
              <a:rPr lang="en-US" sz="1400" dirty="0"/>
              <a:t>}</a:t>
            </a:r>
            <a:endParaRPr lang="he-IL" sz="1400" dirty="0"/>
          </a:p>
          <a:p>
            <a:pPr marL="0" indent="0">
              <a:buNone/>
            </a:pPr>
            <a:endParaRPr lang="he-IL" sz="1400" dirty="0"/>
          </a:p>
        </p:txBody>
      </p:sp>
    </p:spTree>
    <p:extLst>
      <p:ext uri="{BB962C8B-B14F-4D97-AF65-F5344CB8AC3E}">
        <p14:creationId xmlns:p14="http://schemas.microsoft.com/office/powerpoint/2010/main" val="13598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9" end="9"/>
                                            </p:txEl>
                                          </p:spTgt>
                                        </p:tgtEl>
                                        <p:attrNameLst>
                                          <p:attrName>style.color</p:attrName>
                                        </p:attrNameLst>
                                      </p:cBhvr>
                                      <p:to>
                                        <a:schemeClr val="accent2"/>
                                      </p:to>
                                    </p:animClr>
                                    <p:animClr clrSpc="rgb" dir="cw">
                                      <p:cBhvr>
                                        <p:cTn id="7" dur="500" fill="hold"/>
                                        <p:tgtEl>
                                          <p:spTgt spid="3">
                                            <p:txEl>
                                              <p:pRg st="9" end="9"/>
                                            </p:txEl>
                                          </p:spTgt>
                                        </p:tgtEl>
                                        <p:attrNameLst>
                                          <p:attrName>fillcolor</p:attrName>
                                        </p:attrNameLst>
                                      </p:cBhvr>
                                      <p:to>
                                        <a:schemeClr val="accent2"/>
                                      </p:to>
                                    </p:animClr>
                                    <p:set>
                                      <p:cBhvr>
                                        <p:cTn id="8" dur="500" fill="hold"/>
                                        <p:tgtEl>
                                          <p:spTgt spid="3">
                                            <p:txEl>
                                              <p:pRg st="9" end="9"/>
                                            </p:txEl>
                                          </p:spTgt>
                                        </p:tgtEl>
                                        <p:attrNameLst>
                                          <p:attrName>fill.type</p:attrName>
                                        </p:attrNameLst>
                                      </p:cBhvr>
                                      <p:to>
                                        <p:strVal val="solid"/>
                                      </p:to>
                                    </p:set>
                                    <p:set>
                                      <p:cBhvr>
                                        <p:cTn id="9" dur="500" fill="hold"/>
                                        <p:tgtEl>
                                          <p:spTgt spid="3">
                                            <p:txEl>
                                              <p:pRg st="9" end="9"/>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עוד בעיה קטנה...</a:t>
            </a:r>
          </a:p>
        </p:txBody>
      </p:sp>
      <p:sp>
        <p:nvSpPr>
          <p:cNvPr id="5" name="מציין מיקום תוכן 4"/>
          <p:cNvSpPr>
            <a:spLocks noGrp="1"/>
          </p:cNvSpPr>
          <p:nvPr>
            <p:ph idx="1"/>
          </p:nvPr>
        </p:nvSpPr>
        <p:spPr/>
        <p:txBody>
          <a:bodyPr/>
          <a:lstStyle/>
          <a:p>
            <a:r>
              <a:rPr lang="he-IL" dirty="0"/>
              <a:t>כאשר מממשים מחלקה שיורשת משני ממשקים, ייתכן שלשני הממשקים תהיה מתודה עם אותו השם, כך שעבור המחלקה קיימות שתי מתודות עם אותו השם.</a:t>
            </a:r>
          </a:p>
          <a:p>
            <a:r>
              <a:rPr lang="he-IL" dirty="0"/>
              <a:t>במקרה כזה, יש לציין בפירוש לאיזה מהמתודות אנו מתכוונים</a:t>
            </a:r>
          </a:p>
          <a:p>
            <a:pPr lvl="1"/>
            <a:r>
              <a:rPr lang="he-IL" dirty="0"/>
              <a:t>גם במימוש</a:t>
            </a:r>
          </a:p>
          <a:p>
            <a:pPr lvl="1"/>
            <a:r>
              <a:rPr lang="he-IL" dirty="0"/>
              <a:t>וגם בזימון</a:t>
            </a:r>
          </a:p>
          <a:p>
            <a:pPr lvl="2"/>
            <a:r>
              <a:rPr lang="he-IL" dirty="0"/>
              <a:t>לחילופין – אם נעבוד עם הפניה מסוג של אחד הממשקים, אין צורך בזימון מפורש – כי רק מתודה אחת מוכרת.</a:t>
            </a:r>
          </a:p>
        </p:txBody>
      </p:sp>
      <p:pic>
        <p:nvPicPr>
          <p:cNvPr id="6" name="תמונה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96483" y="5157193"/>
            <a:ext cx="1154480" cy="1626534"/>
          </a:xfrm>
          <a:prstGeom prst="rect">
            <a:avLst/>
          </a:prstGeom>
        </p:spPr>
      </p:pic>
      <p:sp>
        <p:nvSpPr>
          <p:cNvPr id="7" name="הסבר מלבני מעוגל 17"/>
          <p:cNvSpPr/>
          <p:nvPr/>
        </p:nvSpPr>
        <p:spPr bwMode="auto">
          <a:xfrm>
            <a:off x="3059832" y="5661248"/>
            <a:ext cx="4536504" cy="1008112"/>
          </a:xfrm>
          <a:prstGeom prst="wedgeRoundRectCallout">
            <a:avLst>
              <a:gd name="adj1" fmla="val 61681"/>
              <a:gd name="adj2" fmla="val -491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rPr>
              <a:t>אמרתי לכם להשתמש בשמות ארוכים </a:t>
            </a:r>
            <a:r>
              <a:rPr lang="he-IL" sz="2800" dirty="0" err="1">
                <a:solidFill>
                  <a:srgbClr val="000000"/>
                </a:solidFill>
                <a:latin typeface="+mj-lt"/>
              </a:rPr>
              <a:t>ומדוייקים</a:t>
            </a:r>
            <a:r>
              <a:rPr lang="he-IL" sz="2800" dirty="0">
                <a:solidFill>
                  <a:srgbClr val="000000"/>
                </a:solidFill>
                <a:latin typeface="+mj-lt"/>
              </a:rPr>
              <a:t>....</a:t>
            </a:r>
            <a:endParaRPr lang="en-US" sz="2800" dirty="0">
              <a:solidFill>
                <a:srgbClr val="000000"/>
              </a:solidFill>
              <a:latin typeface="+mj-lt"/>
              <a:cs typeface="+mn-cs"/>
            </a:endParaRPr>
          </a:p>
        </p:txBody>
      </p:sp>
    </p:spTree>
    <p:extLst>
      <p:ext uri="{BB962C8B-B14F-4D97-AF65-F5344CB8AC3E}">
        <p14:creationId xmlns:p14="http://schemas.microsoft.com/office/powerpoint/2010/main" val="16774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למשל</a:t>
            </a:r>
          </a:p>
        </p:txBody>
      </p:sp>
      <p:pic>
        <p:nvPicPr>
          <p:cNvPr id="6" name="מציין מיקום תוכן 3"/>
          <p:cNvPicPr>
            <a:picLocks noChangeAspect="1"/>
          </p:cNvPicPr>
          <p:nvPr/>
        </p:nvPicPr>
        <p:blipFill rotWithShape="1">
          <a:blip r:embed="rId3"/>
          <a:srcRect l="9947" t="32494" r="71153" b="49772"/>
          <a:stretch/>
        </p:blipFill>
        <p:spPr>
          <a:xfrm>
            <a:off x="457200" y="1556792"/>
            <a:ext cx="3455900" cy="1824095"/>
          </a:xfrm>
          <a:prstGeom prst="rect">
            <a:avLst/>
          </a:prstGeom>
          <a:ln w="38100">
            <a:solidFill>
              <a:schemeClr val="accent1"/>
            </a:solidFill>
          </a:ln>
        </p:spPr>
      </p:pic>
      <p:pic>
        <p:nvPicPr>
          <p:cNvPr id="11" name="מציין מיקום תוכן 10"/>
          <p:cNvPicPr>
            <a:picLocks noGrp="1" noChangeAspect="1"/>
          </p:cNvPicPr>
          <p:nvPr>
            <p:ph idx="1"/>
          </p:nvPr>
        </p:nvPicPr>
        <p:blipFill rotWithShape="1">
          <a:blip r:embed="rId4"/>
          <a:srcRect l="10667" t="23633" r="59074" b="42768"/>
          <a:stretch/>
        </p:blipFill>
        <p:spPr>
          <a:xfrm>
            <a:off x="251520" y="3605906"/>
            <a:ext cx="4895512" cy="3057651"/>
          </a:xfrm>
          <a:prstGeom prst="rect">
            <a:avLst/>
          </a:prstGeom>
          <a:ln w="38100">
            <a:solidFill>
              <a:schemeClr val="accent1"/>
            </a:solidFill>
          </a:ln>
        </p:spPr>
      </p:pic>
      <p:pic>
        <p:nvPicPr>
          <p:cNvPr id="10" name="מציין מיקום תוכן 6"/>
          <p:cNvPicPr>
            <a:picLocks noChangeAspect="1"/>
          </p:cNvPicPr>
          <p:nvPr/>
        </p:nvPicPr>
        <p:blipFill rotWithShape="1">
          <a:blip r:embed="rId5"/>
          <a:srcRect l="10574" t="18450" r="64048" b="40076"/>
          <a:stretch/>
        </p:blipFill>
        <p:spPr>
          <a:xfrm>
            <a:off x="4283968" y="888275"/>
            <a:ext cx="4203888" cy="3864361"/>
          </a:xfrm>
          <a:prstGeom prst="rect">
            <a:avLst/>
          </a:prstGeom>
          <a:ln w="38100">
            <a:solidFill>
              <a:schemeClr val="accent1"/>
            </a:solidFill>
          </a:ln>
        </p:spPr>
      </p:pic>
      <p:sp>
        <p:nvSpPr>
          <p:cNvPr id="12" name="תרשים זרימה: קלט ידני 11"/>
          <p:cNvSpPr/>
          <p:nvPr/>
        </p:nvSpPr>
        <p:spPr>
          <a:xfrm>
            <a:off x="6077700" y="5456068"/>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Solid63</a:t>
            </a:r>
          </a:p>
        </p:txBody>
      </p:sp>
    </p:spTree>
    <p:extLst>
      <p:ext uri="{BB962C8B-B14F-4D97-AF65-F5344CB8AC3E}">
        <p14:creationId xmlns:p14="http://schemas.microsoft.com/office/powerpoint/2010/main" val="353966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עוד קצת...</a:t>
            </a:r>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2107174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טיפ</a:t>
            </a:r>
          </a:p>
        </p:txBody>
      </p:sp>
      <p:sp>
        <p:nvSpPr>
          <p:cNvPr id="3" name="מציין מיקום תוכן 2"/>
          <p:cNvSpPr>
            <a:spLocks noGrp="1"/>
          </p:cNvSpPr>
          <p:nvPr>
            <p:ph idx="1"/>
          </p:nvPr>
        </p:nvSpPr>
        <p:spPr/>
        <p:txBody>
          <a:bodyPr>
            <a:normAutofit lnSpcReduction="10000"/>
          </a:bodyPr>
          <a:lstStyle/>
          <a:p>
            <a:r>
              <a:rPr lang="he-IL" dirty="0"/>
              <a:t>משהו קצר לפני התרגיל הארוך...</a:t>
            </a:r>
          </a:p>
          <a:p>
            <a:r>
              <a:rPr lang="he-IL" dirty="0"/>
              <a:t>ניתן להגדיר אפשרות פתיחה וסגירה של קטעי קוד ע"י שימוש ב </a:t>
            </a:r>
            <a:r>
              <a:rPr lang="en-US" dirty="0"/>
              <a:t>region</a:t>
            </a:r>
            <a:endParaRPr lang="he-IL" dirty="0"/>
          </a:p>
          <a:p>
            <a:r>
              <a:rPr lang="he-IL" dirty="0"/>
              <a:t>למשל:</a:t>
            </a:r>
          </a:p>
          <a:p>
            <a:r>
              <a:rPr lang="he-IL" dirty="0"/>
              <a:t>כך זה נראה פתוח:</a:t>
            </a:r>
          </a:p>
          <a:p>
            <a:endParaRPr lang="he-IL" dirty="0"/>
          </a:p>
          <a:p>
            <a:endParaRPr lang="he-IL" dirty="0"/>
          </a:p>
          <a:p>
            <a:endParaRPr lang="he-IL" dirty="0"/>
          </a:p>
          <a:p>
            <a:endParaRPr lang="he-IL" dirty="0"/>
          </a:p>
          <a:p>
            <a:endParaRPr lang="he-IL" dirty="0"/>
          </a:p>
          <a:p>
            <a:r>
              <a:rPr lang="he-IL" dirty="0"/>
              <a:t>כך זה נראה סגור:</a:t>
            </a:r>
          </a:p>
        </p:txBody>
      </p:sp>
      <p:pic>
        <p:nvPicPr>
          <p:cNvPr id="5" name="תמונה 4"/>
          <p:cNvPicPr>
            <a:picLocks noChangeAspect="1"/>
          </p:cNvPicPr>
          <p:nvPr/>
        </p:nvPicPr>
        <p:blipFill rotWithShape="1">
          <a:blip r:embed="rId3"/>
          <a:srcRect l="3544" t="38499" r="62884" b="51901"/>
          <a:stretch/>
        </p:blipFill>
        <p:spPr>
          <a:xfrm>
            <a:off x="251520" y="5814866"/>
            <a:ext cx="4392488" cy="706540"/>
          </a:xfrm>
          <a:prstGeom prst="rect">
            <a:avLst/>
          </a:prstGeom>
        </p:spPr>
      </p:pic>
      <p:pic>
        <p:nvPicPr>
          <p:cNvPr id="6" name="תמונה 5"/>
          <p:cNvPicPr>
            <a:picLocks noChangeAspect="1"/>
          </p:cNvPicPr>
          <p:nvPr/>
        </p:nvPicPr>
        <p:blipFill rotWithShape="1">
          <a:blip r:embed="rId4"/>
          <a:srcRect l="3543" t="32477" r="55901" b="39161"/>
          <a:stretch/>
        </p:blipFill>
        <p:spPr>
          <a:xfrm>
            <a:off x="232898" y="3635482"/>
            <a:ext cx="5127643" cy="2017084"/>
          </a:xfrm>
          <a:prstGeom prst="rect">
            <a:avLst/>
          </a:prstGeom>
        </p:spPr>
      </p:pic>
    </p:spTree>
    <p:extLst>
      <p:ext uri="{BB962C8B-B14F-4D97-AF65-F5344CB8AC3E}">
        <p14:creationId xmlns:p14="http://schemas.microsoft.com/office/powerpoint/2010/main" val="26480681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המבנה </a:t>
            </a:r>
            <a:r>
              <a:rPr lang="en-US" dirty="0" err="1"/>
              <a:t>d</a:t>
            </a:r>
            <a:r>
              <a:rPr lang="en-US" cap="none" dirty="0" err="1"/>
              <a:t>ate</a:t>
            </a:r>
            <a:r>
              <a:rPr lang="en-US" dirty="0" err="1"/>
              <a:t>t</a:t>
            </a:r>
            <a:r>
              <a:rPr lang="en-US" cap="none" dirty="0" err="1"/>
              <a:t>ime</a:t>
            </a:r>
            <a:endParaRPr lang="he-IL" cap="none" dirty="0"/>
          </a:p>
        </p:txBody>
      </p:sp>
      <p:sp>
        <p:nvSpPr>
          <p:cNvPr id="3" name="מציין מיקום תוכן 2"/>
          <p:cNvSpPr>
            <a:spLocks noGrp="1"/>
          </p:cNvSpPr>
          <p:nvPr>
            <p:ph idx="1"/>
          </p:nvPr>
        </p:nvSpPr>
        <p:spPr/>
        <p:txBody>
          <a:bodyPr>
            <a:normAutofit lnSpcReduction="10000"/>
          </a:bodyPr>
          <a:lstStyle/>
          <a:p>
            <a:r>
              <a:rPr lang="en-US" dirty="0" err="1"/>
              <a:t>ValueType</a:t>
            </a:r>
            <a:r>
              <a:rPr lang="he-IL" dirty="0"/>
              <a:t>, דיוק עד ל</a:t>
            </a:r>
            <a:r>
              <a:rPr lang="he-IL" sz="2800" kern="0" dirty="0">
                <a:latin typeface="Arial" pitchFamily="34" charset="0"/>
              </a:rPr>
              <a:t>דיוק </a:t>
            </a:r>
            <a:r>
              <a:rPr lang="he-IL" dirty="0"/>
              <a:t>עד ל-</a:t>
            </a:r>
            <a:r>
              <a:rPr lang="en-US" dirty="0"/>
              <a:t>ticks</a:t>
            </a:r>
          </a:p>
          <a:p>
            <a:r>
              <a:rPr lang="he-IL" dirty="0" err="1"/>
              <a:t>איתחול</a:t>
            </a:r>
            <a:r>
              <a:rPr lang="he-IL" dirty="0"/>
              <a:t>: </a:t>
            </a:r>
            <a:r>
              <a:rPr lang="en-US" dirty="0"/>
              <a:t>new </a:t>
            </a:r>
            <a:r>
              <a:rPr lang="en-US" dirty="0" err="1"/>
              <a:t>DateTime</a:t>
            </a:r>
            <a:r>
              <a:rPr lang="en-US" dirty="0"/>
              <a:t>(year, month, day) </a:t>
            </a:r>
            <a:endParaRPr lang="he-IL" dirty="0"/>
          </a:p>
          <a:p>
            <a:r>
              <a:rPr lang="he-IL" dirty="0"/>
              <a:t>ערך ברירת מחדל:</a:t>
            </a:r>
            <a:r>
              <a:rPr lang="en-US" sz="2800" kern="0" dirty="0">
                <a:latin typeface="Arial" pitchFamily="34" charset="0"/>
              </a:rPr>
              <a:t>01/01/0001 00:00:00</a:t>
            </a:r>
            <a:endParaRPr lang="he-IL" sz="3600" kern="0" dirty="0">
              <a:latin typeface="Arial" pitchFamily="34" charset="0"/>
            </a:endParaRPr>
          </a:p>
          <a:p>
            <a:r>
              <a:rPr lang="he-IL" dirty="0"/>
              <a:t> זמן נוכחי: </a:t>
            </a:r>
            <a:r>
              <a:rPr lang="en-US" dirty="0"/>
              <a:t>now</a:t>
            </a:r>
          </a:p>
          <a:p>
            <a:r>
              <a:rPr lang="he-IL" dirty="0"/>
              <a:t>פעולת מינוס "</a:t>
            </a:r>
            <a:r>
              <a:rPr lang="en-US" dirty="0"/>
              <a:t>-</a:t>
            </a:r>
            <a:r>
              <a:rPr lang="he-IL" dirty="0"/>
              <a:t>" בין תאריכים מייצרת נתון מסוג </a:t>
            </a:r>
            <a:r>
              <a:rPr lang="en-US" dirty="0" err="1"/>
              <a:t>TimeSpan</a:t>
            </a:r>
            <a:r>
              <a:rPr lang="he-IL" dirty="0"/>
              <a:t> (שגם הוא מבנה)</a:t>
            </a:r>
          </a:p>
          <a:p>
            <a:r>
              <a:rPr lang="he-IL" dirty="0"/>
              <a:t>מדידת זמן ריצה של תכנית:</a:t>
            </a:r>
          </a:p>
          <a:p>
            <a:pPr lvl="1"/>
            <a:r>
              <a:rPr lang="en-US" dirty="0"/>
              <a:t>using </a:t>
            </a:r>
            <a:r>
              <a:rPr lang="en-US" dirty="0" err="1"/>
              <a:t>System.Diagnositcs</a:t>
            </a:r>
            <a:r>
              <a:rPr lang="en-US" dirty="0"/>
              <a:t>;</a:t>
            </a:r>
            <a:endParaRPr lang="he-IL" dirty="0"/>
          </a:p>
          <a:p>
            <a:pPr lvl="1"/>
            <a:r>
              <a:rPr lang="he-IL" dirty="0"/>
              <a:t>עצם של מחלקת </a:t>
            </a:r>
            <a:r>
              <a:rPr lang="en-US" dirty="0" err="1"/>
              <a:t>StopWatch</a:t>
            </a:r>
            <a:endParaRPr lang="en-US" dirty="0"/>
          </a:p>
          <a:p>
            <a:pPr lvl="1"/>
            <a:r>
              <a:rPr lang="he-IL" dirty="0"/>
              <a:t>מתודות </a:t>
            </a:r>
            <a:r>
              <a:rPr lang="en-US" dirty="0"/>
              <a:t>start\stop\reset</a:t>
            </a:r>
            <a:endParaRPr lang="he-IL" dirty="0"/>
          </a:p>
          <a:p>
            <a:pPr lvl="1"/>
            <a:r>
              <a:rPr lang="he-IL" dirty="0"/>
              <a:t>בדיקת השדה </a:t>
            </a:r>
            <a:r>
              <a:rPr lang="en-US" dirty="0" err="1"/>
              <a:t>ElapsedTicks</a:t>
            </a:r>
            <a:endParaRPr lang="he-IL" dirty="0"/>
          </a:p>
          <a:p>
            <a:endParaRPr lang="he-IL" sz="2800" kern="0" dirty="0">
              <a:latin typeface="Arial" pitchFamily="34" charset="0"/>
            </a:endParaRPr>
          </a:p>
          <a:p>
            <a:endParaRPr lang="he-IL" dirty="0"/>
          </a:p>
        </p:txBody>
      </p:sp>
      <p:sp>
        <p:nvSpPr>
          <p:cNvPr id="4" name="Thought Bubble: Cloud 6">
            <a:extLst>
              <a:ext uri="{FF2B5EF4-FFF2-40B4-BE49-F238E27FC236}">
                <a16:creationId xmlns:a16="http://schemas.microsoft.com/office/drawing/2014/main" id="{EF237328-B0BF-4F8A-A433-6B0734717BE0}"/>
              </a:ext>
            </a:extLst>
          </p:cNvPr>
          <p:cNvSpPr/>
          <p:nvPr/>
        </p:nvSpPr>
        <p:spPr>
          <a:xfrm>
            <a:off x="7308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t>לימוד עצמי</a:t>
            </a:r>
            <a:endParaRPr lang="en-US" sz="1600" b="1" dirty="0"/>
          </a:p>
        </p:txBody>
      </p:sp>
    </p:spTree>
    <p:extLst>
      <p:ext uri="{BB962C8B-B14F-4D97-AF65-F5344CB8AC3E}">
        <p14:creationId xmlns:p14="http://schemas.microsoft.com/office/powerpoint/2010/main" val="26673375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המבנה </a:t>
            </a:r>
            <a:r>
              <a:rPr lang="en-US" dirty="0" err="1"/>
              <a:t>d</a:t>
            </a:r>
            <a:r>
              <a:rPr lang="en-US" cap="none" dirty="0" err="1"/>
              <a:t>ate</a:t>
            </a:r>
            <a:r>
              <a:rPr lang="en-US" dirty="0" err="1"/>
              <a:t>t</a:t>
            </a:r>
            <a:r>
              <a:rPr lang="en-US" cap="none" dirty="0" err="1"/>
              <a:t>ime</a:t>
            </a:r>
            <a:endParaRPr lang="he-IL" cap="none" dirty="0"/>
          </a:p>
        </p:txBody>
      </p:sp>
      <p:sp>
        <p:nvSpPr>
          <p:cNvPr id="6" name="Rectangle 5"/>
          <p:cNvSpPr/>
          <p:nvPr/>
        </p:nvSpPr>
        <p:spPr>
          <a:xfrm>
            <a:off x="457200" y="1519135"/>
            <a:ext cx="6840760" cy="5330690"/>
          </a:xfrm>
          <a:prstGeom prst="rect">
            <a:avLst/>
          </a:prstGeom>
        </p:spPr>
        <p:txBody>
          <a:bodyPr wrap="square">
            <a:spAutoFit/>
          </a:bodyPr>
          <a:lstStyle/>
          <a:p>
            <a:pPr algn="l" rtl="0">
              <a:lnSpc>
                <a:spcPct val="115000"/>
              </a:lnSpc>
              <a:spcAft>
                <a:spcPts val="0"/>
              </a:spcAft>
            </a:pPr>
            <a:r>
              <a:rPr lang="en-US" sz="1600" dirty="0" err="1">
                <a:solidFill>
                  <a:srgbClr val="2B91AF"/>
                </a:solidFill>
                <a:highlight>
                  <a:srgbClr val="FFFFFF"/>
                </a:highlight>
                <a:latin typeface="Consolas"/>
                <a:ea typeface="Calibri"/>
                <a:cs typeface="Arial"/>
              </a:rPr>
              <a:t>DateTime</a:t>
            </a:r>
            <a:r>
              <a:rPr lang="en-US" sz="1600" dirty="0">
                <a:solidFill>
                  <a:srgbClr val="000000"/>
                </a:solidFill>
                <a:highlight>
                  <a:srgbClr val="FFFFFF"/>
                </a:highlight>
                <a:latin typeface="Consolas"/>
                <a:ea typeface="Calibri"/>
                <a:cs typeface="Arial"/>
              </a:rPr>
              <a:t> date1 = </a:t>
            </a:r>
            <a:r>
              <a:rPr lang="en-US" sz="1600" dirty="0" err="1">
                <a:solidFill>
                  <a:srgbClr val="2B91AF"/>
                </a:solidFill>
                <a:highlight>
                  <a:srgbClr val="FFFFFF"/>
                </a:highlight>
                <a:latin typeface="Consolas"/>
                <a:ea typeface="Calibri"/>
                <a:cs typeface="Arial"/>
              </a:rPr>
              <a:t>DateTime</a:t>
            </a:r>
            <a:r>
              <a:rPr lang="en-US" sz="1600" dirty="0" err="1">
                <a:solidFill>
                  <a:srgbClr val="000000"/>
                </a:solidFill>
                <a:highlight>
                  <a:srgbClr val="FFFFFF"/>
                </a:highlight>
                <a:latin typeface="Consolas"/>
                <a:ea typeface="Calibri"/>
                <a:cs typeface="Arial"/>
              </a:rPr>
              <a:t>.Now</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DateTime</a:t>
            </a:r>
            <a:r>
              <a:rPr lang="en-US" sz="1600" dirty="0">
                <a:solidFill>
                  <a:srgbClr val="000000"/>
                </a:solidFill>
                <a:highlight>
                  <a:srgbClr val="FFFFFF"/>
                </a:highlight>
                <a:latin typeface="Consolas"/>
                <a:ea typeface="Calibri"/>
                <a:cs typeface="Arial"/>
              </a:rPr>
              <a:t> date2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DateTime</a:t>
            </a:r>
            <a:r>
              <a:rPr lang="en-US" sz="1600" dirty="0">
                <a:solidFill>
                  <a:srgbClr val="000000"/>
                </a:solidFill>
                <a:highlight>
                  <a:srgbClr val="FFFFFF"/>
                </a:highlight>
                <a:latin typeface="Consolas"/>
                <a:ea typeface="Calibri"/>
                <a:cs typeface="Arial"/>
              </a:rPr>
              <a:t>(2011, 10, 05);</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TimeSpan</a:t>
            </a:r>
            <a:r>
              <a:rPr lang="en-US" sz="1600" dirty="0">
                <a:solidFill>
                  <a:srgbClr val="000000"/>
                </a:solidFill>
                <a:highlight>
                  <a:srgbClr val="FFFFFF"/>
                </a:highlight>
                <a:latin typeface="Consolas"/>
                <a:ea typeface="Calibri"/>
                <a:cs typeface="Arial"/>
              </a:rPr>
              <a:t> t = date1 - date2;</a:t>
            </a:r>
            <a:endParaRPr lang="en-US" sz="2000" dirty="0">
              <a:latin typeface="Calibri"/>
              <a:ea typeface="Calibri"/>
              <a:cs typeface="Arial"/>
            </a:endParaRPr>
          </a:p>
          <a:p>
            <a:pPr algn="l" rtl="0">
              <a:lnSpc>
                <a:spcPct val="115000"/>
              </a:lnSpc>
              <a:spcAft>
                <a:spcPts val="0"/>
              </a:spcAft>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"Days: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t.Days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"Hours: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t.Hours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"Minutes: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t.Minutes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TotalDays</a:t>
            </a:r>
            <a:r>
              <a:rPr lang="en-US" sz="1600" dirty="0">
                <a:solidFill>
                  <a:srgbClr val="A31515"/>
                </a:solidFill>
                <a:highlight>
                  <a:srgbClr val="FFFFFF"/>
                </a:highlight>
                <a:latin typeface="Consolas"/>
                <a:ea typeface="Calibri"/>
                <a:cs typeface="Arial"/>
              </a:rPr>
              <a:t>: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t.TotalDays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TotalHours</a:t>
            </a:r>
            <a:r>
              <a:rPr lang="en-US" sz="1600" dirty="0">
                <a:solidFill>
                  <a:srgbClr val="A31515"/>
                </a:solidFill>
                <a:highlight>
                  <a:srgbClr val="FFFFFF"/>
                </a:highlight>
                <a:latin typeface="Consolas"/>
                <a:ea typeface="Calibri"/>
                <a:cs typeface="Arial"/>
              </a:rPr>
              <a:t>: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t.TotalHours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TotalMinutes</a:t>
            </a:r>
            <a:r>
              <a:rPr lang="en-US" sz="1600" dirty="0">
                <a:solidFill>
                  <a:srgbClr val="A31515"/>
                </a:solidFill>
                <a:highlight>
                  <a:srgbClr val="FFFFFF"/>
                </a:highlight>
                <a:latin typeface="Consolas"/>
                <a:ea typeface="Calibri"/>
                <a:cs typeface="Arial"/>
              </a:rPr>
              <a:t>: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t.TotalMinutes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000000"/>
                </a:solidFill>
                <a:highlight>
                  <a:srgbClr val="FFFFFF"/>
                </a:highlight>
                <a:latin typeface="Consolas"/>
                <a:ea typeface="Calibri"/>
                <a:cs typeface="Arial"/>
              </a:rPr>
              <a:t>StopWatch</a:t>
            </a:r>
            <a:r>
              <a:rPr lang="en-US" sz="1600" dirty="0">
                <a:solidFill>
                  <a:srgbClr val="000000"/>
                </a:solidFill>
                <a:highlight>
                  <a:srgbClr val="FFFFFF"/>
                </a:highlight>
                <a:latin typeface="Consolas"/>
                <a:ea typeface="Calibri"/>
                <a:cs typeface="Arial"/>
              </a:rPr>
              <a:t> watch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StopWatch</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000000"/>
                </a:solidFill>
                <a:highlight>
                  <a:srgbClr val="FFFFFF"/>
                </a:highlight>
                <a:latin typeface="Consolas"/>
                <a:ea typeface="Calibri"/>
                <a:cs typeface="Arial"/>
              </a:rPr>
              <a:t>watch.Start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a:solidFill>
                  <a:srgbClr val="008000"/>
                </a:solidFill>
                <a:highlight>
                  <a:srgbClr val="FFFFFF"/>
                </a:highlight>
                <a:latin typeface="Consolas"/>
                <a:ea typeface="Calibri"/>
                <a:cs typeface="Arial"/>
              </a:rPr>
              <a:t>// ... </a:t>
            </a:r>
            <a:r>
              <a:rPr lang="he-IL" sz="1600" dirty="0">
                <a:solidFill>
                  <a:srgbClr val="008000"/>
                </a:solidFill>
                <a:highlight>
                  <a:srgbClr val="FFFFFF"/>
                </a:highlight>
                <a:latin typeface="Consolas"/>
                <a:ea typeface="Calibri"/>
                <a:cs typeface="Times New Roman"/>
              </a:rPr>
              <a:t>קוד</a:t>
            </a:r>
            <a:r>
              <a:rPr lang="he-IL" sz="1600" dirty="0">
                <a:solidFill>
                  <a:srgbClr val="008000"/>
                </a:solidFill>
                <a:highlight>
                  <a:srgbClr val="FFFFFF"/>
                </a:highlight>
                <a:latin typeface="Calibri"/>
                <a:ea typeface="Calibri"/>
                <a:cs typeface="Consolas"/>
              </a:rPr>
              <a:t> </a:t>
            </a:r>
            <a:r>
              <a:rPr lang="he-IL" sz="1600" dirty="0">
                <a:solidFill>
                  <a:srgbClr val="008000"/>
                </a:solidFill>
                <a:highlight>
                  <a:srgbClr val="FFFFFF"/>
                </a:highlight>
                <a:latin typeface="Consolas"/>
                <a:ea typeface="Calibri"/>
                <a:cs typeface="Times New Roman"/>
              </a:rPr>
              <a:t>למדידה</a:t>
            </a:r>
            <a:endParaRPr lang="en-US" sz="2000" dirty="0">
              <a:latin typeface="Calibri"/>
              <a:ea typeface="Calibri"/>
              <a:cs typeface="Arial"/>
            </a:endParaRPr>
          </a:p>
          <a:p>
            <a:pPr algn="l" rtl="0">
              <a:lnSpc>
                <a:spcPct val="115000"/>
              </a:lnSpc>
              <a:spcAft>
                <a:spcPts val="0"/>
              </a:spcAft>
            </a:pPr>
            <a:r>
              <a:rPr lang="en-US" sz="1600" dirty="0" err="1">
                <a:solidFill>
                  <a:srgbClr val="000000"/>
                </a:solidFill>
                <a:highlight>
                  <a:srgbClr val="FFFFFF"/>
                </a:highlight>
                <a:latin typeface="Consolas"/>
                <a:ea typeface="Calibri"/>
                <a:cs typeface="Arial"/>
              </a:rPr>
              <a:t>watch.Stop</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watch.ElapsedTicks</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0"/>
              </a:spcAft>
            </a:pPr>
            <a:r>
              <a:rPr lang="en-US" sz="1600" dirty="0" err="1">
                <a:solidFill>
                  <a:srgbClr val="000000"/>
                </a:solidFill>
                <a:highlight>
                  <a:srgbClr val="FFFFFF"/>
                </a:highlight>
                <a:latin typeface="Consolas"/>
                <a:ea typeface="Calibri"/>
                <a:cs typeface="Arial"/>
              </a:rPr>
              <a:t>watch.Reset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algn="l" rtl="0">
              <a:lnSpc>
                <a:spcPct val="115000"/>
              </a:lnSpc>
              <a:spcAft>
                <a:spcPts val="1000"/>
              </a:spcAft>
            </a:pPr>
            <a:r>
              <a:rPr lang="en-US" sz="1600" dirty="0" err="1">
                <a:solidFill>
                  <a:srgbClr val="000000"/>
                </a:solidFill>
                <a:highlight>
                  <a:srgbClr val="FFFFFF"/>
                </a:highlight>
                <a:latin typeface="Consolas"/>
                <a:ea typeface="Calibri"/>
                <a:cs typeface="Arial"/>
              </a:rPr>
              <a:t>watch.Start</a:t>
            </a:r>
            <a:r>
              <a:rPr lang="en-US" sz="1600" dirty="0">
                <a:solidFill>
                  <a:srgbClr val="000000"/>
                </a:solidFill>
                <a:highlight>
                  <a:srgbClr val="FFFFFF"/>
                </a:highlight>
                <a:latin typeface="Consolas"/>
                <a:ea typeface="Calibri"/>
                <a:cs typeface="Arial"/>
              </a:rPr>
              <a:t>();</a:t>
            </a:r>
            <a:endParaRPr lang="en-US" sz="2000" dirty="0">
              <a:effectLst/>
              <a:latin typeface="Calibri"/>
              <a:ea typeface="Calibri"/>
              <a:cs typeface="Arial"/>
            </a:endParaRPr>
          </a:p>
        </p:txBody>
      </p:sp>
    </p:spTree>
    <p:extLst>
      <p:ext uri="{BB962C8B-B14F-4D97-AF65-F5344CB8AC3E}">
        <p14:creationId xmlns:p14="http://schemas.microsoft.com/office/powerpoint/2010/main" val="16259742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he-IL" dirty="0"/>
              <a:t>מספרים אקראיים</a:t>
            </a:r>
          </a:p>
        </p:txBody>
      </p:sp>
      <p:sp>
        <p:nvSpPr>
          <p:cNvPr id="6" name="מציין מיקום תוכן 5"/>
          <p:cNvSpPr>
            <a:spLocks noGrp="1"/>
          </p:cNvSpPr>
          <p:nvPr>
            <p:ph idx="1"/>
          </p:nvPr>
        </p:nvSpPr>
        <p:spPr>
          <a:xfrm>
            <a:off x="460375" y="1628800"/>
            <a:ext cx="7239000" cy="4846320"/>
          </a:xfrm>
        </p:spPr>
        <p:txBody>
          <a:bodyPr>
            <a:normAutofit lnSpcReduction="10000"/>
          </a:bodyPr>
          <a:lstStyle/>
          <a:p>
            <a:r>
              <a:rPr lang="he-IL" dirty="0"/>
              <a:t>שימוש במופע (עצם) של המחלקה </a:t>
            </a:r>
            <a:r>
              <a:rPr lang="en-US" dirty="0"/>
              <a:t>Random</a:t>
            </a:r>
            <a:endParaRPr lang="he-IL" dirty="0"/>
          </a:p>
          <a:p>
            <a:r>
              <a:rPr lang="he-IL" dirty="0"/>
              <a:t>אין מקרה בעולם....</a:t>
            </a:r>
          </a:p>
          <a:p>
            <a:r>
              <a:rPr lang="he-IL" dirty="0"/>
              <a:t>בנאי ברירת המחדל היה מייצר סדרה קבועה.</a:t>
            </a:r>
          </a:p>
          <a:p>
            <a:r>
              <a:rPr lang="he-IL" dirty="0"/>
              <a:t>בגרסה נוכחית - בנאי ברירת המחדל מזמן אוטומטית את </a:t>
            </a:r>
            <a:r>
              <a:rPr lang="en-US" sz="2400" dirty="0" err="1"/>
              <a:t>DateTime</a:t>
            </a:r>
            <a:endParaRPr lang="he-IL" dirty="0"/>
          </a:p>
          <a:p>
            <a:endParaRPr lang="he-IL" dirty="0"/>
          </a:p>
          <a:p>
            <a:r>
              <a:rPr lang="he-IL" dirty="0"/>
              <a:t>הדרך הארוכה לזמן את הבנאי:</a:t>
            </a:r>
          </a:p>
          <a:p>
            <a:pPr marL="0" indent="0" algn="l" rtl="0">
              <a:buClr>
                <a:schemeClr val="tx1"/>
              </a:buClr>
              <a:buNone/>
            </a:pPr>
            <a:r>
              <a:rPr lang="en-US" sz="2800" dirty="0"/>
              <a:t>Random rand = new  </a:t>
            </a:r>
            <a:br>
              <a:rPr lang="en-US" sz="2800" dirty="0"/>
            </a:br>
            <a:r>
              <a:rPr lang="en-US" sz="2800" dirty="0"/>
              <a:t>   Random(</a:t>
            </a:r>
            <a:r>
              <a:rPr lang="en-US" sz="2800" dirty="0" err="1"/>
              <a:t>DateTime.Now.Millisecond</a:t>
            </a:r>
            <a:r>
              <a:rPr lang="en-US" sz="2800" dirty="0"/>
              <a:t>);</a:t>
            </a:r>
          </a:p>
          <a:p>
            <a:pPr marL="0" indent="0" algn="l" rtl="0">
              <a:buClr>
                <a:schemeClr val="tx1"/>
              </a:buClr>
              <a:buNone/>
            </a:pPr>
            <a:r>
              <a:rPr lang="en-US" sz="2800" dirty="0" err="1"/>
              <a:t>int</a:t>
            </a:r>
            <a:r>
              <a:rPr lang="en-US" sz="2800" dirty="0"/>
              <a:t> </a:t>
            </a:r>
            <a:r>
              <a:rPr lang="en-US" sz="2800" dirty="0" err="1"/>
              <a:t>num</a:t>
            </a:r>
            <a:r>
              <a:rPr lang="en-US" sz="2800" dirty="0"/>
              <a:t> = </a:t>
            </a:r>
            <a:r>
              <a:rPr lang="en-US" sz="2800" dirty="0" err="1"/>
              <a:t>rand.Next</a:t>
            </a:r>
            <a:r>
              <a:rPr lang="en-US" sz="2800" dirty="0"/>
              <a:t>();</a:t>
            </a:r>
          </a:p>
          <a:p>
            <a:pPr marL="0" indent="0" algn="l" rtl="0">
              <a:buClr>
                <a:schemeClr val="tx1"/>
              </a:buClr>
              <a:buNone/>
            </a:pPr>
            <a:r>
              <a:rPr lang="en-US" sz="2800" dirty="0"/>
              <a:t>CW("random number:" + </a:t>
            </a:r>
            <a:r>
              <a:rPr lang="en-US" sz="2800" dirty="0" err="1"/>
              <a:t>num</a:t>
            </a:r>
            <a:r>
              <a:rPr lang="en-US" sz="2800" dirty="0"/>
              <a:t>);</a:t>
            </a:r>
            <a:endParaRPr lang="he-IL" sz="2800" dirty="0"/>
          </a:p>
          <a:p>
            <a:endParaRPr lang="he-IL" dirty="0"/>
          </a:p>
        </p:txBody>
      </p:sp>
      <p:sp>
        <p:nvSpPr>
          <p:cNvPr id="3" name="AutoShape 2" descr="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hought Bubble: Cloud 6">
            <a:extLst>
              <a:ext uri="{FF2B5EF4-FFF2-40B4-BE49-F238E27FC236}">
                <a16:creationId xmlns:a16="http://schemas.microsoft.com/office/drawing/2014/main" id="{8C86FA56-828E-4422-9067-395928FCE54C}"/>
              </a:ext>
            </a:extLst>
          </p:cNvPr>
          <p:cNvSpPr/>
          <p:nvPr/>
        </p:nvSpPr>
        <p:spPr>
          <a:xfrm>
            <a:off x="7308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t>לימוד עצמי</a:t>
            </a:r>
            <a:endParaRPr lang="en-US" sz="1600" b="1" dirty="0"/>
          </a:p>
        </p:txBody>
      </p:sp>
    </p:spTree>
    <p:extLst>
      <p:ext uri="{BB962C8B-B14F-4D97-AF65-F5344CB8AC3E}">
        <p14:creationId xmlns:p14="http://schemas.microsoft.com/office/powerpoint/2010/main" val="37272242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he-IL" dirty="0"/>
              <a:t>אשר </a:t>
            </a:r>
            <a:r>
              <a:rPr lang="he-IL" dirty="0" err="1"/>
              <a:t>קרך</a:t>
            </a:r>
            <a:r>
              <a:rPr lang="he-IL" dirty="0"/>
              <a:t> בדרך...</a:t>
            </a:r>
          </a:p>
        </p:txBody>
      </p:sp>
      <p:sp>
        <p:nvSpPr>
          <p:cNvPr id="6" name="מציין מיקום תוכן 5"/>
          <p:cNvSpPr>
            <a:spLocks noGrp="1"/>
          </p:cNvSpPr>
          <p:nvPr>
            <p:ph idx="1"/>
          </p:nvPr>
        </p:nvSpPr>
        <p:spPr/>
        <p:txBody>
          <a:bodyPr>
            <a:normAutofit fontScale="85000" lnSpcReduction="20000"/>
          </a:bodyPr>
          <a:lstStyle/>
          <a:p>
            <a:r>
              <a:rPr lang="he-IL" dirty="0"/>
              <a:t>במקום לייצר כמה עצמים שיתנו את אותה הסדרה, נייצר עצם אחד בשדה סטטי במחלקה הראשית.</a:t>
            </a:r>
          </a:p>
          <a:p>
            <a:r>
              <a:rPr lang="he-IL" sz="2400" dirty="0"/>
              <a:t>בנאי ברירת המחדל מייצר סדרה קבועה, לא באמת מקרית. ולכן הדרך הנכונה, להשתמש בבנאי הזה היא בעזרת </a:t>
            </a:r>
            <a:r>
              <a:rPr lang="en-US" sz="2400" dirty="0"/>
              <a:t>SEED NUMBER</a:t>
            </a:r>
            <a:r>
              <a:rPr lang="he-IL" sz="2400" dirty="0"/>
              <a:t>:</a:t>
            </a:r>
            <a:endParaRPr lang="he-IL" sz="2400" b="1" kern="0" dirty="0">
              <a:solidFill>
                <a:srgbClr val="FF0000"/>
              </a:solidFill>
              <a:latin typeface="Consolas" panose="020B0609020204030204" pitchFamily="49" charset="0"/>
              <a:cs typeface="Consolas" panose="020B0609020204030204" pitchFamily="49" charset="0"/>
            </a:endParaRPr>
          </a:p>
          <a:p>
            <a:pPr marL="0" indent="0" algn="l" rtl="0">
              <a:buClr>
                <a:schemeClr val="tx1"/>
              </a:buClr>
              <a:buNone/>
            </a:pPr>
            <a:r>
              <a:rPr lang="en-US" sz="2400" b="1" kern="0" dirty="0">
                <a:solidFill>
                  <a:srgbClr val="FF0000"/>
                </a:solidFill>
                <a:highlight>
                  <a:srgbClr val="FFFF00"/>
                </a:highlight>
                <a:latin typeface="Consolas" panose="020B0609020204030204" pitchFamily="49" charset="0"/>
                <a:cs typeface="Consolas" panose="020B0609020204030204" pitchFamily="49" charset="0"/>
              </a:rPr>
              <a:t>static</a:t>
            </a:r>
            <a:r>
              <a:rPr lang="en-US" sz="2400" kern="0" dirty="0">
                <a:latin typeface="Consolas" panose="020B0609020204030204" pitchFamily="49" charset="0"/>
                <a:cs typeface="Consolas" panose="020B0609020204030204" pitchFamily="49" charset="0"/>
              </a:rPr>
              <a:t> Random </a:t>
            </a:r>
            <a:r>
              <a:rPr lang="en-US" sz="2400" kern="0" dirty="0">
                <a:highlight>
                  <a:srgbClr val="FFFF00"/>
                </a:highlight>
                <a:latin typeface="Consolas" panose="020B0609020204030204" pitchFamily="49" charset="0"/>
                <a:cs typeface="Consolas" panose="020B0609020204030204" pitchFamily="49" charset="0"/>
              </a:rPr>
              <a:t>rand</a:t>
            </a:r>
            <a:r>
              <a:rPr lang="en-US" sz="2400" kern="0" dirty="0">
                <a:latin typeface="Consolas" panose="020B0609020204030204" pitchFamily="49" charset="0"/>
                <a:cs typeface="Consolas" panose="020B0609020204030204" pitchFamily="49" charset="0"/>
              </a:rPr>
              <a:t> = new Random(</a:t>
            </a:r>
            <a:r>
              <a:rPr lang="en-US" sz="2400" kern="0" dirty="0" err="1">
                <a:latin typeface="Consolas" panose="020B0609020204030204" pitchFamily="49" charset="0"/>
                <a:cs typeface="Consolas" panose="020B0609020204030204" pitchFamily="49" charset="0"/>
              </a:rPr>
              <a:t>DateTime.Now.Millisecond</a:t>
            </a:r>
            <a:r>
              <a:rPr lang="en-US" sz="2400" kern="0" dirty="0">
                <a:latin typeface="Consolas" panose="020B0609020204030204" pitchFamily="49" charset="0"/>
                <a:cs typeface="Consolas" panose="020B0609020204030204" pitchFamily="49" charset="0"/>
              </a:rPr>
              <a:t>); </a:t>
            </a:r>
            <a:r>
              <a:rPr lang="en-US" sz="2400" kern="0" dirty="0">
                <a:solidFill>
                  <a:srgbClr val="00B050"/>
                </a:solidFill>
                <a:latin typeface="Consolas" panose="020B0609020204030204" pitchFamily="49" charset="0"/>
                <a:cs typeface="Consolas" panose="020B0609020204030204" pitchFamily="49" charset="0"/>
              </a:rPr>
              <a:t>//</a:t>
            </a:r>
            <a:r>
              <a:rPr lang="he-IL" sz="2400" kern="0" dirty="0">
                <a:solidFill>
                  <a:srgbClr val="00B050"/>
                </a:solidFill>
                <a:latin typeface="Consolas" panose="020B0609020204030204" pitchFamily="49" charset="0"/>
                <a:cs typeface="Consolas" panose="020B0609020204030204" pitchFamily="49" charset="0"/>
              </a:rPr>
              <a:t>שדה סטטי של המחלקה</a:t>
            </a:r>
            <a:endParaRPr lang="en-US" sz="2400" kern="0" dirty="0">
              <a:solidFill>
                <a:srgbClr val="00B050"/>
              </a:solidFill>
              <a:latin typeface="Consolas" panose="020B0609020204030204" pitchFamily="49" charset="0"/>
              <a:cs typeface="Consolas" panose="020B0609020204030204" pitchFamily="49" charset="0"/>
            </a:endParaRPr>
          </a:p>
          <a:p>
            <a:pPr marL="0" indent="0" algn="l" rtl="0">
              <a:buClr>
                <a:schemeClr val="tx1"/>
              </a:buClr>
              <a:buNone/>
            </a:pPr>
            <a:r>
              <a:rPr lang="en-US" sz="2400" kern="0" dirty="0">
                <a:latin typeface="Consolas" panose="020B0609020204030204" pitchFamily="49" charset="0"/>
              </a:rPr>
              <a:t>int num = </a:t>
            </a:r>
            <a:r>
              <a:rPr lang="en-US" sz="2400" kern="0" dirty="0" err="1">
                <a:highlight>
                  <a:srgbClr val="FFFF00"/>
                </a:highlight>
                <a:latin typeface="Consolas" panose="020B0609020204030204" pitchFamily="49" charset="0"/>
              </a:rPr>
              <a:t>rand</a:t>
            </a:r>
            <a:r>
              <a:rPr lang="en-US" sz="2400" kern="0" dirty="0" err="1">
                <a:latin typeface="Consolas" panose="020B0609020204030204" pitchFamily="49" charset="0"/>
              </a:rPr>
              <a:t>.Next</a:t>
            </a:r>
            <a:r>
              <a:rPr lang="en-US" sz="2400" kern="0" dirty="0">
                <a:latin typeface="Consolas" panose="020B0609020204030204" pitchFamily="49" charset="0"/>
              </a:rPr>
              <a:t>();</a:t>
            </a:r>
          </a:p>
          <a:p>
            <a:pPr lvl="1"/>
            <a:r>
              <a:rPr lang="he-IL" sz="1600" dirty="0"/>
              <a:t>יש לציין שבגרסה נוכחית - בנאי ברירת המחדל כבר מזמן אוטומטית את </a:t>
            </a:r>
            <a:r>
              <a:rPr lang="en-US" sz="1600" dirty="0" err="1"/>
              <a:t>DateTime</a:t>
            </a:r>
            <a:r>
              <a:rPr lang="he-IL" sz="1600" dirty="0"/>
              <a:t>. גם אם לא נשלח אותו לבנאי.</a:t>
            </a:r>
          </a:p>
          <a:p>
            <a:pPr lvl="1"/>
            <a:endParaRPr lang="he-IL" sz="1600" dirty="0"/>
          </a:p>
          <a:p>
            <a:r>
              <a:rPr lang="he-IL" sz="2000" dirty="0"/>
              <a:t>הפונקציה </a:t>
            </a:r>
            <a:r>
              <a:rPr lang="en-US" sz="2000" dirty="0"/>
              <a:t>Next</a:t>
            </a:r>
            <a:r>
              <a:rPr lang="he-IL" sz="2000" dirty="0"/>
              <a:t> מחזירה את המספר המקרי הבא:</a:t>
            </a:r>
          </a:p>
          <a:p>
            <a:r>
              <a:rPr lang="he-IL" sz="2000" dirty="0"/>
              <a:t>יצירת ערך בטווח שבין 0 ל</a:t>
            </a:r>
            <a:r>
              <a:rPr lang="en-US" sz="2000" dirty="0"/>
              <a:t>max</a:t>
            </a:r>
            <a:r>
              <a:rPr lang="he-IL" sz="2000" dirty="0"/>
              <a:t> (לא כולל)</a:t>
            </a:r>
          </a:p>
          <a:p>
            <a:pPr algn="l" rtl="0"/>
            <a:r>
              <a:rPr lang="en-US" sz="2800" b="1" kern="0" dirty="0" err="1">
                <a:latin typeface="Arial" pitchFamily="34" charset="0"/>
              </a:rPr>
              <a:t>rand.Next</a:t>
            </a:r>
            <a:r>
              <a:rPr lang="en-US" sz="2800" b="1" kern="0" dirty="0">
                <a:latin typeface="Arial" pitchFamily="34" charset="0"/>
              </a:rPr>
              <a:t>(max)</a:t>
            </a:r>
            <a:endParaRPr lang="he-IL" dirty="0"/>
          </a:p>
          <a:p>
            <a:r>
              <a:rPr lang="he-IL" sz="2000" dirty="0"/>
              <a:t>יצירת ערך בין </a:t>
            </a:r>
            <a:r>
              <a:rPr lang="en-US" sz="2000" dirty="0"/>
              <a:t>min </a:t>
            </a:r>
            <a:r>
              <a:rPr lang="he-IL" sz="2000" dirty="0"/>
              <a:t> ל </a:t>
            </a:r>
            <a:r>
              <a:rPr lang="en-US" sz="2000" dirty="0"/>
              <a:t>max</a:t>
            </a:r>
            <a:endParaRPr lang="he-IL" sz="2000" dirty="0"/>
          </a:p>
          <a:p>
            <a:pPr algn="l" rtl="0"/>
            <a:r>
              <a:rPr lang="en-US" sz="2800" b="1" kern="0" dirty="0" err="1">
                <a:latin typeface="Arial" pitchFamily="34" charset="0"/>
              </a:rPr>
              <a:t>rand.Next</a:t>
            </a:r>
            <a:r>
              <a:rPr lang="en-US" sz="2800" b="1" kern="0" dirty="0">
                <a:latin typeface="Arial" pitchFamily="34" charset="0"/>
              </a:rPr>
              <a:t>(min, max)</a:t>
            </a:r>
            <a:endParaRPr lang="he-IL" sz="2800" b="1" kern="0" dirty="0">
              <a:latin typeface="Arial" pitchFamily="34" charset="0"/>
            </a:endParaRPr>
          </a:p>
          <a:p>
            <a:pPr marL="0" indent="0" algn="l" rtl="0">
              <a:buNone/>
            </a:pPr>
            <a:endParaRPr lang="he-IL" dirty="0"/>
          </a:p>
        </p:txBody>
      </p:sp>
      <p:sp>
        <p:nvSpPr>
          <p:cNvPr id="3" name="AutoShape 2" descr="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31107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5ADC2E-CD6A-A231-48DD-22DDC2C3491A}"/>
              </a:ext>
            </a:extLst>
          </p:cNvPr>
          <p:cNvSpPr>
            <a:spLocks noGrp="1"/>
          </p:cNvSpPr>
          <p:nvPr>
            <p:ph type="title"/>
          </p:nvPr>
        </p:nvSpPr>
        <p:spPr/>
        <p:txBody>
          <a:bodyPr/>
          <a:lstStyle/>
          <a:p>
            <a:r>
              <a:rPr lang="he-IL" dirty="0"/>
              <a:t>הגרלה לה </a:t>
            </a:r>
            <a:r>
              <a:rPr lang="he-IL" dirty="0" err="1"/>
              <a:t>לה</a:t>
            </a:r>
            <a:r>
              <a:rPr lang="he-IL" dirty="0"/>
              <a:t> </a:t>
            </a:r>
            <a:r>
              <a:rPr lang="he-IL" dirty="0" err="1"/>
              <a:t>לה</a:t>
            </a:r>
            <a:endParaRPr lang="he-IL" dirty="0"/>
          </a:p>
        </p:txBody>
      </p:sp>
      <p:sp>
        <p:nvSpPr>
          <p:cNvPr id="3" name="מציין מיקום תוכן 2">
            <a:extLst>
              <a:ext uri="{FF2B5EF4-FFF2-40B4-BE49-F238E27FC236}">
                <a16:creationId xmlns:a16="http://schemas.microsoft.com/office/drawing/2014/main" id="{315D3645-9581-E4E9-6483-990DB4495AA6}"/>
              </a:ext>
            </a:extLst>
          </p:cNvPr>
          <p:cNvSpPr>
            <a:spLocks noGrp="1"/>
          </p:cNvSpPr>
          <p:nvPr>
            <p:ph idx="1"/>
          </p:nvPr>
        </p:nvSpPr>
        <p:spPr/>
        <p:txBody>
          <a:bodyPr/>
          <a:lstStyle/>
          <a:p>
            <a:r>
              <a:rPr lang="he-IL" dirty="0"/>
              <a:t>נשתמש הרבה מאד בהגרלות בשכבת הנתונים </a:t>
            </a:r>
            <a:r>
              <a:rPr lang="en-US" dirty="0"/>
              <a:t>DS</a:t>
            </a:r>
            <a:endParaRPr lang="he-IL" dirty="0"/>
          </a:p>
          <a:p>
            <a:r>
              <a:rPr lang="he-IL" dirty="0"/>
              <a:t>מאחר ואנו צריכים יצירה אוטומטית של נתונים</a:t>
            </a:r>
          </a:p>
          <a:p>
            <a:endParaRPr lang="he-IL" dirty="0"/>
          </a:p>
          <a:p>
            <a:r>
              <a:rPr lang="he-IL" dirty="0"/>
              <a:t>למשל:</a:t>
            </a:r>
          </a:p>
          <a:p>
            <a:endParaRPr lang="he-IL" dirty="0"/>
          </a:p>
          <a:p>
            <a:endParaRPr lang="he-IL" dirty="0"/>
          </a:p>
          <a:p>
            <a:endParaRPr lang="he-IL" dirty="0"/>
          </a:p>
          <a:p>
            <a:endParaRPr lang="he-IL" dirty="0"/>
          </a:p>
          <a:p>
            <a:r>
              <a:rPr lang="he-IL" sz="2000" dirty="0"/>
              <a:t>כמובן – יש נתונים שלא ניתן להגריל, אך ניתן להגריל מהם:</a:t>
            </a:r>
          </a:p>
        </p:txBody>
      </p:sp>
      <p:pic>
        <p:nvPicPr>
          <p:cNvPr id="5" name="תמונה 4">
            <a:extLst>
              <a:ext uri="{FF2B5EF4-FFF2-40B4-BE49-F238E27FC236}">
                <a16:creationId xmlns:a16="http://schemas.microsoft.com/office/drawing/2014/main" id="{6361FA55-F5A6-CE37-AB62-684CE897FA6B}"/>
              </a:ext>
            </a:extLst>
          </p:cNvPr>
          <p:cNvPicPr>
            <a:picLocks noChangeAspect="1"/>
          </p:cNvPicPr>
          <p:nvPr/>
        </p:nvPicPr>
        <p:blipFill>
          <a:blip r:embed="rId2"/>
          <a:stretch>
            <a:fillRect/>
          </a:stretch>
        </p:blipFill>
        <p:spPr>
          <a:xfrm>
            <a:off x="32528" y="5934317"/>
            <a:ext cx="9144000" cy="496040"/>
          </a:xfrm>
          <a:prstGeom prst="rect">
            <a:avLst/>
          </a:prstGeom>
        </p:spPr>
      </p:pic>
      <p:pic>
        <p:nvPicPr>
          <p:cNvPr id="7" name="תמונה 6">
            <a:extLst>
              <a:ext uri="{FF2B5EF4-FFF2-40B4-BE49-F238E27FC236}">
                <a16:creationId xmlns:a16="http://schemas.microsoft.com/office/drawing/2014/main" id="{1F447E7A-2B13-2ADD-A53D-F79BA8811BB5}"/>
              </a:ext>
            </a:extLst>
          </p:cNvPr>
          <p:cNvPicPr>
            <a:picLocks noChangeAspect="1"/>
          </p:cNvPicPr>
          <p:nvPr/>
        </p:nvPicPr>
        <p:blipFill>
          <a:blip r:embed="rId3"/>
          <a:stretch>
            <a:fillRect/>
          </a:stretch>
        </p:blipFill>
        <p:spPr>
          <a:xfrm>
            <a:off x="504153" y="2646495"/>
            <a:ext cx="5287113" cy="2772162"/>
          </a:xfrm>
          <a:prstGeom prst="rect">
            <a:avLst/>
          </a:prstGeom>
        </p:spPr>
      </p:pic>
    </p:spTree>
    <p:extLst>
      <p:ext uri="{BB962C8B-B14F-4D97-AF65-F5344CB8AC3E}">
        <p14:creationId xmlns:p14="http://schemas.microsoft.com/office/powerpoint/2010/main" val="3610460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cap="none" dirty="0"/>
              <a:t>this</a:t>
            </a:r>
            <a:endParaRPr lang="he-IL" cap="none" dirty="0"/>
          </a:p>
        </p:txBody>
      </p:sp>
      <p:sp>
        <p:nvSpPr>
          <p:cNvPr id="3" name="מציין מיקום תוכן 2"/>
          <p:cNvSpPr>
            <a:spLocks noGrp="1"/>
          </p:cNvSpPr>
          <p:nvPr>
            <p:ph idx="1"/>
          </p:nvPr>
        </p:nvSpPr>
        <p:spPr/>
        <p:txBody>
          <a:bodyPr/>
          <a:lstStyle/>
          <a:p>
            <a:r>
              <a:rPr lang="he-IL" sz="2800" dirty="0"/>
              <a:t>בכל קריאה לפעולה של מחלקה מקבלים אוטומטית </a:t>
            </a:r>
            <a:r>
              <a:rPr lang="he-IL" sz="2800" b="1" dirty="0"/>
              <a:t>הפניה </a:t>
            </a:r>
            <a:r>
              <a:rPr lang="he-IL" sz="2800" dirty="0"/>
              <a:t>לאובייקט עצמו </a:t>
            </a:r>
            <a:r>
              <a:rPr lang="en-US" sz="2800" dirty="0"/>
              <a:t>-</a:t>
            </a:r>
            <a:r>
              <a:rPr lang="he-IL" sz="2800" dirty="0"/>
              <a:t> וייקרא שמה בישראל –</a:t>
            </a:r>
            <a:r>
              <a:rPr lang="en-US" sz="2800" dirty="0"/>
              <a:t> this </a:t>
            </a:r>
            <a:endParaRPr lang="he-IL" sz="2800" dirty="0"/>
          </a:p>
          <a:p>
            <a:r>
              <a:rPr lang="en-US" sz="2800" dirty="0"/>
              <a:t>this</a:t>
            </a:r>
            <a:r>
              <a:rPr lang="he-IL" sz="2800" dirty="0"/>
              <a:t>  היא מילה שמורה. </a:t>
            </a:r>
          </a:p>
          <a:p>
            <a:pPr marL="0" indent="0">
              <a:buNone/>
            </a:pPr>
            <a:endParaRPr lang="he-IL" sz="2800" dirty="0"/>
          </a:p>
          <a:p>
            <a:r>
              <a:rPr lang="he-IL" sz="2800" dirty="0"/>
              <a:t>שימו לב! מתקבלת הפניה ולא מצביע! (לא </a:t>
            </a:r>
            <a:r>
              <a:rPr lang="en-US" sz="2800" dirty="0"/>
              <a:t>*this</a:t>
            </a:r>
            <a:r>
              <a:rPr lang="he-IL" sz="2800" dirty="0"/>
              <a:t>)</a:t>
            </a:r>
            <a:endParaRPr lang="en-US" sz="2800" dirty="0"/>
          </a:p>
          <a:p>
            <a:pPr marL="223838" indent="-223838">
              <a:buFont typeface="Arial" pitchFamily="34" charset="0"/>
              <a:buChar char="•"/>
            </a:pPr>
            <a:endParaRPr lang="he-IL" sz="2800" dirty="0"/>
          </a:p>
          <a:p>
            <a:pPr marL="0" indent="0" algn="l">
              <a:buNone/>
            </a:pPr>
            <a:r>
              <a:rPr lang="en-US" dirty="0"/>
              <a:t>return </a:t>
            </a:r>
            <a:r>
              <a:rPr lang="en-US" dirty="0" err="1"/>
              <a:t>string.Format</a:t>
            </a:r>
            <a:r>
              <a:rPr lang="en-US" dirty="0"/>
              <a:t>("({0},{1})", </a:t>
            </a:r>
            <a:r>
              <a:rPr lang="en-US" dirty="0" err="1"/>
              <a:t>this.x</a:t>
            </a:r>
            <a:r>
              <a:rPr lang="en-US" dirty="0"/>
              <a:t>, </a:t>
            </a:r>
            <a:r>
              <a:rPr lang="en-US" dirty="0" err="1"/>
              <a:t>this.y</a:t>
            </a:r>
            <a:r>
              <a:rPr lang="en-US" dirty="0"/>
              <a:t>); </a:t>
            </a:r>
            <a:endParaRPr lang="he-IL" dirty="0"/>
          </a:p>
          <a:p>
            <a:pPr marL="223838" indent="-223838">
              <a:buFont typeface="Arial" pitchFamily="34" charset="0"/>
              <a:buChar char="•"/>
            </a:pPr>
            <a:endParaRPr lang="he-IL" sz="2800" dirty="0"/>
          </a:p>
          <a:p>
            <a:endParaRPr lang="he-IL" dirty="0"/>
          </a:p>
        </p:txBody>
      </p:sp>
    </p:spTree>
    <p:extLst>
      <p:ext uri="{BB962C8B-B14F-4D97-AF65-F5344CB8AC3E}">
        <p14:creationId xmlns:p14="http://schemas.microsoft.com/office/powerpoint/2010/main" val="11321930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221259-8B77-6C31-DC5E-C92259BBF039}"/>
              </a:ext>
            </a:extLst>
          </p:cNvPr>
          <p:cNvSpPr>
            <a:spLocks noGrp="1"/>
          </p:cNvSpPr>
          <p:nvPr>
            <p:ph type="title"/>
          </p:nvPr>
        </p:nvSpPr>
        <p:spPr/>
        <p:txBody>
          <a:bodyPr/>
          <a:lstStyle/>
          <a:p>
            <a:r>
              <a:rPr lang="he-IL" dirty="0"/>
              <a:t>הגרלת זמנים</a:t>
            </a:r>
          </a:p>
        </p:txBody>
      </p:sp>
      <p:sp>
        <p:nvSpPr>
          <p:cNvPr id="3" name="מציין מיקום תוכן 2">
            <a:extLst>
              <a:ext uri="{FF2B5EF4-FFF2-40B4-BE49-F238E27FC236}">
                <a16:creationId xmlns:a16="http://schemas.microsoft.com/office/drawing/2014/main" id="{18714172-C06A-8C6E-65BE-9DF6D738A9F9}"/>
              </a:ext>
            </a:extLst>
          </p:cNvPr>
          <p:cNvSpPr>
            <a:spLocks noGrp="1"/>
          </p:cNvSpPr>
          <p:nvPr>
            <p:ph idx="1"/>
          </p:nvPr>
        </p:nvSpPr>
        <p:spPr/>
        <p:txBody>
          <a:bodyPr/>
          <a:lstStyle/>
          <a:p>
            <a:r>
              <a:rPr lang="he-IL" dirty="0"/>
              <a:t>אם אנו רוצים להגריל זמן כלשהו, נבצע זאת כך:</a:t>
            </a:r>
          </a:p>
          <a:p>
            <a:endParaRPr lang="he-IL" dirty="0"/>
          </a:p>
        </p:txBody>
      </p:sp>
      <p:pic>
        <p:nvPicPr>
          <p:cNvPr id="5" name="תמונה 4">
            <a:extLst>
              <a:ext uri="{FF2B5EF4-FFF2-40B4-BE49-F238E27FC236}">
                <a16:creationId xmlns:a16="http://schemas.microsoft.com/office/drawing/2014/main" id="{DEF5868D-9925-578D-8542-2004BA376C78}"/>
              </a:ext>
            </a:extLst>
          </p:cNvPr>
          <p:cNvPicPr>
            <a:picLocks noChangeAspect="1"/>
          </p:cNvPicPr>
          <p:nvPr/>
        </p:nvPicPr>
        <p:blipFill>
          <a:blip r:embed="rId2"/>
          <a:stretch>
            <a:fillRect/>
          </a:stretch>
        </p:blipFill>
        <p:spPr>
          <a:xfrm>
            <a:off x="194651" y="2420888"/>
            <a:ext cx="8754697" cy="676369"/>
          </a:xfrm>
          <a:prstGeom prst="rect">
            <a:avLst/>
          </a:prstGeom>
        </p:spPr>
      </p:pic>
    </p:spTree>
    <p:extLst>
      <p:ext uri="{BB962C8B-B14F-4D97-AF65-F5344CB8AC3E}">
        <p14:creationId xmlns:p14="http://schemas.microsoft.com/office/powerpoint/2010/main" val="8920565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המרות</a:t>
            </a:r>
          </a:p>
        </p:txBody>
      </p:sp>
      <p:sp>
        <p:nvSpPr>
          <p:cNvPr id="3" name="מציין מיקום תוכן 2"/>
          <p:cNvSpPr>
            <a:spLocks noGrp="1"/>
          </p:cNvSpPr>
          <p:nvPr>
            <p:ph idx="1"/>
          </p:nvPr>
        </p:nvSpPr>
        <p:spPr/>
        <p:txBody>
          <a:bodyPr/>
          <a:lstStyle/>
          <a:p>
            <a:r>
              <a:rPr lang="he-IL" dirty="0"/>
              <a:t>כל נתון ניתן להמיר למחרוזת בעזרת המתודה </a:t>
            </a:r>
            <a:r>
              <a:rPr lang="en-US" dirty="0" err="1"/>
              <a:t>ToString</a:t>
            </a:r>
            <a:r>
              <a:rPr lang="he-IL" dirty="0"/>
              <a:t>. לכן חשוב מאד להעמיס אותה נכון.</a:t>
            </a:r>
          </a:p>
          <a:p>
            <a:endParaRPr lang="he-IL" dirty="0"/>
          </a:p>
          <a:p>
            <a:r>
              <a:rPr lang="he-IL" dirty="0"/>
              <a:t>אם כבר דיברנו על המרות...</a:t>
            </a:r>
          </a:p>
          <a:p>
            <a:r>
              <a:rPr lang="he-IL" dirty="0"/>
              <a:t>מאחר וזו פעולה נפוצה הרי שקיימות מתודות מוכנות כבר לביצוע </a:t>
            </a:r>
            <a:r>
              <a:rPr lang="he-IL" dirty="0" err="1"/>
              <a:t>ההמרות</a:t>
            </a:r>
            <a:r>
              <a:rPr lang="he-IL" dirty="0"/>
              <a:t> הנפוצות</a:t>
            </a:r>
          </a:p>
          <a:p>
            <a:endParaRPr lang="he-IL" dirty="0"/>
          </a:p>
        </p:txBody>
      </p:sp>
    </p:spTree>
    <p:extLst>
      <p:ext uri="{BB962C8B-B14F-4D97-AF65-F5344CB8AC3E}">
        <p14:creationId xmlns:p14="http://schemas.microsoft.com/office/powerpoint/2010/main" val="35075487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pPr algn="r"/>
            <a:r>
              <a:rPr lang="he-IL" sz="3200" dirty="0"/>
              <a:t>המרות ב</a:t>
            </a:r>
            <a:r>
              <a:rPr lang="en-US" sz="3200" dirty="0"/>
              <a:t>C</a:t>
            </a:r>
            <a:r>
              <a:rPr lang="he-IL" sz="3200" dirty="0"/>
              <a:t>#</a:t>
            </a:r>
            <a:r>
              <a:rPr lang="he-IL" sz="2400" dirty="0"/>
              <a:t> </a:t>
            </a:r>
            <a:br>
              <a:rPr lang="he-IL" sz="2400" dirty="0"/>
            </a:br>
            <a:r>
              <a:rPr lang="en-US" sz="2400" dirty="0"/>
              <a:t> PARSE, </a:t>
            </a:r>
            <a:r>
              <a:rPr lang="en-US" sz="2400" dirty="0" err="1"/>
              <a:t>TryPARSE</a:t>
            </a:r>
            <a:endParaRPr lang="he-IL" sz="2400" dirty="0"/>
          </a:p>
        </p:txBody>
      </p:sp>
      <p:sp>
        <p:nvSpPr>
          <p:cNvPr id="3" name="מציין מיקום תוכן 2"/>
          <p:cNvSpPr>
            <a:spLocks noGrp="1"/>
          </p:cNvSpPr>
          <p:nvPr>
            <p:ph idx="1"/>
          </p:nvPr>
        </p:nvSpPr>
        <p:spPr/>
        <p:txBody>
          <a:bodyPr>
            <a:normAutofit/>
          </a:bodyPr>
          <a:lstStyle/>
          <a:p>
            <a:endParaRPr lang="he-IL" sz="2000" b="1" dirty="0"/>
          </a:p>
        </p:txBody>
      </p:sp>
      <p:sp>
        <p:nvSpPr>
          <p:cNvPr id="5" name="Slide Number Placeholder 4"/>
          <p:cNvSpPr>
            <a:spLocks noGrp="1"/>
          </p:cNvSpPr>
          <p:nvPr>
            <p:ph type="sldNum" sz="quarter" idx="12"/>
          </p:nvPr>
        </p:nvSpPr>
        <p:spPr/>
        <p:txBody>
          <a:bodyPr/>
          <a:lstStyle/>
          <a:p>
            <a:fld id="{04F09086-7655-46EE-82F4-512E3C932A8D}" type="slidenum">
              <a:rPr lang="he-IL" smtClean="0"/>
              <a:t>142</a:t>
            </a:fld>
            <a:endParaRPr lang="he-IL"/>
          </a:p>
        </p:txBody>
      </p:sp>
      <p:sp>
        <p:nvSpPr>
          <p:cNvPr id="4" name="Rectangle 3"/>
          <p:cNvSpPr/>
          <p:nvPr/>
        </p:nvSpPr>
        <p:spPr>
          <a:xfrm>
            <a:off x="251520" y="781756"/>
            <a:ext cx="6703923" cy="5888792"/>
          </a:xfrm>
          <a:prstGeom prst="rect">
            <a:avLst/>
          </a:prstGeom>
        </p:spPr>
        <p:txBody>
          <a:bodyPr wrap="square">
            <a:spAutoFit/>
          </a:bodyPr>
          <a:lstStyle/>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MyEnum</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str1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"123"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(str1);</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.TryParse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(str1,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str2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"true"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//TRUE, false, False - all is ok</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(str2);</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str3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//b =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bool.Parse</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(str3);//run time error</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.TryParse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(str3,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//NO run time error, but b will be false</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str4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"16.09.17"</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//16/09/2017</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DateTime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DateTime.Parse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(str4);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//16/09/2017 00:00:00</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str5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MyEnum e = (MyEnum)</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Enum.Parse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(MyEnum), str5);</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562269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pPr algn="r"/>
            <a:r>
              <a:rPr lang="he-IL" sz="3200" dirty="0"/>
              <a:t>המרות ב</a:t>
            </a:r>
            <a:r>
              <a:rPr lang="en-US" sz="3200" dirty="0"/>
              <a:t>C</a:t>
            </a:r>
            <a:r>
              <a:rPr lang="he-IL" sz="3200" dirty="0"/>
              <a:t>#</a:t>
            </a:r>
            <a:r>
              <a:rPr lang="he-IL" sz="2400" dirty="0"/>
              <a:t> </a:t>
            </a:r>
            <a:br>
              <a:rPr lang="he-IL" sz="2400" dirty="0"/>
            </a:br>
            <a:r>
              <a:rPr lang="en-US" sz="2400" dirty="0"/>
              <a:t> CONVERT</a:t>
            </a:r>
            <a:endParaRPr lang="he-IL" sz="2400" dirty="0"/>
          </a:p>
        </p:txBody>
      </p:sp>
      <p:sp>
        <p:nvSpPr>
          <p:cNvPr id="3" name="מציין מיקום תוכן 2"/>
          <p:cNvSpPr>
            <a:spLocks noGrp="1"/>
          </p:cNvSpPr>
          <p:nvPr>
            <p:ph idx="1"/>
          </p:nvPr>
        </p:nvSpPr>
        <p:spPr/>
        <p:txBody>
          <a:bodyPr>
            <a:normAutofit/>
          </a:bodyPr>
          <a:lstStyle/>
          <a:p>
            <a:r>
              <a:rPr lang="he-IL" sz="2400" dirty="0"/>
              <a:t>המחלקה הסטטית </a:t>
            </a:r>
            <a:r>
              <a:rPr lang="en-US" sz="2400" dirty="0"/>
              <a:t>Convert</a:t>
            </a:r>
            <a:r>
              <a:rPr lang="he-IL" sz="2400" dirty="0"/>
              <a:t> משמשת להמרות מסוגים שונים לסוגים שונים</a:t>
            </a:r>
          </a:p>
          <a:p>
            <a:endParaRPr lang="he-IL" sz="2400" dirty="0"/>
          </a:p>
        </p:txBody>
      </p:sp>
      <p:sp>
        <p:nvSpPr>
          <p:cNvPr id="5" name="Slide Number Placeholder 4"/>
          <p:cNvSpPr>
            <a:spLocks noGrp="1"/>
          </p:cNvSpPr>
          <p:nvPr>
            <p:ph type="sldNum" sz="quarter" idx="12"/>
          </p:nvPr>
        </p:nvSpPr>
        <p:spPr/>
        <p:txBody>
          <a:bodyPr/>
          <a:lstStyle/>
          <a:p>
            <a:fld id="{04F09086-7655-46EE-82F4-512E3C932A8D}" type="slidenum">
              <a:rPr lang="he-IL" smtClean="0"/>
              <a:t>143</a:t>
            </a:fld>
            <a:endParaRPr lang="he-IL"/>
          </a:p>
        </p:txBody>
      </p:sp>
      <p:pic>
        <p:nvPicPr>
          <p:cNvPr id="4" name="Picture 3"/>
          <p:cNvPicPr>
            <a:picLocks noChangeAspect="1"/>
          </p:cNvPicPr>
          <p:nvPr/>
        </p:nvPicPr>
        <p:blipFill>
          <a:blip r:embed="rId3"/>
          <a:stretch>
            <a:fillRect/>
          </a:stretch>
        </p:blipFill>
        <p:spPr>
          <a:xfrm>
            <a:off x="237293" y="2636912"/>
            <a:ext cx="7800975" cy="2686050"/>
          </a:xfrm>
          <a:prstGeom prst="rect">
            <a:avLst/>
          </a:prstGeom>
        </p:spPr>
      </p:pic>
    </p:spTree>
    <p:extLst>
      <p:ext uri="{BB962C8B-B14F-4D97-AF65-F5344CB8AC3E}">
        <p14:creationId xmlns:p14="http://schemas.microsoft.com/office/powerpoint/2010/main" val="4641290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סוג מרומז - </a:t>
            </a:r>
            <a:r>
              <a:rPr lang="en-US" dirty="0" err="1"/>
              <a:t>var</a:t>
            </a:r>
            <a:endParaRPr lang="he-IL" dirty="0"/>
          </a:p>
        </p:txBody>
      </p:sp>
      <p:sp>
        <p:nvSpPr>
          <p:cNvPr id="3" name="מציין מיקום תוכן 2"/>
          <p:cNvSpPr>
            <a:spLocks noGrp="1"/>
          </p:cNvSpPr>
          <p:nvPr>
            <p:ph idx="1"/>
          </p:nvPr>
        </p:nvSpPr>
        <p:spPr/>
        <p:txBody>
          <a:bodyPr/>
          <a:lstStyle/>
          <a:p>
            <a:r>
              <a:rPr lang="he-IL" dirty="0"/>
              <a:t>הקומפיילר מזהה את הטיפוס לפי תוצאת הביטוי</a:t>
            </a:r>
          </a:p>
          <a:p>
            <a:r>
              <a:rPr lang="he-IL" dirty="0"/>
              <a:t>למשל: 			</a:t>
            </a:r>
            <a:r>
              <a:rPr lang="en-US" dirty="0" err="1"/>
              <a:t>var</a:t>
            </a:r>
            <a:r>
              <a:rPr lang="en-US" dirty="0"/>
              <a:t> a = “hello”;</a:t>
            </a:r>
            <a:endParaRPr lang="he-IL" dirty="0"/>
          </a:p>
          <a:p>
            <a:pPr lvl="1"/>
            <a:r>
              <a:rPr lang="he-IL" dirty="0"/>
              <a:t>הטיפוס נקבע בזמן קומפילציה</a:t>
            </a:r>
          </a:p>
          <a:p>
            <a:pPr lvl="1"/>
            <a:r>
              <a:rPr lang="he-IL" dirty="0"/>
              <a:t>לא ניתן לשנות את הטיפוס במהלך התכנית</a:t>
            </a:r>
          </a:p>
          <a:p>
            <a:pPr lvl="1"/>
            <a:r>
              <a:rPr lang="he-IL" dirty="0"/>
              <a:t>חייב אתחול בשורת ההגדרה</a:t>
            </a:r>
          </a:p>
          <a:p>
            <a:pPr lvl="1"/>
            <a:r>
              <a:rPr lang="he-IL" dirty="0"/>
              <a:t>לא ניתן לאתחל ב</a:t>
            </a:r>
            <a:r>
              <a:rPr lang="en-US" dirty="0"/>
              <a:t>null</a:t>
            </a:r>
            <a:endParaRPr lang="he-IL" dirty="0"/>
          </a:p>
          <a:p>
            <a:pPr lvl="1"/>
            <a:r>
              <a:rPr lang="he-IL" dirty="0"/>
              <a:t>לא ניתן לשימוש בשדה במחלקה, בפרמטר או בערך  מוחזר ממתודה.</a:t>
            </a:r>
          </a:p>
          <a:p>
            <a:pPr lvl="1"/>
            <a:endParaRPr lang="he-IL" dirty="0"/>
          </a:p>
          <a:p>
            <a:endParaRPr lang="he-IL" dirty="0"/>
          </a:p>
        </p:txBody>
      </p:sp>
    </p:spTree>
    <p:extLst>
      <p:ext uri="{BB962C8B-B14F-4D97-AF65-F5344CB8AC3E}">
        <p14:creationId xmlns:p14="http://schemas.microsoft.com/office/powerpoint/2010/main" val="26304147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תשע"ז, 7 נק'</a:t>
            </a:r>
          </a:p>
        </p:txBody>
      </p:sp>
      <p:sp>
        <p:nvSpPr>
          <p:cNvPr id="3" name="מציין מיקום תוכן 2"/>
          <p:cNvSpPr>
            <a:spLocks noGrp="1"/>
          </p:cNvSpPr>
          <p:nvPr>
            <p:ph idx="1"/>
          </p:nvPr>
        </p:nvSpPr>
        <p:spPr/>
        <p:txBody>
          <a:bodyPr/>
          <a:lstStyle/>
          <a:p>
            <a:pPr marL="0" indent="0">
              <a:buNone/>
            </a:pPr>
            <a:r>
              <a:rPr lang="he-IL" dirty="0"/>
              <a:t>מה נכון לגבי המילה השמורה </a:t>
            </a:r>
            <a:r>
              <a:rPr lang="en-US" dirty="0" err="1"/>
              <a:t>var</a:t>
            </a:r>
            <a:r>
              <a:rPr lang="he-IL" dirty="0"/>
              <a:t> ב </a:t>
            </a:r>
            <a:r>
              <a:rPr lang="en-US" dirty="0" err="1"/>
              <a:t>c#</a:t>
            </a:r>
            <a:endParaRPr lang="en-US" dirty="0"/>
          </a:p>
          <a:p>
            <a:pPr lvl="0"/>
            <a:r>
              <a:rPr lang="he-IL" dirty="0"/>
              <a:t>יש להגדירה רק בתוך מתודה.</a:t>
            </a:r>
            <a:endParaRPr lang="en-US" dirty="0"/>
          </a:p>
          <a:p>
            <a:pPr lvl="0"/>
            <a:r>
              <a:rPr lang="he-IL" dirty="0"/>
              <a:t>סוג המשתנה שיוגדר באמצעותה יקבע רק בזמן ריצה.</a:t>
            </a:r>
            <a:endParaRPr lang="en-US" dirty="0"/>
          </a:p>
          <a:p>
            <a:pPr lvl="0"/>
            <a:r>
              <a:rPr lang="he-IL" dirty="0"/>
              <a:t>ניתן להחליף באמצעותו הגדרת סוג של כל שדה במחלקה.</a:t>
            </a:r>
            <a:endParaRPr lang="en-US" dirty="0"/>
          </a:p>
          <a:p>
            <a:pPr lvl="0"/>
            <a:r>
              <a:rPr lang="he-IL" dirty="0"/>
              <a:t>ניתן לשימוש רק בתוך לולאת </a:t>
            </a:r>
            <a:r>
              <a:rPr lang="en-US" dirty="0" err="1"/>
              <a:t>foreach</a:t>
            </a:r>
            <a:r>
              <a:rPr lang="he-IL" dirty="0"/>
              <a:t> או שאילתת </a:t>
            </a:r>
            <a:r>
              <a:rPr lang="en-US" dirty="0" err="1"/>
              <a:t>linq</a:t>
            </a:r>
            <a:r>
              <a:rPr lang="he-IL" dirty="0"/>
              <a:t>.</a:t>
            </a:r>
            <a:endParaRPr lang="en-US" dirty="0"/>
          </a:p>
          <a:p>
            <a:pPr lvl="0"/>
            <a:r>
              <a:rPr lang="he-IL" dirty="0"/>
              <a:t>יש יותר מתשובה אחת נכונה</a:t>
            </a:r>
            <a:endParaRPr lang="en-US" dirty="0"/>
          </a:p>
          <a:p>
            <a:endParaRPr lang="he-IL" dirty="0"/>
          </a:p>
        </p:txBody>
      </p:sp>
    </p:spTree>
    <p:extLst>
      <p:ext uri="{BB962C8B-B14F-4D97-AF65-F5344CB8AC3E}">
        <p14:creationId xmlns:p14="http://schemas.microsoft.com/office/powerpoint/2010/main" val="32789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e-IL" dirty="0"/>
              <a:t>משתנה דינאמי -  </a:t>
            </a:r>
            <a:r>
              <a:rPr lang="en-US" dirty="0"/>
              <a:t>dynamic</a:t>
            </a:r>
            <a:endParaRPr lang="he-IL" dirty="0"/>
          </a:p>
        </p:txBody>
      </p:sp>
      <p:sp>
        <p:nvSpPr>
          <p:cNvPr id="3" name="מציין מיקום תוכן 2"/>
          <p:cNvSpPr>
            <a:spLocks noGrp="1"/>
          </p:cNvSpPr>
          <p:nvPr>
            <p:ph idx="1"/>
          </p:nvPr>
        </p:nvSpPr>
        <p:spPr>
          <a:xfrm>
            <a:off x="611560" y="1609416"/>
            <a:ext cx="7084640" cy="4846320"/>
          </a:xfrm>
        </p:spPr>
        <p:txBody>
          <a:bodyPr/>
          <a:lstStyle/>
          <a:p>
            <a:pPr lvl="0">
              <a:buClr>
                <a:srgbClr val="B13F9A"/>
              </a:buClr>
            </a:pPr>
            <a:r>
              <a:rPr lang="he-IL" dirty="0">
                <a:solidFill>
                  <a:prstClr val="black"/>
                </a:solidFill>
              </a:rPr>
              <a:t>טיפוס המשתנה נקבע בזמן ריצה.</a:t>
            </a:r>
          </a:p>
          <a:p>
            <a:pPr lvl="1"/>
            <a:r>
              <a:rPr lang="he-IL" dirty="0"/>
              <a:t>ניתן לשנות את הטיפוס במהלך הריצה</a:t>
            </a:r>
          </a:p>
          <a:p>
            <a:pPr lvl="1"/>
            <a:r>
              <a:rPr lang="he-IL" dirty="0"/>
              <a:t>ניתן לאתחל ב</a:t>
            </a:r>
            <a:r>
              <a:rPr lang="en-US" dirty="0"/>
              <a:t>null</a:t>
            </a:r>
            <a:endParaRPr lang="he-IL" dirty="0"/>
          </a:p>
          <a:p>
            <a:pPr lvl="1"/>
            <a:r>
              <a:rPr lang="he-IL" dirty="0"/>
              <a:t>ניתן לשימוש כשדה במחלקה, כפרמטר של מתודה או כערך מוחזר ממתודה.</a:t>
            </a:r>
          </a:p>
          <a:p>
            <a:pPr lvl="1"/>
            <a:r>
              <a:rPr lang="he-IL" dirty="0"/>
              <a:t>אין השלמה אוטומטית בזמן תכנות</a:t>
            </a:r>
          </a:p>
          <a:p>
            <a:pPr lvl="1"/>
            <a:endParaRPr lang="he-IL" dirty="0"/>
          </a:p>
        </p:txBody>
      </p:sp>
      <p:sp>
        <p:nvSpPr>
          <p:cNvPr id="6" name="Rectangle 5"/>
          <p:cNvSpPr/>
          <p:nvPr/>
        </p:nvSpPr>
        <p:spPr>
          <a:xfrm>
            <a:off x="419278" y="4286461"/>
            <a:ext cx="6961034" cy="2145844"/>
          </a:xfrm>
          <a:prstGeom prst="rect">
            <a:avLst/>
          </a:prstGeom>
        </p:spPr>
        <p:txBody>
          <a:bodyPr wrap="square">
            <a:spAutoFit/>
          </a:bodyPr>
          <a:lstStyle/>
          <a:p>
            <a:pPr algn="l" rtl="0">
              <a:lnSpc>
                <a:spcPct val="107000"/>
              </a:lnSpc>
            </a:pPr>
            <a:r>
              <a:rPr lang="en-US" dirty="0"/>
              <a:t>        dynamic d1 = "</a:t>
            </a:r>
            <a:r>
              <a:rPr lang="en-US" dirty="0" err="1"/>
              <a:t>oshri</a:t>
            </a:r>
            <a:r>
              <a:rPr lang="en-US" dirty="0"/>
              <a:t>";</a:t>
            </a:r>
          </a:p>
          <a:p>
            <a:pPr algn="l" rtl="0">
              <a:lnSpc>
                <a:spcPct val="107000"/>
              </a:lnSpc>
            </a:pPr>
            <a:r>
              <a:rPr lang="en-US" dirty="0"/>
              <a:t>        d1 += 123; //ok. string has += operator</a:t>
            </a:r>
          </a:p>
          <a:p>
            <a:pPr algn="l" rtl="0">
              <a:lnSpc>
                <a:spcPct val="107000"/>
              </a:lnSpc>
            </a:pPr>
            <a:r>
              <a:rPr lang="en-US" dirty="0"/>
              <a:t>        </a:t>
            </a:r>
            <a:r>
              <a:rPr lang="en-US" dirty="0" err="1"/>
              <a:t>Console.WriteLine</a:t>
            </a:r>
            <a:r>
              <a:rPr lang="en-US" dirty="0"/>
              <a:t>(d1);</a:t>
            </a:r>
          </a:p>
          <a:p>
            <a:pPr algn="l" rtl="0">
              <a:lnSpc>
                <a:spcPct val="107000"/>
              </a:lnSpc>
            </a:pPr>
            <a:r>
              <a:rPr lang="en-US" dirty="0"/>
              <a:t> </a:t>
            </a:r>
          </a:p>
          <a:p>
            <a:pPr algn="l" rtl="0">
              <a:lnSpc>
                <a:spcPct val="107000"/>
              </a:lnSpc>
            </a:pPr>
            <a:r>
              <a:rPr lang="en-US" dirty="0"/>
              <a:t>        dynamic d2 = new </a:t>
            </a:r>
            <a:r>
              <a:rPr lang="en-US" dirty="0" err="1"/>
              <a:t>MyClass</a:t>
            </a:r>
            <a:r>
              <a:rPr lang="en-US" dirty="0"/>
              <a:t>();</a:t>
            </a:r>
          </a:p>
          <a:p>
            <a:pPr algn="l" rtl="0">
              <a:lnSpc>
                <a:spcPct val="107000"/>
              </a:lnSpc>
            </a:pPr>
            <a:r>
              <a:rPr lang="en-US" dirty="0"/>
              <a:t>        d2 += 123;  //run time error, operator += </a:t>
            </a:r>
            <a:r>
              <a:rPr lang="en-US" dirty="0" err="1"/>
              <a:t>wasnt</a:t>
            </a:r>
            <a:r>
              <a:rPr lang="en-US" dirty="0"/>
              <a:t> </a:t>
            </a:r>
            <a:r>
              <a:rPr lang="en-US" dirty="0" err="1"/>
              <a:t>overriden</a:t>
            </a:r>
            <a:endParaRPr lang="en-US" dirty="0"/>
          </a:p>
          <a:p>
            <a:pPr algn="l" rtl="0">
              <a:lnSpc>
                <a:spcPct val="107000"/>
              </a:lnSpc>
            </a:pPr>
            <a:endParaRPr lang="en-US" dirty="0"/>
          </a:p>
        </p:txBody>
      </p:sp>
      <p:sp>
        <p:nvSpPr>
          <p:cNvPr id="5" name="תרשים זרימה: קלט ידני 4"/>
          <p:cNvSpPr/>
          <p:nvPr/>
        </p:nvSpPr>
        <p:spPr>
          <a:xfrm>
            <a:off x="395536"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Solid86a</a:t>
            </a:r>
          </a:p>
        </p:txBody>
      </p:sp>
      <p:sp>
        <p:nvSpPr>
          <p:cNvPr id="7" name="תרשים זרימה: קלט ידני 6"/>
          <p:cNvSpPr/>
          <p:nvPr/>
        </p:nvSpPr>
        <p:spPr>
          <a:xfrm>
            <a:off x="233975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Solid86b</a:t>
            </a:r>
          </a:p>
        </p:txBody>
      </p:sp>
      <p:sp>
        <p:nvSpPr>
          <p:cNvPr id="8" name="תרשים זרימה: קלט ידני 7"/>
          <p:cNvSpPr/>
          <p:nvPr/>
        </p:nvSpPr>
        <p:spPr>
          <a:xfrm>
            <a:off x="4283968"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Solid86c</a:t>
            </a:r>
          </a:p>
        </p:txBody>
      </p:sp>
    </p:spTree>
    <p:extLst>
      <p:ext uri="{BB962C8B-B14F-4D97-AF65-F5344CB8AC3E}">
        <p14:creationId xmlns:p14="http://schemas.microsoft.com/office/powerpoint/2010/main" val="18355560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7239000" cy="747464"/>
          </a:xfrm>
        </p:spPr>
        <p:txBody>
          <a:bodyPr>
            <a:noAutofit/>
          </a:bodyPr>
          <a:lstStyle/>
          <a:p>
            <a:pPr algn="ctr"/>
            <a:r>
              <a:rPr lang="he-IL" sz="2400" dirty="0"/>
              <a:t>דוגמא: הגדרת מתודה שמקבלת מערך של טיפוסים דינאמיים ומחזירה </a:t>
            </a:r>
            <a:r>
              <a:rPr lang="en-US" sz="2400" dirty="0"/>
              <a:t>dynamic</a:t>
            </a:r>
            <a:endParaRPr lang="he-IL" sz="2400" dirty="0"/>
          </a:p>
        </p:txBody>
      </p:sp>
      <p:sp>
        <p:nvSpPr>
          <p:cNvPr id="4" name="Slide Number Placeholder 3"/>
          <p:cNvSpPr>
            <a:spLocks noGrp="1"/>
          </p:cNvSpPr>
          <p:nvPr>
            <p:ph type="sldNum" sz="quarter" idx="12"/>
          </p:nvPr>
        </p:nvSpPr>
        <p:spPr/>
        <p:txBody>
          <a:bodyPr/>
          <a:lstStyle/>
          <a:p>
            <a:fld id="{04F09086-7655-46EE-82F4-512E3C932A8D}" type="slidenum">
              <a:rPr lang="he-IL" smtClean="0"/>
              <a:t>147</a:t>
            </a:fld>
            <a:endParaRPr lang="he-IL"/>
          </a:p>
        </p:txBody>
      </p:sp>
      <p:sp>
        <p:nvSpPr>
          <p:cNvPr id="8" name="Rectangle 7"/>
          <p:cNvSpPr/>
          <p:nvPr/>
        </p:nvSpPr>
        <p:spPr>
          <a:xfrm>
            <a:off x="4788024" y="1196752"/>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Ex922</a:t>
            </a:r>
            <a:r>
              <a:rPr lang="en-US" dirty="0">
                <a:solidFill>
                  <a:prstClr val="black"/>
                </a:solidFill>
                <a:latin typeface="Calibri"/>
              </a:rPr>
              <a:t>  (</a:t>
            </a:r>
            <a:r>
              <a:rPr lang="en-US" dirty="0" err="1">
                <a:solidFill>
                  <a:prstClr val="black"/>
                </a:solidFill>
                <a:latin typeface="Calibri"/>
              </a:rPr>
              <a:t>Csharp_B</a:t>
            </a:r>
            <a:r>
              <a:rPr lang="en-US" dirty="0">
                <a:solidFill>
                  <a:prstClr val="black"/>
                </a:solidFill>
                <a:latin typeface="Calibri"/>
              </a:rPr>
              <a:t> Solution)</a:t>
            </a:r>
            <a:endParaRPr lang="he-IL" dirty="0">
              <a:solidFill>
                <a:prstClr val="black"/>
              </a:solidFill>
              <a:latin typeface="Calibri"/>
            </a:endParaRPr>
          </a:p>
        </p:txBody>
      </p:sp>
      <p:sp>
        <p:nvSpPr>
          <p:cNvPr id="3" name="Rectangle 2"/>
          <p:cNvSpPr/>
          <p:nvPr/>
        </p:nvSpPr>
        <p:spPr>
          <a:xfrm>
            <a:off x="297679" y="821038"/>
            <a:ext cx="5976664" cy="6052747"/>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Sum(</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params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arg.Length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p>
          <a:p>
            <a:pPr algn="l" rtl="0">
              <a:lnSpc>
                <a:spcPct val="107000"/>
              </a:lnSpc>
            </a:pP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sum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 += item;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Sum(2, 4, 1);</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Sum(2, 4, 1, 2.5);</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stringSum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Sum(</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bc</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23, 3.4);</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d1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System.Dynamic.ExpandoObject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d1.Name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stringSum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(Sum());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הסבר מלבני מעוגל 17"/>
          <p:cNvSpPr/>
          <p:nvPr/>
        </p:nvSpPr>
        <p:spPr bwMode="auto">
          <a:xfrm>
            <a:off x="4139953" y="2118302"/>
            <a:ext cx="4710404" cy="1368152"/>
          </a:xfrm>
          <a:prstGeom prst="wedgeRoundRectCallout">
            <a:avLst>
              <a:gd name="adj1" fmla="val -60593"/>
              <a:gd name="adj2" fmla="val 2761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r">
              <a:lnSpc>
                <a:spcPct val="107000"/>
              </a:lnSpc>
            </a:pPr>
            <a:r>
              <a:rPr lang="he-IL" sz="1400" b="1" dirty="0"/>
              <a:t>המתודה מבצעת על כל סוגי הטיפוסים,</a:t>
            </a:r>
          </a:p>
          <a:p>
            <a:pPr algn="r">
              <a:lnSpc>
                <a:spcPct val="107000"/>
              </a:lnSpc>
            </a:pPr>
            <a:r>
              <a:rPr lang="he-IL" sz="1400" dirty="0"/>
              <a:t>כמובן שבכל פעם נשלח לה מערך שמכיל איברים מאותו טיפוס</a:t>
            </a:r>
          </a:p>
          <a:p>
            <a:pPr algn="r">
              <a:lnSpc>
                <a:spcPct val="107000"/>
              </a:lnSpc>
            </a:pPr>
            <a:r>
              <a:rPr lang="he-IL" sz="1400" dirty="0"/>
              <a:t>ובתנאי שלטיפוס ממומש האופרטור </a:t>
            </a:r>
            <a:r>
              <a:rPr lang="he-IL" sz="1400" b="1" dirty="0"/>
              <a:t>+=,</a:t>
            </a:r>
            <a:r>
              <a:rPr lang="he-IL" sz="1400" dirty="0"/>
              <a:t> אחרת תהיה </a:t>
            </a:r>
            <a:r>
              <a:rPr lang="he-IL" sz="1400" b="1" dirty="0"/>
              <a:t>שגיאת זמן ריצה!!!</a:t>
            </a:r>
            <a:endParaRPr lang="en-US" sz="1200" b="1" dirty="0"/>
          </a:p>
        </p:txBody>
      </p:sp>
    </p:spTree>
    <p:extLst>
      <p:ext uri="{BB962C8B-B14F-4D97-AF65-F5344CB8AC3E}">
        <p14:creationId xmlns:p14="http://schemas.microsoft.com/office/powerpoint/2010/main" val="24546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קבועים</a:t>
            </a:r>
          </a:p>
        </p:txBody>
      </p:sp>
      <p:sp>
        <p:nvSpPr>
          <p:cNvPr id="3" name="מציין מיקום תוכן 2"/>
          <p:cNvSpPr>
            <a:spLocks noGrp="1"/>
          </p:cNvSpPr>
          <p:nvPr>
            <p:ph idx="1"/>
          </p:nvPr>
        </p:nvSpPr>
        <p:spPr/>
        <p:txBody>
          <a:bodyPr>
            <a:normAutofit fontScale="92500" lnSpcReduction="20000"/>
          </a:bodyPr>
          <a:lstStyle/>
          <a:p>
            <a:r>
              <a:rPr lang="en-US" dirty="0" err="1"/>
              <a:t>const</a:t>
            </a:r>
            <a:endParaRPr lang="he-IL" dirty="0"/>
          </a:p>
          <a:p>
            <a:r>
              <a:rPr lang="he-IL" dirty="0"/>
              <a:t>למשל</a:t>
            </a:r>
            <a:r>
              <a:rPr lang="he-IL" dirty="0">
                <a:solidFill>
                  <a:srgbClr val="FF0000"/>
                </a:solidFill>
              </a:rPr>
              <a:t> </a:t>
            </a:r>
            <a:r>
              <a:rPr lang="en-US" dirty="0">
                <a:solidFill>
                  <a:srgbClr val="FF0000"/>
                </a:solidFill>
              </a:rPr>
              <a:t>public </a:t>
            </a:r>
            <a:r>
              <a:rPr lang="en-US" dirty="0" err="1">
                <a:solidFill>
                  <a:srgbClr val="FF0000"/>
                </a:solidFill>
              </a:rPr>
              <a:t>const</a:t>
            </a:r>
            <a:r>
              <a:rPr lang="en-US" dirty="0">
                <a:solidFill>
                  <a:srgbClr val="FF0000"/>
                </a:solidFill>
              </a:rPr>
              <a:t> </a:t>
            </a:r>
            <a:r>
              <a:rPr lang="en-US" dirty="0" err="1">
                <a:solidFill>
                  <a:srgbClr val="FF0000"/>
                </a:solidFill>
              </a:rPr>
              <a:t>int</a:t>
            </a:r>
            <a:r>
              <a:rPr lang="en-US" dirty="0">
                <a:solidFill>
                  <a:srgbClr val="FF0000"/>
                </a:solidFill>
              </a:rPr>
              <a:t> x= 0;</a:t>
            </a:r>
            <a:endParaRPr lang="he-IL" dirty="0"/>
          </a:p>
          <a:p>
            <a:r>
              <a:rPr lang="he-IL" dirty="0"/>
              <a:t>בפועל הוא משתנה סטטי, שייך </a:t>
            </a:r>
            <a:r>
              <a:rPr lang="he-IL" u="sng" dirty="0"/>
              <a:t>למחלקה</a:t>
            </a:r>
            <a:r>
              <a:rPr lang="he-IL" dirty="0"/>
              <a:t> ולא לאובייקט</a:t>
            </a:r>
          </a:p>
          <a:p>
            <a:pPr lvl="1"/>
            <a:r>
              <a:rPr lang="he-IL" sz="2200" dirty="0"/>
              <a:t>גישה דרך </a:t>
            </a:r>
            <a:r>
              <a:rPr lang="he-IL" sz="2200" dirty="0">
                <a:solidFill>
                  <a:srgbClr val="FF0000"/>
                </a:solidFill>
              </a:rPr>
              <a:t>שם המחלקה </a:t>
            </a:r>
            <a:r>
              <a:rPr lang="he-IL" sz="2200" dirty="0"/>
              <a:t>(ואופרטור .) </a:t>
            </a:r>
            <a:r>
              <a:rPr lang="he-IL" sz="2200" dirty="0">
                <a:solidFill>
                  <a:srgbClr val="FF0000"/>
                </a:solidFill>
              </a:rPr>
              <a:t>ולא מאובייקט</a:t>
            </a:r>
          </a:p>
          <a:p>
            <a:pPr lvl="1"/>
            <a:r>
              <a:rPr lang="he-IL" sz="2200" dirty="0"/>
              <a:t>נוצר מקום בזיכרון כבר בתחילת התוכנית ללא קשר אם נוצר או לא נוצר אובייקט מטיפוס המחלקה.</a:t>
            </a:r>
            <a:endParaRPr lang="he-IL" dirty="0"/>
          </a:p>
          <a:p>
            <a:r>
              <a:rPr lang="he-IL" dirty="0"/>
              <a:t>לא ניתן לשנותו בזמן ריצה</a:t>
            </a:r>
          </a:p>
          <a:p>
            <a:endParaRPr lang="he-IL" dirty="0"/>
          </a:p>
          <a:p>
            <a:r>
              <a:rPr lang="he-IL" dirty="0"/>
              <a:t>קבוע נוסף – </a:t>
            </a:r>
            <a:r>
              <a:rPr lang="en-US" dirty="0" err="1"/>
              <a:t>readOnly</a:t>
            </a:r>
            <a:endParaRPr lang="he-IL" dirty="0"/>
          </a:p>
          <a:p>
            <a:r>
              <a:rPr lang="he-IL" dirty="0"/>
              <a:t>למשל </a:t>
            </a:r>
            <a:r>
              <a:rPr lang="en-US" dirty="0">
                <a:solidFill>
                  <a:srgbClr val="FF0000"/>
                </a:solidFill>
              </a:rPr>
              <a:t>public </a:t>
            </a:r>
            <a:r>
              <a:rPr lang="en-US" dirty="0" err="1">
                <a:solidFill>
                  <a:srgbClr val="FF0000"/>
                </a:solidFill>
              </a:rPr>
              <a:t>readonly</a:t>
            </a:r>
            <a:r>
              <a:rPr lang="en-US" dirty="0">
                <a:solidFill>
                  <a:srgbClr val="FF0000"/>
                </a:solidFill>
              </a:rPr>
              <a:t> </a:t>
            </a:r>
            <a:r>
              <a:rPr lang="en-US" dirty="0" err="1">
                <a:solidFill>
                  <a:srgbClr val="FF0000"/>
                </a:solidFill>
              </a:rPr>
              <a:t>int</a:t>
            </a:r>
            <a:r>
              <a:rPr lang="en-US" dirty="0">
                <a:solidFill>
                  <a:srgbClr val="FF0000"/>
                </a:solidFill>
              </a:rPr>
              <a:t> x;</a:t>
            </a:r>
            <a:endParaRPr lang="he-IL" dirty="0">
              <a:solidFill>
                <a:srgbClr val="FF0000"/>
              </a:solidFill>
            </a:endParaRPr>
          </a:p>
          <a:p>
            <a:r>
              <a:rPr lang="he-IL" dirty="0"/>
              <a:t>שייך </a:t>
            </a:r>
            <a:r>
              <a:rPr lang="he-IL" u="sng" dirty="0"/>
              <a:t>לאובייקט</a:t>
            </a:r>
            <a:r>
              <a:rPr lang="he-IL" dirty="0"/>
              <a:t> מסוים ולא למחלקה, ולא חייב ערך בזמן ההגדרה</a:t>
            </a:r>
          </a:p>
          <a:p>
            <a:r>
              <a:rPr lang="he-IL" dirty="0"/>
              <a:t>משתנה שמקבל ערך </a:t>
            </a:r>
            <a:r>
              <a:rPr lang="he-IL" b="1" dirty="0"/>
              <a:t>רק במתודה הבונה</a:t>
            </a:r>
            <a:r>
              <a:rPr lang="he-IL" dirty="0"/>
              <a:t>, ואסור לשנותו</a:t>
            </a:r>
          </a:p>
        </p:txBody>
      </p:sp>
    </p:spTree>
    <p:extLst>
      <p:ext uri="{BB962C8B-B14F-4D97-AF65-F5344CB8AC3E}">
        <p14:creationId xmlns:p14="http://schemas.microsoft.com/office/powerpoint/2010/main" val="26337158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אופרטורים</a:t>
            </a:r>
          </a:p>
        </p:txBody>
      </p:sp>
      <p:sp>
        <p:nvSpPr>
          <p:cNvPr id="5" name="כותרת משנה 4"/>
          <p:cNvSpPr>
            <a:spLocks noGrp="1"/>
          </p:cNvSpPr>
          <p:nvPr>
            <p:ph type="subTitle" idx="1"/>
          </p:nvPr>
        </p:nvSpPr>
        <p:spPr/>
        <p:txBody>
          <a:bodyPr/>
          <a:lstStyle/>
          <a:p>
            <a:endParaRPr lang="he-IL"/>
          </a:p>
        </p:txBody>
      </p:sp>
      <p:sp>
        <p:nvSpPr>
          <p:cNvPr id="6" name="Thought Bubble: Cloud 2">
            <a:extLst>
              <a:ext uri="{FF2B5EF4-FFF2-40B4-BE49-F238E27FC236}">
                <a16:creationId xmlns:a16="http://schemas.microsoft.com/office/drawing/2014/main" id="{6E421510-0B87-4009-B625-5C54C3974583}"/>
              </a:ext>
            </a:extLst>
          </p:cNvPr>
          <p:cNvSpPr/>
          <p:nvPr/>
        </p:nvSpPr>
        <p:spPr>
          <a:xfrm>
            <a:off x="1869665" y="1192680"/>
            <a:ext cx="1656184" cy="864096"/>
          </a:xfrm>
          <a:prstGeom prst="cloudCallout">
            <a:avLst>
              <a:gd name="adj1" fmla="val 63158"/>
              <a:gd name="adj2" fmla="val 1638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t>לימוד עצמי</a:t>
            </a:r>
            <a:endParaRPr lang="en-US" sz="1600" b="1" dirty="0"/>
          </a:p>
        </p:txBody>
      </p:sp>
    </p:spTree>
    <p:extLst>
      <p:ext uri="{BB962C8B-B14F-4D97-AF65-F5344CB8AC3E}">
        <p14:creationId xmlns:p14="http://schemas.microsoft.com/office/powerpoint/2010/main" val="95575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הורסים</a:t>
            </a:r>
          </a:p>
        </p:txBody>
      </p:sp>
      <p:sp>
        <p:nvSpPr>
          <p:cNvPr id="3" name="מציין מיקום תוכן 2"/>
          <p:cNvSpPr>
            <a:spLocks noGrp="1"/>
          </p:cNvSpPr>
          <p:nvPr>
            <p:ph idx="1"/>
          </p:nvPr>
        </p:nvSpPr>
        <p:spPr/>
        <p:txBody>
          <a:bodyPr/>
          <a:lstStyle/>
          <a:p>
            <a:r>
              <a:rPr lang="he-IL" dirty="0"/>
              <a:t>הורס, </a:t>
            </a:r>
            <a:r>
              <a:rPr lang="en-US" dirty="0"/>
              <a:t>destructor, </a:t>
            </a:r>
            <a:r>
              <a:rPr lang="en-US" dirty="0" err="1"/>
              <a:t>dtor</a:t>
            </a:r>
            <a:r>
              <a:rPr lang="en-US" dirty="0"/>
              <a:t>, finalizer</a:t>
            </a:r>
          </a:p>
          <a:p>
            <a:r>
              <a:rPr lang="he-IL" dirty="0"/>
              <a:t>לא ניתן להגדיר הורס (כלומר – ניתן, אבל אי אפשר לזמן אותו. שחרור זיכרון יתבצע ע"י ה</a:t>
            </a:r>
            <a:r>
              <a:rPr lang="en-US" dirty="0"/>
              <a:t>GC</a:t>
            </a:r>
            <a:r>
              <a:rPr lang="he-IL" dirty="0"/>
              <a:t>). </a:t>
            </a:r>
          </a:p>
          <a:p>
            <a:r>
              <a:rPr lang="he-IL" dirty="0"/>
              <a:t>אם מגדירים הורס, לא ניתן להגדיר לו הרשאת גישה</a:t>
            </a:r>
          </a:p>
          <a:p>
            <a:pPr lvl="1" algn="l" rtl="0"/>
            <a:r>
              <a:rPr lang="en-US" dirty="0"/>
              <a:t>~</a:t>
            </a:r>
            <a:r>
              <a:rPr lang="en-US" dirty="0" err="1"/>
              <a:t>MyClass</a:t>
            </a:r>
            <a:r>
              <a:rPr lang="en-US" dirty="0"/>
              <a:t>() { ... }</a:t>
            </a:r>
            <a:endParaRPr lang="he-IL" dirty="0"/>
          </a:p>
          <a:p>
            <a:pPr lvl="1" algn="l" rtl="0"/>
            <a:r>
              <a:rPr lang="en-US" dirty="0"/>
              <a:t>~</a:t>
            </a:r>
            <a:r>
              <a:rPr lang="en-US" dirty="0" err="1"/>
              <a:t>MyClass</a:t>
            </a:r>
            <a:r>
              <a:rPr lang="en-US" dirty="0"/>
              <a:t>() =&gt; expression;</a:t>
            </a:r>
          </a:p>
          <a:p>
            <a:endParaRPr lang="he-IL" sz="2000" dirty="0"/>
          </a:p>
          <a:p>
            <a:r>
              <a:rPr lang="he-IL" sz="2000" dirty="0"/>
              <a:t>בהמשך נלמד להשתמש (</a:t>
            </a:r>
            <a:r>
              <a:rPr lang="en-US" sz="2000" dirty="0"/>
              <a:t>using</a:t>
            </a:r>
            <a:r>
              <a:rPr lang="he-IL" sz="2000" dirty="0"/>
              <a:t>) בממשק -</a:t>
            </a:r>
            <a:r>
              <a:rPr lang="en-US" sz="2000" dirty="0" err="1"/>
              <a:t>IDisposable</a:t>
            </a:r>
            <a:r>
              <a:rPr lang="he-IL" sz="2000" dirty="0"/>
              <a:t> עם תבנית</a:t>
            </a:r>
          </a:p>
          <a:p>
            <a:endParaRPr lang="he-IL" dirty="0"/>
          </a:p>
        </p:txBody>
      </p:sp>
      <p:pic>
        <p:nvPicPr>
          <p:cNvPr id="4"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flipH="1">
            <a:off x="2274945" y="5282880"/>
            <a:ext cx="3968622" cy="1152128"/>
          </a:xfrm>
          <a:prstGeom prst="wedgeRoundRectCallout">
            <a:avLst>
              <a:gd name="adj1" fmla="val -95449"/>
              <a:gd name="adj2" fmla="val -1993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2800" dirty="0"/>
              <a:t>תלמד לא לדחוף את האף לעניינים של אחרים!!</a:t>
            </a:r>
          </a:p>
        </p:txBody>
      </p:sp>
    </p:spTree>
    <p:extLst>
      <p:ext uri="{BB962C8B-B14F-4D97-AF65-F5344CB8AC3E}">
        <p14:creationId xmlns:p14="http://schemas.microsoft.com/office/powerpoint/2010/main" val="68244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חפיפת/העמסת אופרטורים</a:t>
            </a:r>
          </a:p>
        </p:txBody>
      </p:sp>
      <p:sp>
        <p:nvSpPr>
          <p:cNvPr id="3" name="מציין מיקום תוכן 2"/>
          <p:cNvSpPr>
            <a:spLocks noGrp="1"/>
          </p:cNvSpPr>
          <p:nvPr>
            <p:ph idx="1"/>
          </p:nvPr>
        </p:nvSpPr>
        <p:spPr/>
        <p:txBody>
          <a:bodyPr>
            <a:normAutofit fontScale="47500" lnSpcReduction="20000"/>
          </a:bodyPr>
          <a:lstStyle/>
          <a:p>
            <a:r>
              <a:rPr lang="he-IL" sz="4700" dirty="0"/>
              <a:t>תבנית לחפיפת אופרטור </a:t>
            </a:r>
            <a:r>
              <a:rPr lang="he-IL" sz="4700" dirty="0" err="1"/>
              <a:t>אונרי</a:t>
            </a:r>
            <a:r>
              <a:rPr lang="he-IL" sz="4700" dirty="0"/>
              <a:t> (שמקבל פרמטר אחד כגון ++) </a:t>
            </a:r>
            <a:r>
              <a:rPr lang="en-US" sz="4700" dirty="0"/>
              <a:t>public static ret-type operator OP(type </a:t>
            </a:r>
            <a:r>
              <a:rPr lang="en-US" sz="4700" dirty="0" err="1"/>
              <a:t>rhs</a:t>
            </a:r>
            <a:r>
              <a:rPr lang="en-US" sz="4700" dirty="0"/>
              <a:t>)</a:t>
            </a:r>
            <a:endParaRPr lang="he-IL" sz="4700" dirty="0"/>
          </a:p>
          <a:p>
            <a:r>
              <a:rPr lang="he-IL" sz="4700" dirty="0"/>
              <a:t>תבנית לחפיפת אופרטור בינארי (שמקבל 2 פרמטרים כגון +)</a:t>
            </a:r>
          </a:p>
          <a:p>
            <a:pPr marL="0" indent="0">
              <a:buClr>
                <a:schemeClr val="tx1"/>
              </a:buClr>
              <a:buFont typeface="Wingdings 2"/>
              <a:buNone/>
            </a:pPr>
            <a:r>
              <a:rPr lang="en-US" sz="4700" dirty="0"/>
              <a:t>public static ret-type operator OP(type1 lhs, type2 </a:t>
            </a:r>
            <a:r>
              <a:rPr lang="en-US" sz="4700" dirty="0" err="1"/>
              <a:t>rhs</a:t>
            </a:r>
            <a:r>
              <a:rPr lang="en-US" sz="4700" dirty="0"/>
              <a:t>)</a:t>
            </a:r>
            <a:endParaRPr lang="he-IL" sz="4700" dirty="0"/>
          </a:p>
          <a:p>
            <a:endParaRPr lang="he-IL" dirty="0"/>
          </a:p>
          <a:p>
            <a:r>
              <a:rPr lang="he-IL" sz="4200" dirty="0"/>
              <a:t>מגבלות:</a:t>
            </a:r>
          </a:p>
          <a:p>
            <a:pPr lvl="1"/>
            <a:r>
              <a:rPr lang="he-IL" sz="4200" dirty="0"/>
              <a:t>העמסת אופרטורים תמיד במתודה סטטית</a:t>
            </a:r>
          </a:p>
          <a:p>
            <a:pPr lvl="1"/>
            <a:r>
              <a:rPr lang="he-IL" sz="4200" dirty="0"/>
              <a:t>האופרטורים באים באופן זוגי (חובה להגדיר את שני האופרטרים  ההפוכים)</a:t>
            </a:r>
          </a:p>
          <a:p>
            <a:pPr lvl="2"/>
            <a:r>
              <a:rPr lang="he-IL" sz="4200" dirty="0"/>
              <a:t>== עם =!</a:t>
            </a:r>
          </a:p>
          <a:p>
            <a:pPr lvl="2"/>
            <a:r>
              <a:rPr lang="he-IL" sz="4200" dirty="0"/>
              <a:t>&gt; עם &lt;</a:t>
            </a:r>
          </a:p>
          <a:p>
            <a:pPr lvl="2"/>
            <a:r>
              <a:rPr lang="he-IL" sz="4200" dirty="0"/>
              <a:t>=&gt; עם &lt;=</a:t>
            </a:r>
          </a:p>
          <a:p>
            <a:pPr lvl="2"/>
            <a:r>
              <a:rPr lang="he-IL" sz="4200" dirty="0"/>
              <a:t>כאשר חופפים את ==, לטובת האחידות,  רצוי לחפוף גם את </a:t>
            </a:r>
            <a:r>
              <a:rPr lang="en-US" sz="4200" dirty="0"/>
              <a:t>Equals </a:t>
            </a:r>
            <a:r>
              <a:rPr lang="he-IL" sz="4200" dirty="0"/>
              <a:t> ואת </a:t>
            </a:r>
            <a:r>
              <a:rPr lang="en-US" sz="4200" dirty="0" err="1"/>
              <a:t>GetHashCode</a:t>
            </a:r>
            <a:endParaRPr lang="he-IL" sz="4200" dirty="0"/>
          </a:p>
          <a:p>
            <a:pPr lvl="1"/>
            <a:r>
              <a:rPr lang="he-IL" sz="4200" dirty="0"/>
              <a:t>לא ניתן להגדיר מתודה חופפת לאופרטור  []</a:t>
            </a:r>
          </a:p>
        </p:txBody>
      </p:sp>
    </p:spTree>
    <p:extLst>
      <p:ext uri="{BB962C8B-B14F-4D97-AF65-F5344CB8AC3E}">
        <p14:creationId xmlns:p14="http://schemas.microsoft.com/office/powerpoint/2010/main" val="20366843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788024" y="908720"/>
            <a:ext cx="2908176" cy="1143000"/>
          </a:xfrm>
        </p:spPr>
        <p:txBody>
          <a:bodyPr>
            <a:noAutofit/>
          </a:bodyPr>
          <a:lstStyle/>
          <a:p>
            <a:r>
              <a:rPr lang="he-IL" sz="4000" dirty="0"/>
              <a:t>דוגמא לחפיפת אופרטורים</a:t>
            </a:r>
            <a:endParaRPr lang="he-IL" sz="2000" dirty="0"/>
          </a:p>
        </p:txBody>
      </p:sp>
      <p:sp>
        <p:nvSpPr>
          <p:cNvPr id="3" name="מציין מיקום תוכן 2"/>
          <p:cNvSpPr>
            <a:spLocks noGrp="1"/>
          </p:cNvSpPr>
          <p:nvPr>
            <p:ph idx="1"/>
          </p:nvPr>
        </p:nvSpPr>
        <p:spPr/>
        <p:txBody>
          <a:bodyPr>
            <a:normAutofit/>
          </a:bodyPr>
          <a:lstStyle/>
          <a:p>
            <a:pPr marL="0" indent="0" algn="l" rtl="0">
              <a:buNone/>
            </a:pPr>
            <a:endParaRPr lang="en-US" dirty="0"/>
          </a:p>
          <a:p>
            <a:pPr marL="0" indent="0" algn="l" rtl="0">
              <a:buNone/>
            </a:pPr>
            <a:endParaRPr lang="en-US" sz="2600" dirty="0">
              <a:solidFill>
                <a:schemeClr val="tx1"/>
              </a:solidFill>
            </a:endParaRPr>
          </a:p>
        </p:txBody>
      </p:sp>
      <p:sp>
        <p:nvSpPr>
          <p:cNvPr id="4" name="Rectangle 3"/>
          <p:cNvSpPr/>
          <p:nvPr/>
        </p:nvSpPr>
        <p:spPr>
          <a:xfrm>
            <a:off x="155123" y="188640"/>
            <a:ext cx="7992888" cy="6513386"/>
          </a:xfrm>
          <a:prstGeom prst="rect">
            <a:avLst/>
          </a:prstGeom>
        </p:spPr>
        <p:txBody>
          <a:bodyPr wrap="square">
            <a:spAutoFit/>
          </a:bodyPr>
          <a:lstStyle/>
          <a:p>
            <a:pPr algn="l" rtl="0">
              <a:lnSpc>
                <a:spcPct val="115000"/>
              </a:lnSpc>
              <a:spcAft>
                <a:spcPts val="0"/>
              </a:spcAft>
            </a:pPr>
            <a:r>
              <a:rPr lang="en-US" sz="1400" dirty="0"/>
              <a:t>class Fragment</a:t>
            </a:r>
          </a:p>
          <a:p>
            <a:pPr algn="l" rtl="0">
              <a:lnSpc>
                <a:spcPct val="115000"/>
              </a:lnSpc>
              <a:spcAft>
                <a:spcPts val="0"/>
              </a:spcAft>
            </a:pPr>
            <a:r>
              <a:rPr lang="en-US" sz="1400" dirty="0"/>
              <a:t>{</a:t>
            </a:r>
          </a:p>
          <a:p>
            <a:pPr algn="l" rtl="0">
              <a:lnSpc>
                <a:spcPct val="115000"/>
              </a:lnSpc>
              <a:spcAft>
                <a:spcPts val="0"/>
              </a:spcAft>
            </a:pPr>
            <a:r>
              <a:rPr lang="en-US" sz="1400" dirty="0"/>
              <a:t>    public long Numerator { get; set; }</a:t>
            </a:r>
          </a:p>
          <a:p>
            <a:pPr algn="l" rtl="0">
              <a:lnSpc>
                <a:spcPct val="115000"/>
              </a:lnSpc>
              <a:spcAft>
                <a:spcPts val="0"/>
              </a:spcAft>
            </a:pPr>
            <a:r>
              <a:rPr lang="en-US" sz="1400" dirty="0"/>
              <a:t> </a:t>
            </a:r>
          </a:p>
          <a:p>
            <a:pPr algn="l" rtl="0">
              <a:lnSpc>
                <a:spcPct val="115000"/>
              </a:lnSpc>
              <a:spcAft>
                <a:spcPts val="0"/>
              </a:spcAft>
            </a:pPr>
            <a:r>
              <a:rPr lang="en-US" sz="1400" dirty="0"/>
              <a:t>    long </a:t>
            </a:r>
            <a:r>
              <a:rPr lang="en-US" sz="1400" dirty="0" err="1"/>
              <a:t>m_denominator</a:t>
            </a:r>
            <a:r>
              <a:rPr lang="en-US" sz="1400" dirty="0"/>
              <a:t>;</a:t>
            </a:r>
          </a:p>
          <a:p>
            <a:pPr algn="l" rtl="0">
              <a:lnSpc>
                <a:spcPct val="115000"/>
              </a:lnSpc>
              <a:spcAft>
                <a:spcPts val="0"/>
              </a:spcAft>
            </a:pPr>
            <a:r>
              <a:rPr lang="en-US" sz="1400" dirty="0"/>
              <a:t>    public long Denominator</a:t>
            </a:r>
          </a:p>
          <a:p>
            <a:pPr algn="l" rtl="0">
              <a:lnSpc>
                <a:spcPct val="115000"/>
              </a:lnSpc>
              <a:spcAft>
                <a:spcPts val="0"/>
              </a:spcAft>
            </a:pPr>
            <a:r>
              <a:rPr lang="en-US" sz="1400" dirty="0"/>
              <a:t>    {</a:t>
            </a:r>
          </a:p>
          <a:p>
            <a:pPr algn="l" rtl="0">
              <a:lnSpc>
                <a:spcPct val="115000"/>
              </a:lnSpc>
              <a:spcAft>
                <a:spcPts val="0"/>
              </a:spcAft>
            </a:pPr>
            <a:r>
              <a:rPr lang="en-US" sz="1400" dirty="0"/>
              <a:t>        get { return </a:t>
            </a:r>
            <a:r>
              <a:rPr lang="en-US" sz="1400" dirty="0" err="1"/>
              <a:t>m_denominator</a:t>
            </a:r>
            <a:r>
              <a:rPr lang="en-US" sz="1400" dirty="0"/>
              <a:t>; }</a:t>
            </a:r>
          </a:p>
          <a:p>
            <a:pPr algn="l" rtl="0">
              <a:lnSpc>
                <a:spcPct val="115000"/>
              </a:lnSpc>
              <a:spcAft>
                <a:spcPts val="0"/>
              </a:spcAft>
            </a:pPr>
            <a:r>
              <a:rPr lang="en-US" sz="1400" dirty="0"/>
              <a:t>        set { </a:t>
            </a:r>
            <a:r>
              <a:rPr lang="en-US" sz="1400" dirty="0" err="1"/>
              <a:t>m_denominator</a:t>
            </a:r>
            <a:r>
              <a:rPr lang="en-US" sz="1400" dirty="0"/>
              <a:t> = value != 0 ? value : 1; }</a:t>
            </a:r>
          </a:p>
          <a:p>
            <a:pPr algn="l" rtl="0">
              <a:lnSpc>
                <a:spcPct val="115000"/>
              </a:lnSpc>
              <a:spcAft>
                <a:spcPts val="0"/>
              </a:spcAft>
            </a:pPr>
            <a:r>
              <a:rPr lang="en-US" sz="1400" dirty="0"/>
              <a:t>    }</a:t>
            </a:r>
          </a:p>
          <a:p>
            <a:pPr algn="l" rtl="0">
              <a:lnSpc>
                <a:spcPct val="115000"/>
              </a:lnSpc>
              <a:spcAft>
                <a:spcPts val="0"/>
              </a:spcAft>
            </a:pPr>
            <a:r>
              <a:rPr lang="en-US" sz="1400" dirty="0"/>
              <a:t> </a:t>
            </a:r>
          </a:p>
          <a:p>
            <a:pPr algn="l" rtl="0">
              <a:lnSpc>
                <a:spcPct val="115000"/>
              </a:lnSpc>
              <a:spcAft>
                <a:spcPts val="0"/>
              </a:spcAft>
            </a:pPr>
            <a:r>
              <a:rPr lang="en-US" sz="1400" dirty="0"/>
              <a:t>    public static Fragment operator *(Fragment fragment1, Fragment fragment2)</a:t>
            </a:r>
          </a:p>
          <a:p>
            <a:pPr algn="l" rtl="0">
              <a:lnSpc>
                <a:spcPct val="115000"/>
              </a:lnSpc>
              <a:spcAft>
                <a:spcPts val="0"/>
              </a:spcAft>
            </a:pPr>
            <a:r>
              <a:rPr lang="en-US" sz="1400" dirty="0"/>
              <a:t>    {</a:t>
            </a:r>
          </a:p>
          <a:p>
            <a:pPr algn="l" rtl="0">
              <a:lnSpc>
                <a:spcPct val="115000"/>
              </a:lnSpc>
              <a:spcAft>
                <a:spcPts val="0"/>
              </a:spcAft>
            </a:pPr>
            <a:r>
              <a:rPr lang="en-US" sz="1400" dirty="0"/>
              <a:t>        Fragment f = new Fragment();</a:t>
            </a:r>
          </a:p>
          <a:p>
            <a:pPr algn="l" rtl="0">
              <a:lnSpc>
                <a:spcPct val="115000"/>
              </a:lnSpc>
              <a:spcAft>
                <a:spcPts val="0"/>
              </a:spcAft>
            </a:pPr>
            <a:r>
              <a:rPr lang="en-US" sz="1400" dirty="0"/>
              <a:t>        </a:t>
            </a:r>
            <a:r>
              <a:rPr lang="en-US" sz="1400" dirty="0" err="1"/>
              <a:t>f.Numerator</a:t>
            </a:r>
            <a:r>
              <a:rPr lang="en-US" sz="1400" dirty="0"/>
              <a:t> = fragment1.Numerator * fragment2.Numerator;</a:t>
            </a:r>
          </a:p>
          <a:p>
            <a:pPr algn="l" rtl="0">
              <a:lnSpc>
                <a:spcPct val="115000"/>
              </a:lnSpc>
              <a:spcAft>
                <a:spcPts val="0"/>
              </a:spcAft>
            </a:pPr>
            <a:r>
              <a:rPr lang="en-US" sz="1400" dirty="0"/>
              <a:t>        </a:t>
            </a:r>
            <a:r>
              <a:rPr lang="en-US" sz="1400" dirty="0" err="1"/>
              <a:t>f.Denominator</a:t>
            </a:r>
            <a:r>
              <a:rPr lang="en-US" sz="1400" dirty="0"/>
              <a:t> = fragment1.Denominator * fragment2.Denominator;</a:t>
            </a:r>
          </a:p>
          <a:p>
            <a:pPr algn="l" rtl="0">
              <a:lnSpc>
                <a:spcPct val="115000"/>
              </a:lnSpc>
              <a:spcAft>
                <a:spcPts val="0"/>
              </a:spcAft>
            </a:pPr>
            <a:r>
              <a:rPr lang="en-US" sz="1400" dirty="0"/>
              <a:t>        return f;</a:t>
            </a:r>
          </a:p>
          <a:p>
            <a:pPr algn="l" rtl="0">
              <a:lnSpc>
                <a:spcPct val="115000"/>
              </a:lnSpc>
              <a:spcAft>
                <a:spcPts val="0"/>
              </a:spcAft>
            </a:pPr>
            <a:r>
              <a:rPr lang="en-US" sz="1400" dirty="0"/>
              <a:t>    }</a:t>
            </a:r>
          </a:p>
          <a:p>
            <a:pPr algn="l" rtl="0">
              <a:lnSpc>
                <a:spcPct val="115000"/>
              </a:lnSpc>
              <a:spcAft>
                <a:spcPts val="0"/>
              </a:spcAft>
            </a:pPr>
            <a:r>
              <a:rPr lang="en-US" sz="1400" dirty="0"/>
              <a:t>public static Fragment operator *(Fragment fragment1, </a:t>
            </a:r>
            <a:r>
              <a:rPr lang="en-US" sz="1400" dirty="0" err="1"/>
              <a:t>int</a:t>
            </a:r>
            <a:r>
              <a:rPr lang="en-US" sz="1400" dirty="0"/>
              <a:t> </a:t>
            </a:r>
            <a:r>
              <a:rPr lang="en-US" sz="1400" dirty="0" err="1"/>
              <a:t>num</a:t>
            </a:r>
            <a:r>
              <a:rPr lang="en-US" sz="1400" dirty="0"/>
              <a:t>)</a:t>
            </a:r>
          </a:p>
          <a:p>
            <a:pPr algn="l" rtl="0">
              <a:lnSpc>
                <a:spcPct val="115000"/>
              </a:lnSpc>
              <a:spcAft>
                <a:spcPts val="0"/>
              </a:spcAft>
            </a:pPr>
            <a:r>
              <a:rPr lang="en-US" sz="1400" dirty="0"/>
              <a:t>    {</a:t>
            </a:r>
          </a:p>
          <a:p>
            <a:pPr algn="l" rtl="0">
              <a:lnSpc>
                <a:spcPct val="115000"/>
              </a:lnSpc>
              <a:spcAft>
                <a:spcPts val="0"/>
              </a:spcAft>
            </a:pPr>
            <a:r>
              <a:rPr lang="en-US" sz="1400" dirty="0"/>
              <a:t>        Fragment f = new Fragment();</a:t>
            </a:r>
          </a:p>
          <a:p>
            <a:pPr algn="l" rtl="0">
              <a:lnSpc>
                <a:spcPct val="115000"/>
              </a:lnSpc>
              <a:spcAft>
                <a:spcPts val="0"/>
              </a:spcAft>
            </a:pPr>
            <a:r>
              <a:rPr lang="en-US" sz="1400" dirty="0"/>
              <a:t>        </a:t>
            </a:r>
            <a:r>
              <a:rPr lang="en-US" sz="1400" dirty="0" err="1"/>
              <a:t>f.Numerator</a:t>
            </a:r>
            <a:r>
              <a:rPr lang="en-US" sz="1400" dirty="0"/>
              <a:t> = fragment1.Numerator * </a:t>
            </a:r>
            <a:r>
              <a:rPr lang="en-US" sz="1400" dirty="0" err="1"/>
              <a:t>num</a:t>
            </a:r>
            <a:r>
              <a:rPr lang="en-US" sz="1400" dirty="0"/>
              <a:t>;</a:t>
            </a:r>
          </a:p>
          <a:p>
            <a:pPr algn="l" rtl="0">
              <a:lnSpc>
                <a:spcPct val="115000"/>
              </a:lnSpc>
              <a:spcAft>
                <a:spcPts val="0"/>
              </a:spcAft>
            </a:pPr>
            <a:r>
              <a:rPr lang="en-US" sz="1400" dirty="0"/>
              <a:t>        </a:t>
            </a:r>
            <a:r>
              <a:rPr lang="en-US" sz="1400" dirty="0" err="1"/>
              <a:t>f.Denominator</a:t>
            </a:r>
            <a:r>
              <a:rPr lang="en-US" sz="1400" dirty="0"/>
              <a:t> = fragment1.Denominator;</a:t>
            </a:r>
          </a:p>
          <a:p>
            <a:pPr algn="l" rtl="0">
              <a:lnSpc>
                <a:spcPct val="115000"/>
              </a:lnSpc>
              <a:spcAft>
                <a:spcPts val="0"/>
              </a:spcAft>
            </a:pPr>
            <a:r>
              <a:rPr lang="en-US" sz="1400" dirty="0"/>
              <a:t>        return f;</a:t>
            </a:r>
          </a:p>
          <a:p>
            <a:pPr algn="l" rtl="0">
              <a:lnSpc>
                <a:spcPct val="115000"/>
              </a:lnSpc>
              <a:spcAft>
                <a:spcPts val="0"/>
              </a:spcAft>
            </a:pPr>
            <a:r>
              <a:rPr lang="en-US" sz="1400" dirty="0"/>
              <a:t>    }</a:t>
            </a:r>
          </a:p>
          <a:p>
            <a:pPr algn="l" rtl="0">
              <a:lnSpc>
                <a:spcPct val="115000"/>
              </a:lnSpc>
              <a:spcAft>
                <a:spcPts val="0"/>
              </a:spcAft>
            </a:pPr>
            <a:r>
              <a:rPr lang="en-US" sz="1400" dirty="0"/>
              <a:t>}  </a:t>
            </a:r>
          </a:p>
        </p:txBody>
      </p:sp>
      <p:sp>
        <p:nvSpPr>
          <p:cNvPr id="6" name="תרשים זרימה: קלט ידני 5"/>
          <p:cNvSpPr/>
          <p:nvPr/>
        </p:nvSpPr>
        <p:spPr>
          <a:xfrm>
            <a:off x="255577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Solid87</a:t>
            </a:r>
          </a:p>
        </p:txBody>
      </p:sp>
      <p:sp>
        <p:nvSpPr>
          <p:cNvPr id="7" name="Rectangle 3"/>
          <p:cNvSpPr/>
          <p:nvPr/>
        </p:nvSpPr>
        <p:spPr>
          <a:xfrm>
            <a:off x="155123" y="188640"/>
            <a:ext cx="7992888" cy="6781857"/>
          </a:xfrm>
          <a:prstGeom prst="rect">
            <a:avLst/>
          </a:prstGeom>
        </p:spPr>
        <p:txBody>
          <a:bodyPr wrap="square">
            <a:spAutoFit/>
          </a:bodyPr>
          <a:lstStyle/>
          <a:p>
            <a:pPr algn="l" rtl="0">
              <a:lnSpc>
                <a:spcPct val="115000"/>
              </a:lnSpc>
              <a:spcAft>
                <a:spcPts val="0"/>
              </a:spcAft>
            </a:pPr>
            <a:r>
              <a:rPr lang="en-US" sz="1200" dirty="0">
                <a:solidFill>
                  <a:srgbClr val="0000FF"/>
                </a:solidFill>
                <a:highlight>
                  <a:srgbClr val="FFFFFF"/>
                </a:highlight>
                <a:latin typeface="Consolas"/>
                <a:ea typeface="Calibri"/>
                <a:cs typeface="Arial"/>
              </a:rPr>
              <a:t>c</a:t>
            </a:r>
            <a:r>
              <a:rPr lang="en-US" sz="1400" dirty="0">
                <a:solidFill>
                  <a:srgbClr val="0000FF"/>
                </a:solidFill>
                <a:highlight>
                  <a:srgbClr val="FFFFFF"/>
                </a:highlight>
                <a:latin typeface="Consolas"/>
                <a:ea typeface="Calibri"/>
                <a:cs typeface="Arial"/>
              </a:rPr>
              <a:t>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a:t>
            </a: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long</a:t>
            </a:r>
            <a:r>
              <a:rPr lang="en-US" sz="1400" dirty="0">
                <a:solidFill>
                  <a:srgbClr val="000000"/>
                </a:solidFill>
                <a:highlight>
                  <a:srgbClr val="FFFFFF"/>
                </a:highlight>
                <a:latin typeface="Consolas"/>
                <a:ea typeface="Calibri"/>
                <a:cs typeface="Arial"/>
              </a:rPr>
              <a:t> Numerator { </a:t>
            </a:r>
            <a:r>
              <a:rPr lang="en-US" sz="1400" dirty="0">
                <a:solidFill>
                  <a:srgbClr val="0000FF"/>
                </a:solidFill>
                <a:highlight>
                  <a:srgbClr val="FFFFFF"/>
                </a:highlight>
                <a:latin typeface="Consolas"/>
                <a:ea typeface="Calibri"/>
                <a:cs typeface="Arial"/>
              </a:rPr>
              <a:t>get</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set</a:t>
            </a: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long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m_denominator</a:t>
            </a:r>
            <a:r>
              <a:rPr lang="en-US" sz="1400" dirty="0">
                <a:solidFill>
                  <a:srgbClr val="000000"/>
                </a:solidFill>
                <a:highlight>
                  <a:srgbClr val="FFFFFF"/>
                </a:highlight>
                <a:latin typeface="Consolas"/>
                <a:ea typeface="Calibri"/>
                <a:cs typeface="Arial"/>
              </a:rPr>
              <a:t>;</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long</a:t>
            </a:r>
            <a:r>
              <a:rPr lang="en-US" sz="1400" dirty="0">
                <a:solidFill>
                  <a:srgbClr val="000000"/>
                </a:solidFill>
                <a:highlight>
                  <a:srgbClr val="FFFFFF"/>
                </a:highlight>
                <a:latin typeface="Consolas"/>
                <a:ea typeface="Calibri"/>
                <a:cs typeface="Arial"/>
              </a:rPr>
              <a:t> Denominator</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get</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m_denominator</a:t>
            </a: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set</a:t>
            </a:r>
            <a:r>
              <a:rPr lang="en-US" sz="1400" dirty="0">
                <a:solidFill>
                  <a:srgbClr val="000000"/>
                </a:solidFill>
                <a:highlight>
                  <a:srgbClr val="FFFFFF"/>
                </a:highlight>
                <a:latin typeface="Consolas"/>
                <a:ea typeface="Calibri"/>
                <a:cs typeface="Arial"/>
              </a:rPr>
              <a:t> { </a:t>
            </a:r>
            <a:r>
              <a:rPr lang="en-US" sz="1400" dirty="0" err="1">
                <a:solidFill>
                  <a:srgbClr val="000000"/>
                </a:solidFill>
                <a:highlight>
                  <a:srgbClr val="FFFFFF"/>
                </a:highlight>
                <a:latin typeface="Consolas"/>
                <a:ea typeface="Calibri"/>
                <a:cs typeface="Arial"/>
              </a:rPr>
              <a:t>m_denominator</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value</a:t>
            </a:r>
            <a:r>
              <a:rPr lang="en-US" sz="1400" dirty="0">
                <a:solidFill>
                  <a:srgbClr val="000000"/>
                </a:solidFill>
                <a:highlight>
                  <a:srgbClr val="FFFFFF"/>
                </a:highlight>
                <a:latin typeface="Consolas"/>
                <a:ea typeface="Calibri"/>
                <a:cs typeface="Arial"/>
              </a:rPr>
              <a:t> != 0 ? </a:t>
            </a:r>
            <a:r>
              <a:rPr lang="en-US" sz="1400" dirty="0">
                <a:solidFill>
                  <a:srgbClr val="0000FF"/>
                </a:solidFill>
                <a:highlight>
                  <a:srgbClr val="FFFFFF"/>
                </a:highlight>
                <a:latin typeface="Consolas"/>
                <a:ea typeface="Calibri"/>
                <a:cs typeface="Arial"/>
              </a:rPr>
              <a:t>value</a:t>
            </a:r>
            <a:r>
              <a:rPr lang="en-US" sz="1400" dirty="0">
                <a:solidFill>
                  <a:srgbClr val="000000"/>
                </a:solidFill>
                <a:highlight>
                  <a:srgbClr val="FFFFFF"/>
                </a:highlight>
                <a:latin typeface="Consolas"/>
                <a:ea typeface="Calibri"/>
                <a:cs typeface="Arial"/>
              </a:rPr>
              <a:t> : 1;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operator</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fragment1,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fragment2)</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f.Numerator</a:t>
            </a:r>
            <a:r>
              <a:rPr lang="en-US" sz="1400" dirty="0">
                <a:solidFill>
                  <a:srgbClr val="000000"/>
                </a:solidFill>
                <a:highlight>
                  <a:srgbClr val="FFFFFF"/>
                </a:highlight>
                <a:latin typeface="Consolas"/>
                <a:ea typeface="Calibri"/>
                <a:cs typeface="Arial"/>
              </a:rPr>
              <a:t> = fragment1.Numerator * fragment2.Numerator;</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f.Denominator</a:t>
            </a:r>
            <a:r>
              <a:rPr lang="en-US" sz="1400" dirty="0">
                <a:solidFill>
                  <a:srgbClr val="000000"/>
                </a:solidFill>
                <a:highlight>
                  <a:srgbClr val="FFFFFF"/>
                </a:highlight>
                <a:latin typeface="Consolas"/>
                <a:ea typeface="Calibri"/>
                <a:cs typeface="Arial"/>
              </a:rPr>
              <a:t> = fragment1.Denominator * fragment2.Denominator;</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f;</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p>
          <a:p>
            <a:pPr algn="l" rtl="0">
              <a:lnSpc>
                <a:spcPct val="115000"/>
              </a:lnSpc>
              <a:spcAft>
                <a:spcPts val="0"/>
              </a:spcAft>
            </a:pP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operator</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fragment1,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num</a:t>
            </a:r>
            <a:r>
              <a:rPr lang="en-US" sz="1400" dirty="0">
                <a:solidFill>
                  <a:srgbClr val="000000"/>
                </a:solidFill>
                <a:highlight>
                  <a:srgbClr val="FFFFFF"/>
                </a:highlight>
                <a:latin typeface="Consolas"/>
                <a:ea typeface="Calibri"/>
                <a:cs typeface="Arial"/>
              </a:rPr>
              <a:t>)</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f.Numerator</a:t>
            </a:r>
            <a:r>
              <a:rPr lang="en-US" sz="1400" dirty="0">
                <a:solidFill>
                  <a:srgbClr val="000000"/>
                </a:solidFill>
                <a:highlight>
                  <a:srgbClr val="FFFFFF"/>
                </a:highlight>
                <a:latin typeface="Consolas"/>
                <a:ea typeface="Calibri"/>
                <a:cs typeface="Arial"/>
              </a:rPr>
              <a:t> = fragment1.Numerator * </a:t>
            </a:r>
            <a:r>
              <a:rPr lang="en-US" sz="1400" dirty="0" err="1">
                <a:solidFill>
                  <a:srgbClr val="000000"/>
                </a:solidFill>
                <a:highlight>
                  <a:srgbClr val="FFFFFF"/>
                </a:highlight>
                <a:latin typeface="Consolas"/>
                <a:ea typeface="Calibri"/>
                <a:cs typeface="Arial"/>
              </a:rPr>
              <a:t>num</a:t>
            </a:r>
            <a:r>
              <a:rPr lang="en-US" sz="1400" dirty="0">
                <a:solidFill>
                  <a:srgbClr val="000000"/>
                </a:solidFill>
                <a:highlight>
                  <a:srgbClr val="FFFFFF"/>
                </a:highlight>
                <a:latin typeface="Consolas"/>
                <a:ea typeface="Calibri"/>
                <a:cs typeface="Arial"/>
              </a:rPr>
              <a:t>;</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f.Denominator</a:t>
            </a:r>
            <a:r>
              <a:rPr lang="en-US" sz="1400" dirty="0">
                <a:solidFill>
                  <a:srgbClr val="000000"/>
                </a:solidFill>
                <a:highlight>
                  <a:srgbClr val="FFFFFF"/>
                </a:highlight>
                <a:latin typeface="Consolas"/>
                <a:ea typeface="Calibri"/>
                <a:cs typeface="Arial"/>
              </a:rPr>
              <a:t> = fragment1.Denominator;</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f;</a:t>
            </a:r>
            <a:endParaRPr lang="en-US" sz="1400"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sz="1400" dirty="0">
              <a:latin typeface="Calibri"/>
              <a:ea typeface="Calibri"/>
              <a:cs typeface="Arial"/>
            </a:endParaRPr>
          </a:p>
          <a:p>
            <a:pPr algn="l" rtl="0">
              <a:lnSpc>
                <a:spcPct val="115000"/>
              </a:lnSpc>
              <a:spcAft>
                <a:spcPts val="0"/>
              </a:spcAft>
            </a:pPr>
            <a:r>
              <a:rPr lang="en-US" sz="1400" dirty="0">
                <a:latin typeface="Calibri"/>
                <a:ea typeface="Calibri"/>
                <a:cs typeface="Arial"/>
              </a:rPr>
              <a:t>}</a:t>
            </a:r>
            <a:r>
              <a:rPr lang="en-US" sz="1400" dirty="0">
                <a:solidFill>
                  <a:srgbClr val="000000"/>
                </a:solidFill>
                <a:highlight>
                  <a:srgbClr val="FFFFFF"/>
                </a:highlight>
                <a:latin typeface="Consolas"/>
                <a:ea typeface="Calibri"/>
                <a:cs typeface="Arial"/>
              </a:rPr>
              <a:t>  </a:t>
            </a:r>
            <a:endParaRPr lang="en-US" sz="1400" dirty="0">
              <a:solidFill>
                <a:srgbClr val="0000FF"/>
              </a:solidFill>
              <a:highlight>
                <a:srgbClr val="FFFFFF"/>
              </a:highlight>
              <a:latin typeface="Consolas"/>
              <a:ea typeface="Calibri"/>
              <a:cs typeface="Arial"/>
            </a:endParaRPr>
          </a:p>
        </p:txBody>
      </p:sp>
    </p:spTree>
    <p:extLst>
      <p:ext uri="{BB962C8B-B14F-4D97-AF65-F5344CB8AC3E}">
        <p14:creationId xmlns:p14="http://schemas.microsoft.com/office/powerpoint/2010/main" val="32452196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260648"/>
            <a:ext cx="7239000" cy="1143000"/>
          </a:xfrm>
        </p:spPr>
        <p:txBody>
          <a:bodyPr/>
          <a:lstStyle/>
          <a:p>
            <a:r>
              <a:rPr lang="he-IL" dirty="0"/>
              <a:t>תחליף לאופרטור [] - </a:t>
            </a:r>
            <a:r>
              <a:rPr lang="en-US" dirty="0"/>
              <a:t>indexer</a:t>
            </a:r>
            <a:endParaRPr lang="he-IL" dirty="0"/>
          </a:p>
        </p:txBody>
      </p:sp>
      <p:sp>
        <p:nvSpPr>
          <p:cNvPr id="3" name="מציין מיקום תוכן 2"/>
          <p:cNvSpPr>
            <a:spLocks noGrp="1"/>
          </p:cNvSpPr>
          <p:nvPr>
            <p:ph idx="1"/>
          </p:nvPr>
        </p:nvSpPr>
        <p:spPr/>
        <p:txBody>
          <a:bodyPr>
            <a:normAutofit fontScale="92500" lnSpcReduction="20000"/>
          </a:bodyPr>
          <a:lstStyle/>
          <a:p>
            <a:r>
              <a:rPr lang="he-IL" dirty="0"/>
              <a:t>שימו לב – זה תחליף ולא חפיפה!</a:t>
            </a:r>
          </a:p>
          <a:p>
            <a:r>
              <a:rPr lang="he-IL" dirty="0"/>
              <a:t>הגדרה של מאפיין מיוחד שנקרא </a:t>
            </a:r>
            <a:r>
              <a:rPr lang="en-US" dirty="0"/>
              <a:t>INDEXER</a:t>
            </a:r>
            <a:r>
              <a:rPr lang="he-IL" dirty="0"/>
              <a:t> שמאפשר גישה למחלקה עצמה באמצעות סוגריים מרובעים[] ואינדקס.</a:t>
            </a:r>
          </a:p>
          <a:p>
            <a:pPr marL="0" indent="0" algn="l" rtl="0">
              <a:buNone/>
            </a:pPr>
            <a:r>
              <a:rPr lang="en-US" b="1" dirty="0">
                <a:effectLst>
                  <a:outerShdw blurRad="38100" dist="38100" dir="2700000" algn="tl">
                    <a:srgbClr val="000000">
                      <a:alpha val="43137"/>
                    </a:srgbClr>
                  </a:outerShdw>
                </a:effectLst>
              </a:rPr>
              <a:t>public</a:t>
            </a:r>
            <a:r>
              <a:rPr lang="en-US" dirty="0">
                <a:effectLst>
                  <a:outerShdw blurRad="38100" dist="38100" dir="2700000" algn="tl">
                    <a:srgbClr val="000000">
                      <a:alpha val="43137"/>
                    </a:srgbClr>
                  </a:outerShdw>
                </a:effectLst>
              </a:rPr>
              <a:t> </a:t>
            </a:r>
            <a:r>
              <a:rPr lang="en-US" dirty="0"/>
              <a:t>type </a:t>
            </a:r>
            <a:r>
              <a:rPr lang="en-US" b="1" dirty="0">
                <a:effectLst>
                  <a:outerShdw blurRad="38100" dist="38100" dir="2700000" algn="tl">
                    <a:srgbClr val="000000">
                      <a:alpha val="43137"/>
                    </a:srgbClr>
                  </a:outerShdw>
                </a:effectLst>
              </a:rPr>
              <a:t>this</a:t>
            </a:r>
            <a:r>
              <a:rPr lang="en-US" dirty="0"/>
              <a:t> </a:t>
            </a:r>
            <a:r>
              <a:rPr lang="en-US" b="1" dirty="0">
                <a:effectLst>
                  <a:outerShdw blurRad="38100" dist="38100" dir="2700000" algn="tl">
                    <a:srgbClr val="000000">
                      <a:alpha val="43137"/>
                    </a:srgbClr>
                  </a:outerShdw>
                </a:effectLst>
              </a:rPr>
              <a:t>[</a:t>
            </a:r>
            <a:r>
              <a:rPr lang="en-US" dirty="0"/>
              <a:t>type index</a:t>
            </a: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	get {</a:t>
            </a:r>
          </a:p>
          <a:p>
            <a:pPr marL="0" indent="0" algn="l" rtl="0">
              <a:buNone/>
            </a:pPr>
            <a:r>
              <a:rPr lang="en-US" dirty="0"/>
              <a:t>		</a:t>
            </a:r>
            <a:r>
              <a:rPr lang="en-US" b="1" dirty="0">
                <a:effectLst>
                  <a:outerShdw blurRad="38100" dist="38100" dir="2700000" algn="tl">
                    <a:srgbClr val="000000">
                      <a:alpha val="43137"/>
                    </a:srgbClr>
                  </a:outerShdw>
                </a:effectLst>
              </a:rPr>
              <a:t>return</a:t>
            </a:r>
            <a:r>
              <a:rPr lang="en-US" dirty="0">
                <a:effectLst>
                  <a:outerShdw blurRad="38100" dist="38100" dir="2700000" algn="tl">
                    <a:srgbClr val="000000">
                      <a:alpha val="43137"/>
                    </a:srgbClr>
                  </a:outerShdw>
                </a:effectLst>
              </a:rPr>
              <a:t> </a:t>
            </a:r>
            <a:r>
              <a:rPr lang="en-US" dirty="0"/>
              <a:t>type</a:t>
            </a:r>
            <a:r>
              <a:rPr lang="en-US" b="1" dirty="0">
                <a:effectLst>
                  <a:outerShdw blurRad="38100" dist="38100" dir="2700000" algn="tl">
                    <a:srgbClr val="000000">
                      <a:alpha val="43137"/>
                    </a:srgbClr>
                  </a:outerShdw>
                </a:effectLst>
              </a:rPr>
              <a:t>;</a:t>
            </a:r>
          </a:p>
          <a:p>
            <a:pPr marL="0" indent="0" algn="l" rtl="0">
              <a:buNone/>
            </a:pPr>
            <a:r>
              <a:rPr lang="en-US" dirty="0"/>
              <a:t>	</a:t>
            </a: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	set {</a:t>
            </a:r>
          </a:p>
          <a:p>
            <a:pPr marL="0" indent="0" algn="l" rtl="0">
              <a:buNone/>
            </a:pPr>
            <a:r>
              <a:rPr lang="en-US" dirty="0"/>
              <a:t>		</a:t>
            </a:r>
            <a:r>
              <a:rPr lang="en-US" dirty="0" err="1"/>
              <a:t>m_value</a:t>
            </a:r>
            <a:r>
              <a:rPr lang="en-US" dirty="0"/>
              <a:t> </a:t>
            </a:r>
            <a:r>
              <a:rPr lang="en-US" b="1" dirty="0">
                <a:effectLst>
                  <a:outerShdw blurRad="38100" dist="38100" dir="2700000" algn="tl">
                    <a:srgbClr val="000000">
                      <a:alpha val="43137"/>
                    </a:srgbClr>
                  </a:outerShdw>
                </a:effectLst>
              </a:rPr>
              <a:t>= value;</a:t>
            </a:r>
          </a:p>
          <a:p>
            <a:pPr marL="0" indent="0" algn="l" rtl="0">
              <a:buNone/>
            </a:pPr>
            <a:r>
              <a:rPr lang="en-US" dirty="0"/>
              <a:t>	</a:t>
            </a: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a:t>
            </a:r>
            <a:endParaRPr lang="he-IL" b="1" dirty="0">
              <a:effectLst>
                <a:outerShdw blurRad="38100" dist="38100" dir="2700000" algn="tl">
                  <a:srgbClr val="000000">
                    <a:alpha val="43137"/>
                  </a:srgbClr>
                </a:outerShdw>
              </a:effectLst>
            </a:endParaRPr>
          </a:p>
        </p:txBody>
      </p:sp>
      <p:pic>
        <p:nvPicPr>
          <p:cNvPr id="4" name="תמונה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a:off x="5436096" y="3789040"/>
            <a:ext cx="2448272" cy="1152128"/>
          </a:xfrm>
          <a:prstGeom prst="wedgeRoundRectCallout">
            <a:avLst>
              <a:gd name="adj1" fmla="val 59354"/>
              <a:gd name="adj2" fmla="val 11939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rPr>
              <a:t>תנו לי להיזכר למה זה דומה...</a:t>
            </a:r>
          </a:p>
        </p:txBody>
      </p:sp>
    </p:spTree>
    <p:extLst>
      <p:ext uri="{BB962C8B-B14F-4D97-AF65-F5344CB8AC3E}">
        <p14:creationId xmlns:p14="http://schemas.microsoft.com/office/powerpoint/2010/main" val="258371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r>
              <a:rPr lang="he-IL" dirty="0"/>
              <a:t>דוגמה</a:t>
            </a:r>
          </a:p>
        </p:txBody>
      </p:sp>
      <p:sp>
        <p:nvSpPr>
          <p:cNvPr id="2" name="Content Placeholder 1"/>
          <p:cNvSpPr>
            <a:spLocks noGrp="1"/>
          </p:cNvSpPr>
          <p:nvPr>
            <p:ph idx="1"/>
          </p:nvPr>
        </p:nvSpPr>
        <p:spPr>
          <a:xfrm>
            <a:off x="4355976" y="1609416"/>
            <a:ext cx="4176464" cy="4699904"/>
          </a:xfrm>
        </p:spPr>
        <p:style>
          <a:lnRef idx="2">
            <a:schemeClr val="accent2"/>
          </a:lnRef>
          <a:fillRef idx="1">
            <a:schemeClr val="lt1"/>
          </a:fillRef>
          <a:effectRef idx="0">
            <a:schemeClr val="accent2"/>
          </a:effectRef>
          <a:fontRef idx="minor">
            <a:schemeClr val="dk1"/>
          </a:fontRef>
        </p:style>
        <p:txBody>
          <a:bodyPr>
            <a:noAutofit/>
          </a:bodyPr>
          <a:lstStyle/>
          <a:p>
            <a:pPr algn="l" rtl="0">
              <a:buNone/>
            </a:pPr>
            <a:r>
              <a:rPr lang="en-US" sz="2000" dirty="0">
                <a:solidFill>
                  <a:schemeClr val="tx1"/>
                </a:solidFill>
              </a:rPr>
              <a:t>using System;</a:t>
            </a:r>
          </a:p>
          <a:p>
            <a:pPr algn="l" rtl="0">
              <a:buNone/>
            </a:pPr>
            <a:r>
              <a:rPr lang="en-US" sz="2000" dirty="0">
                <a:solidFill>
                  <a:schemeClr val="tx1"/>
                </a:solidFill>
              </a:rPr>
              <a:t>using </a:t>
            </a:r>
            <a:r>
              <a:rPr lang="en-US" sz="2000" dirty="0" err="1">
                <a:solidFill>
                  <a:schemeClr val="tx1"/>
                </a:solidFill>
              </a:rPr>
              <a:t>System.Collections.Generic</a:t>
            </a:r>
            <a:r>
              <a:rPr lang="en-US" sz="2000" dirty="0">
                <a:solidFill>
                  <a:schemeClr val="tx1"/>
                </a:solidFill>
              </a:rPr>
              <a:t>;</a:t>
            </a:r>
          </a:p>
          <a:p>
            <a:pPr algn="l" rtl="0">
              <a:buNone/>
            </a:pPr>
            <a:r>
              <a:rPr lang="en-US" sz="2000" dirty="0">
                <a:solidFill>
                  <a:schemeClr val="tx1"/>
                </a:solidFill>
              </a:rPr>
              <a:t>namespace </a:t>
            </a:r>
            <a:r>
              <a:rPr lang="en-US" sz="2000" dirty="0" err="1">
                <a:solidFill>
                  <a:schemeClr val="tx1"/>
                </a:solidFill>
              </a:rPr>
              <a:t>Csharp</a:t>
            </a:r>
            <a:r>
              <a:rPr lang="en-US" sz="2000" dirty="0">
                <a:solidFill>
                  <a:schemeClr val="tx1"/>
                </a:solidFill>
              </a:rPr>
              <a:t> {</a:t>
            </a:r>
          </a:p>
          <a:p>
            <a:pPr algn="l" rtl="0">
              <a:buNone/>
            </a:pPr>
            <a:r>
              <a:rPr lang="en-US" sz="2000" dirty="0">
                <a:solidFill>
                  <a:schemeClr val="tx1"/>
                </a:solidFill>
              </a:rPr>
              <a:t>   class </a:t>
            </a:r>
            <a:r>
              <a:rPr lang="en-US" sz="2000" dirty="0" err="1">
                <a:solidFill>
                  <a:schemeClr val="tx1"/>
                </a:solidFill>
              </a:rPr>
              <a:t>IndexersExample</a:t>
            </a:r>
            <a:r>
              <a:rPr lang="en-US" sz="2000" dirty="0">
                <a:solidFill>
                  <a:schemeClr val="tx1"/>
                </a:solidFill>
              </a:rPr>
              <a:t>    {</a:t>
            </a:r>
          </a:p>
          <a:p>
            <a:pPr algn="l" rtl="0">
              <a:buNone/>
            </a:pPr>
            <a:r>
              <a:rPr lang="en-US" sz="2000" dirty="0">
                <a:solidFill>
                  <a:schemeClr val="tx1"/>
                </a:solidFill>
              </a:rPr>
              <a:t>     static void Main(string[] </a:t>
            </a:r>
            <a:r>
              <a:rPr lang="en-US" sz="2000" dirty="0" err="1">
                <a:solidFill>
                  <a:schemeClr val="tx1"/>
                </a:solidFill>
              </a:rPr>
              <a:t>args</a:t>
            </a:r>
            <a:r>
              <a:rPr lang="en-US" sz="2000" dirty="0">
                <a:solidFill>
                  <a:schemeClr val="tx1"/>
                </a:solidFill>
              </a:rPr>
              <a:t>)  {</a:t>
            </a:r>
          </a:p>
          <a:p>
            <a:pPr algn="l" rtl="0">
              <a:buNone/>
            </a:pPr>
            <a:r>
              <a:rPr lang="en-US" sz="2000" dirty="0">
                <a:solidFill>
                  <a:schemeClr val="tx1"/>
                </a:solidFill>
              </a:rPr>
              <a:t>          Friends ob = new Friends();</a:t>
            </a:r>
          </a:p>
          <a:p>
            <a:pPr algn="l" rtl="0">
              <a:buNone/>
            </a:pPr>
            <a:r>
              <a:rPr lang="en-US" sz="2000" dirty="0">
                <a:solidFill>
                  <a:schemeClr val="tx1"/>
                </a:solidFill>
              </a:rPr>
              <a:t>            ob[0] = "Dave";</a:t>
            </a:r>
          </a:p>
          <a:p>
            <a:pPr algn="l" rtl="0">
              <a:buNone/>
            </a:pPr>
            <a:r>
              <a:rPr lang="en-US" sz="2000" dirty="0">
                <a:solidFill>
                  <a:schemeClr val="tx1"/>
                </a:solidFill>
              </a:rPr>
              <a:t>            ob[1] = "Philip";</a:t>
            </a:r>
          </a:p>
          <a:p>
            <a:pPr algn="l" rtl="0">
              <a:buNone/>
            </a:pPr>
            <a:r>
              <a:rPr lang="en-US" sz="2000" dirty="0">
                <a:solidFill>
                  <a:schemeClr val="tx1"/>
                </a:solidFill>
              </a:rPr>
              <a:t>            ob[2] = "</a:t>
            </a:r>
            <a:r>
              <a:rPr lang="en-US" sz="2000" dirty="0" err="1">
                <a:solidFill>
                  <a:schemeClr val="tx1"/>
                </a:solidFill>
              </a:rPr>
              <a:t>Talya</a:t>
            </a:r>
            <a:r>
              <a:rPr lang="en-US" sz="2000" dirty="0">
                <a:solidFill>
                  <a:schemeClr val="tx1"/>
                </a:solidFill>
              </a:rPr>
              <a:t>";</a:t>
            </a:r>
          </a:p>
          <a:p>
            <a:pPr algn="l" rtl="0">
              <a:buNone/>
            </a:pPr>
            <a:r>
              <a:rPr lang="en-US" sz="2000" dirty="0">
                <a:solidFill>
                  <a:schemeClr val="tx1"/>
                </a:solidFill>
              </a:rPr>
              <a:t>      </a:t>
            </a:r>
            <a:r>
              <a:rPr lang="nn-NO" sz="2000" dirty="0">
                <a:solidFill>
                  <a:schemeClr val="tx1"/>
                </a:solidFill>
              </a:rPr>
              <a:t>   for (int i = 0; i &lt; 10; i++)</a:t>
            </a:r>
            <a:r>
              <a:rPr lang="en-US" sz="2000" dirty="0">
                <a:solidFill>
                  <a:schemeClr val="tx1"/>
                </a:solidFill>
              </a:rPr>
              <a:t>     {                	</a:t>
            </a:r>
            <a:r>
              <a:rPr lang="en-US" sz="2000" dirty="0" err="1">
                <a:solidFill>
                  <a:schemeClr val="tx1"/>
                </a:solidFill>
              </a:rPr>
              <a:t>Console.WriteLine</a:t>
            </a:r>
            <a:r>
              <a:rPr lang="en-US" sz="2000" dirty="0">
                <a:solidFill>
                  <a:schemeClr val="tx1"/>
                </a:solidFill>
              </a:rPr>
              <a:t>(</a:t>
            </a:r>
            <a:r>
              <a:rPr lang="en-US" sz="2000" dirty="0" err="1">
                <a:solidFill>
                  <a:schemeClr val="tx1"/>
                </a:solidFill>
              </a:rPr>
              <a:t>ob</a:t>
            </a:r>
            <a:r>
              <a:rPr lang="en-US" sz="2000" dirty="0">
                <a:solidFill>
                  <a:schemeClr val="tx1"/>
                </a:solidFill>
              </a:rPr>
              <a:t>[</a:t>
            </a:r>
            <a:r>
              <a:rPr lang="en-US" sz="2000" dirty="0" err="1">
                <a:solidFill>
                  <a:schemeClr val="tx1"/>
                </a:solidFill>
              </a:rPr>
              <a:t>i</a:t>
            </a:r>
            <a:r>
              <a:rPr lang="en-US" sz="2000" dirty="0">
                <a:solidFill>
                  <a:schemeClr val="tx1"/>
                </a:solidFill>
              </a:rPr>
              <a:t>]);</a:t>
            </a:r>
          </a:p>
          <a:p>
            <a:pPr algn="l" rtl="0">
              <a:buNone/>
            </a:pPr>
            <a:r>
              <a:rPr lang="en-US" sz="2000" dirty="0">
                <a:solidFill>
                  <a:schemeClr val="tx1"/>
                </a:solidFill>
              </a:rPr>
              <a:t>            }	}    }       </a:t>
            </a:r>
          </a:p>
          <a:p>
            <a:pPr>
              <a:buNone/>
            </a:pPr>
            <a:endParaRPr lang="en-US" sz="2000" dirty="0"/>
          </a:p>
          <a:p>
            <a:pPr>
              <a:buNone/>
            </a:pPr>
            <a:endParaRPr lang="en-US" sz="2000" dirty="0"/>
          </a:p>
        </p:txBody>
      </p:sp>
      <p:sp>
        <p:nvSpPr>
          <p:cNvPr id="5" name="TextBox 4"/>
          <p:cNvSpPr txBox="1"/>
          <p:nvPr/>
        </p:nvSpPr>
        <p:spPr>
          <a:xfrm>
            <a:off x="216024" y="1600339"/>
            <a:ext cx="4067944" cy="470898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rtl="0">
              <a:buNone/>
            </a:pPr>
            <a:r>
              <a:rPr lang="en-US" sz="2000" dirty="0">
                <a:latin typeface="Times New Roman" pitchFamily="18" charset="0"/>
                <a:cs typeface="Times New Roman" pitchFamily="18" charset="0"/>
              </a:rPr>
              <a:t> </a:t>
            </a:r>
            <a:r>
              <a:rPr lang="en-US" sz="2000" dirty="0">
                <a:solidFill>
                  <a:schemeClr val="tx1"/>
                </a:solidFill>
              </a:rPr>
              <a:t>public class Friends     {</a:t>
            </a:r>
          </a:p>
          <a:p>
            <a:pPr algn="l" rtl="0">
              <a:buNone/>
            </a:pPr>
            <a:r>
              <a:rPr lang="en-US" sz="2000" dirty="0">
                <a:solidFill>
                  <a:schemeClr val="tx1"/>
                </a:solidFill>
              </a:rPr>
              <a:t>    string[] names = new string[3];</a:t>
            </a:r>
          </a:p>
          <a:p>
            <a:pPr algn="l" rtl="0">
              <a:buNone/>
            </a:pPr>
            <a:r>
              <a:rPr lang="en-US" sz="2000" dirty="0">
                <a:solidFill>
                  <a:schemeClr val="tx1"/>
                </a:solidFill>
              </a:rPr>
              <a:t>        public string this[</a:t>
            </a:r>
            <a:r>
              <a:rPr lang="en-US" sz="2000" dirty="0" err="1">
                <a:solidFill>
                  <a:schemeClr val="tx1"/>
                </a:solidFill>
              </a:rPr>
              <a:t>int</a:t>
            </a:r>
            <a:r>
              <a:rPr lang="en-US" sz="2000" dirty="0">
                <a:solidFill>
                  <a:schemeClr val="tx1"/>
                </a:solidFill>
              </a:rPr>
              <a:t> index]</a:t>
            </a:r>
          </a:p>
          <a:p>
            <a:pPr algn="l" rtl="0">
              <a:buNone/>
            </a:pPr>
            <a:r>
              <a:rPr lang="en-US" sz="2000" dirty="0">
                <a:solidFill>
                  <a:schemeClr val="tx1"/>
                </a:solidFill>
              </a:rPr>
              <a:t>        {</a:t>
            </a:r>
          </a:p>
          <a:p>
            <a:pPr algn="l" rtl="0">
              <a:buNone/>
            </a:pPr>
            <a:r>
              <a:rPr lang="en-US" sz="2000" dirty="0">
                <a:solidFill>
                  <a:schemeClr val="tx1"/>
                </a:solidFill>
              </a:rPr>
              <a:t>            get</a:t>
            </a:r>
          </a:p>
          <a:p>
            <a:pPr algn="l" rtl="0">
              <a:buNone/>
            </a:pPr>
            <a:r>
              <a:rPr lang="en-US" sz="2000" dirty="0">
                <a:solidFill>
                  <a:schemeClr val="tx1"/>
                </a:solidFill>
              </a:rPr>
              <a:t>            {</a:t>
            </a:r>
          </a:p>
          <a:p>
            <a:pPr algn="l" rtl="0">
              <a:buNone/>
            </a:pPr>
            <a:r>
              <a:rPr lang="en-US" sz="2000" dirty="0">
                <a:solidFill>
                  <a:schemeClr val="tx1"/>
                </a:solidFill>
              </a:rPr>
              <a:t>                return names[index];</a:t>
            </a:r>
          </a:p>
          <a:p>
            <a:pPr algn="l" rtl="0">
              <a:buNone/>
            </a:pPr>
            <a:r>
              <a:rPr lang="en-US" sz="2000" dirty="0">
                <a:solidFill>
                  <a:schemeClr val="tx1"/>
                </a:solidFill>
              </a:rPr>
              <a:t>            }</a:t>
            </a:r>
          </a:p>
          <a:p>
            <a:pPr algn="l" rtl="0">
              <a:buNone/>
            </a:pPr>
            <a:r>
              <a:rPr lang="en-US" sz="2000" dirty="0">
                <a:solidFill>
                  <a:schemeClr val="tx1"/>
                </a:solidFill>
              </a:rPr>
              <a:t>            set</a:t>
            </a:r>
          </a:p>
          <a:p>
            <a:pPr algn="l" rtl="0">
              <a:buNone/>
            </a:pPr>
            <a:r>
              <a:rPr lang="en-US" sz="2000" dirty="0">
                <a:solidFill>
                  <a:schemeClr val="tx1"/>
                </a:solidFill>
              </a:rPr>
              <a:t>            {</a:t>
            </a:r>
          </a:p>
          <a:p>
            <a:pPr algn="l" rtl="0">
              <a:buNone/>
            </a:pPr>
            <a:r>
              <a:rPr lang="en-US" sz="2000" dirty="0">
                <a:solidFill>
                  <a:schemeClr val="tx1"/>
                </a:solidFill>
              </a:rPr>
              <a:t>                names[index] = value;</a:t>
            </a:r>
          </a:p>
          <a:p>
            <a:pPr algn="l" rtl="0">
              <a:buNone/>
            </a:pPr>
            <a:r>
              <a:rPr lang="en-US" sz="2000" dirty="0">
                <a:solidFill>
                  <a:schemeClr val="tx1"/>
                </a:solidFill>
              </a:rPr>
              <a:t>            }</a:t>
            </a:r>
          </a:p>
          <a:p>
            <a:pPr algn="l" rtl="0">
              <a:buNone/>
            </a:pPr>
            <a:r>
              <a:rPr lang="en-US" sz="2000" dirty="0">
                <a:solidFill>
                  <a:schemeClr val="tx1"/>
                </a:solidFill>
              </a:rPr>
              <a:t>        }</a:t>
            </a:r>
          </a:p>
          <a:p>
            <a:pPr algn="l" rtl="0">
              <a:buNone/>
            </a:pPr>
            <a:r>
              <a:rPr lang="en-US" sz="2000" dirty="0">
                <a:solidFill>
                  <a:schemeClr val="tx1"/>
                </a:solidFill>
              </a:rPr>
              <a:t>    }</a:t>
            </a:r>
          </a:p>
          <a:p>
            <a:pPr algn="l" rtl="0">
              <a:buNone/>
            </a:pPr>
            <a:r>
              <a:rPr lang="en-US" sz="2000" dirty="0">
                <a:solidFill>
                  <a:schemeClr val="tx1"/>
                </a:solidFill>
              </a:rPr>
              <a:t>}</a:t>
            </a:r>
          </a:p>
        </p:txBody>
      </p:sp>
    </p:spTree>
    <p:extLst>
      <p:ext uri="{BB962C8B-B14F-4D97-AF65-F5344CB8AC3E}">
        <p14:creationId xmlns:p14="http://schemas.microsoft.com/office/powerpoint/2010/main" val="11621096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5580112" y="269380"/>
            <a:ext cx="2642862" cy="1944216"/>
          </a:xfrm>
        </p:spPr>
        <p:txBody>
          <a:bodyPr>
            <a:normAutofit fontScale="90000"/>
          </a:bodyPr>
          <a:lstStyle/>
          <a:p>
            <a:pPr algn="ctr"/>
            <a:r>
              <a:rPr lang="he-IL" dirty="0"/>
              <a:t>דוגמא מורכבת לשימוש ב </a:t>
            </a:r>
            <a:r>
              <a:rPr lang="en-US" dirty="0"/>
              <a:t>INDEXER</a:t>
            </a:r>
            <a:endParaRPr lang="he-IL" dirty="0"/>
          </a:p>
        </p:txBody>
      </p:sp>
      <p:sp>
        <p:nvSpPr>
          <p:cNvPr id="5" name="TextBox 4"/>
          <p:cNvSpPr txBox="1"/>
          <p:nvPr/>
        </p:nvSpPr>
        <p:spPr>
          <a:xfrm>
            <a:off x="216024" y="412333"/>
            <a:ext cx="5652120" cy="637251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DynamicStringArray</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[capacity];</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index]</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[index];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[index] = value;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"no result"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StartsWith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smtClean="0"/>
              <a:t>154</a:t>
            </a:fld>
            <a:endParaRPr lang="he-IL"/>
          </a:p>
        </p:txBody>
      </p:sp>
      <p:sp>
        <p:nvSpPr>
          <p:cNvPr id="6" name="הסבר מלבני מעוגל 17">
            <a:extLst>
              <a:ext uri="{FF2B5EF4-FFF2-40B4-BE49-F238E27FC236}">
                <a16:creationId xmlns:a16="http://schemas.microsoft.com/office/drawing/2014/main" id="{B6152DFA-9239-4DCB-9F13-87F21B50ED09}"/>
              </a:ext>
            </a:extLst>
          </p:cNvPr>
          <p:cNvSpPr/>
          <p:nvPr/>
        </p:nvSpPr>
        <p:spPr bwMode="auto">
          <a:xfrm flipH="1">
            <a:off x="3744441" y="188640"/>
            <a:ext cx="2200745" cy="776702"/>
          </a:xfrm>
          <a:prstGeom prst="wedgeRoundRectCallout">
            <a:avLst>
              <a:gd name="adj1" fmla="val 22750"/>
              <a:gd name="adj2" fmla="val 240416"/>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r>
              <a:rPr lang="he-IL" dirty="0"/>
              <a:t>הדוגמא המלאה במודל ללימוד עצמי</a:t>
            </a:r>
          </a:p>
        </p:txBody>
      </p:sp>
      <p:sp>
        <p:nvSpPr>
          <p:cNvPr id="2" name="Content Placeholder 1"/>
          <p:cNvSpPr>
            <a:spLocks noGrp="1"/>
          </p:cNvSpPr>
          <p:nvPr>
            <p:ph idx="1"/>
          </p:nvPr>
        </p:nvSpPr>
        <p:spPr>
          <a:xfrm>
            <a:off x="4572000" y="3031496"/>
            <a:ext cx="4494672" cy="3519315"/>
          </a:xfrm>
        </p:spPr>
        <p:style>
          <a:lnRef idx="2">
            <a:schemeClr val="accent2"/>
          </a:lnRef>
          <a:fillRef idx="1">
            <a:schemeClr val="lt1"/>
          </a:fillRef>
          <a:effectRef idx="0">
            <a:schemeClr val="accent2"/>
          </a:effectRef>
          <a:fontRef idx="minor">
            <a:schemeClr val="dk1"/>
          </a:fontRef>
        </p:style>
        <p:txBody>
          <a:bodyPr>
            <a:noAutofit/>
          </a:bodyPr>
          <a:lstStyle/>
          <a:p>
            <a:pPr marL="0" marR="0" indent="0" algn="l" rtl="0">
              <a:lnSpc>
                <a:spcPct val="107000"/>
              </a:lnSpc>
              <a:spcBef>
                <a:spcPts val="0"/>
              </a:spcBef>
              <a:spcAft>
                <a:spcPts val="0"/>
              </a:spcAft>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osi</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efg</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400" dirty="0"/>
          </a:p>
        </p:txBody>
      </p:sp>
    </p:spTree>
    <p:extLst>
      <p:ext uri="{BB962C8B-B14F-4D97-AF65-F5344CB8AC3E}">
        <p14:creationId xmlns:p14="http://schemas.microsoft.com/office/powerpoint/2010/main" val="149848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r>
              <a:rPr lang="he-IL" sz="6000" dirty="0"/>
              <a:t>המרה </a:t>
            </a:r>
            <a:r>
              <a:rPr lang="en-US" sz="4800" dirty="0"/>
              <a:t>casting</a:t>
            </a:r>
            <a:endParaRPr lang="he-IL" sz="4800" dirty="0"/>
          </a:p>
        </p:txBody>
      </p:sp>
      <p:sp>
        <p:nvSpPr>
          <p:cNvPr id="3" name="מציין מיקום תוכן 2"/>
          <p:cNvSpPr>
            <a:spLocks noGrp="1"/>
          </p:cNvSpPr>
          <p:nvPr>
            <p:ph idx="1"/>
          </p:nvPr>
        </p:nvSpPr>
        <p:spPr/>
        <p:txBody>
          <a:bodyPr>
            <a:normAutofit fontScale="92500"/>
          </a:bodyPr>
          <a:lstStyle/>
          <a:p>
            <a:r>
              <a:rPr lang="he-IL" dirty="0"/>
              <a:t>המרה מרומזת (</a:t>
            </a:r>
            <a:r>
              <a:rPr lang="en-US" dirty="0"/>
              <a:t>implicit</a:t>
            </a:r>
            <a:r>
              <a:rPr lang="he-IL" dirty="0"/>
              <a:t>) – שנעשית באופן אוטומטי, ללא סוגריים עגולות.</a:t>
            </a:r>
          </a:p>
          <a:p>
            <a:r>
              <a:rPr lang="he-IL" dirty="0"/>
              <a:t>המרה מפורשת (</a:t>
            </a:r>
            <a:r>
              <a:rPr lang="en-US" dirty="0"/>
              <a:t>explicit</a:t>
            </a:r>
            <a:r>
              <a:rPr lang="he-IL" dirty="0"/>
              <a:t>) - שנעשית באופן מודע, עם סוגררים עגולות. </a:t>
            </a:r>
          </a:p>
          <a:p>
            <a:pPr marL="0" indent="0">
              <a:buNone/>
            </a:pPr>
            <a:endParaRPr lang="he-IL" dirty="0"/>
          </a:p>
          <a:p>
            <a:pPr marL="0" indent="0">
              <a:buNone/>
            </a:pPr>
            <a:r>
              <a:rPr lang="he-IL" dirty="0"/>
              <a:t>לדוגמא:</a:t>
            </a:r>
          </a:p>
          <a:p>
            <a:pPr marL="0" indent="0" algn="l" rtl="0">
              <a:buNone/>
            </a:pPr>
            <a:r>
              <a:rPr lang="en-US" dirty="0" err="1">
                <a:solidFill>
                  <a:srgbClr val="0000FF"/>
                </a:solidFill>
                <a:highlight>
                  <a:srgbClr val="FFFFFF"/>
                </a:highlight>
                <a:latin typeface="Consolas"/>
              </a:rPr>
              <a:t>int</a:t>
            </a:r>
            <a:r>
              <a:rPr lang="en-US" dirty="0">
                <a:solidFill>
                  <a:srgbClr val="000000"/>
                </a:solidFill>
                <a:highlight>
                  <a:srgbClr val="FFFFFF"/>
                </a:highlight>
                <a:latin typeface="Consolas"/>
              </a:rPr>
              <a:t> a = 10;</a:t>
            </a:r>
          </a:p>
          <a:p>
            <a:pPr marL="0" indent="0" algn="l" rtl="0">
              <a:buNone/>
            </a:pPr>
            <a:r>
              <a:rPr lang="en-US" dirty="0">
                <a:solidFill>
                  <a:srgbClr val="0000FF"/>
                </a:solidFill>
                <a:highlight>
                  <a:srgbClr val="FFFFFF"/>
                </a:highlight>
                <a:latin typeface="Consolas"/>
              </a:rPr>
              <a:t>double</a:t>
            </a:r>
            <a:r>
              <a:rPr lang="en-US" dirty="0">
                <a:solidFill>
                  <a:srgbClr val="000000"/>
                </a:solidFill>
                <a:highlight>
                  <a:srgbClr val="FFFFFF"/>
                </a:highlight>
                <a:latin typeface="Consolas"/>
              </a:rPr>
              <a:t> d = a; </a:t>
            </a:r>
            <a:r>
              <a:rPr lang="en-US" dirty="0">
                <a:solidFill>
                  <a:srgbClr val="008000"/>
                </a:solidFill>
                <a:highlight>
                  <a:srgbClr val="FFFFFF"/>
                </a:highlight>
                <a:latin typeface="Consolas"/>
              </a:rPr>
              <a:t>//</a:t>
            </a:r>
            <a:r>
              <a:rPr lang="en-US" dirty="0" err="1">
                <a:solidFill>
                  <a:srgbClr val="008000"/>
                </a:solidFill>
                <a:highlight>
                  <a:srgbClr val="FFFFFF"/>
                </a:highlight>
                <a:latin typeface="Consolas"/>
              </a:rPr>
              <a:t>imlicit</a:t>
            </a:r>
            <a:r>
              <a:rPr lang="en-US" dirty="0">
                <a:solidFill>
                  <a:srgbClr val="008000"/>
                </a:solidFill>
                <a:highlight>
                  <a:srgbClr val="FFFFFF"/>
                </a:highlight>
                <a:latin typeface="Consolas"/>
              </a:rPr>
              <a:t> casting, ok!</a:t>
            </a:r>
            <a:endParaRPr lang="en-US" dirty="0">
              <a:solidFill>
                <a:srgbClr val="000000"/>
              </a:solidFill>
              <a:highlight>
                <a:srgbClr val="FFFFFF"/>
              </a:highlight>
              <a:latin typeface="Consolas"/>
            </a:endParaRPr>
          </a:p>
          <a:p>
            <a:pPr marL="0" indent="0" algn="l" rtl="0">
              <a:buNone/>
            </a:pPr>
            <a:endParaRPr lang="he-IL" dirty="0">
              <a:solidFill>
                <a:srgbClr val="000000"/>
              </a:solidFill>
              <a:highlight>
                <a:srgbClr val="FFFFFF"/>
              </a:highlight>
              <a:latin typeface="Consolas"/>
            </a:endParaRPr>
          </a:p>
          <a:p>
            <a:pPr marL="0" indent="0" algn="l" rtl="0">
              <a:buNone/>
            </a:pPr>
            <a:r>
              <a:rPr lang="en-US" dirty="0">
                <a:solidFill>
                  <a:srgbClr val="000000"/>
                </a:solidFill>
                <a:highlight>
                  <a:srgbClr val="FFFFFF"/>
                </a:highlight>
                <a:latin typeface="Consolas"/>
              </a:rPr>
              <a:t>a = d; </a:t>
            </a:r>
            <a:r>
              <a:rPr lang="en-US" sz="2000" dirty="0">
                <a:solidFill>
                  <a:srgbClr val="008000"/>
                </a:solidFill>
                <a:highlight>
                  <a:srgbClr val="FFFFFF"/>
                </a:highlight>
                <a:latin typeface="Consolas"/>
              </a:rPr>
              <a:t>//compilation error. need explicit casting.</a:t>
            </a:r>
            <a:endParaRPr lang="en-US" sz="2400" dirty="0">
              <a:solidFill>
                <a:srgbClr val="000000"/>
              </a:solidFill>
              <a:highlight>
                <a:srgbClr val="FFFFFF"/>
              </a:highlight>
              <a:latin typeface="Consolas"/>
            </a:endParaRPr>
          </a:p>
          <a:p>
            <a:pPr marL="0" indent="0" algn="l" rtl="0">
              <a:buNone/>
            </a:pPr>
            <a:r>
              <a:rPr lang="en-US" dirty="0">
                <a:solidFill>
                  <a:srgbClr val="000000"/>
                </a:solidFill>
                <a:highlight>
                  <a:srgbClr val="FFFFFF"/>
                </a:highlight>
                <a:latin typeface="Consolas"/>
              </a:rPr>
              <a:t>a = (</a:t>
            </a:r>
            <a:r>
              <a:rPr lang="en-US" dirty="0" err="1">
                <a:solidFill>
                  <a:srgbClr val="0000FF"/>
                </a:solidFill>
                <a:highlight>
                  <a:srgbClr val="FFFFFF"/>
                </a:highlight>
                <a:latin typeface="Consolas"/>
              </a:rPr>
              <a:t>int</a:t>
            </a:r>
            <a:r>
              <a:rPr lang="en-US" dirty="0">
                <a:solidFill>
                  <a:srgbClr val="000000"/>
                </a:solidFill>
                <a:highlight>
                  <a:srgbClr val="FFFFFF"/>
                </a:highlight>
                <a:latin typeface="Consolas"/>
              </a:rPr>
              <a:t>)d; </a:t>
            </a:r>
            <a:r>
              <a:rPr lang="en-US" dirty="0">
                <a:solidFill>
                  <a:srgbClr val="008000"/>
                </a:solidFill>
                <a:highlight>
                  <a:srgbClr val="FFFFFF"/>
                </a:highlight>
                <a:latin typeface="Consolas"/>
              </a:rPr>
              <a:t>//</a:t>
            </a:r>
            <a:r>
              <a:rPr lang="en-US" dirty="0" err="1">
                <a:solidFill>
                  <a:srgbClr val="008000"/>
                </a:solidFill>
                <a:highlight>
                  <a:srgbClr val="FFFFFF"/>
                </a:highlight>
                <a:latin typeface="Consolas"/>
              </a:rPr>
              <a:t>explict</a:t>
            </a:r>
            <a:r>
              <a:rPr lang="en-US" dirty="0">
                <a:solidFill>
                  <a:srgbClr val="008000"/>
                </a:solidFill>
                <a:highlight>
                  <a:srgbClr val="FFFFFF"/>
                </a:highlight>
                <a:latin typeface="Consolas"/>
              </a:rPr>
              <a:t> casting, ok! </a:t>
            </a:r>
            <a:endParaRPr lang="he-IL" sz="2200" dirty="0"/>
          </a:p>
        </p:txBody>
      </p:sp>
    </p:spTree>
    <p:extLst>
      <p:ext uri="{BB962C8B-B14F-4D97-AF65-F5344CB8AC3E}">
        <p14:creationId xmlns:p14="http://schemas.microsoft.com/office/powerpoint/2010/main" val="2975452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מתודות המרה</a:t>
            </a:r>
          </a:p>
        </p:txBody>
      </p:sp>
      <p:sp>
        <p:nvSpPr>
          <p:cNvPr id="3" name="מציין מיקום תוכן 2"/>
          <p:cNvSpPr>
            <a:spLocks noGrp="1"/>
          </p:cNvSpPr>
          <p:nvPr>
            <p:ph idx="1"/>
          </p:nvPr>
        </p:nvSpPr>
        <p:spPr/>
        <p:txBody>
          <a:bodyPr>
            <a:normAutofit/>
          </a:bodyPr>
          <a:lstStyle/>
          <a:p>
            <a:r>
              <a:rPr lang="he-IL" dirty="0"/>
              <a:t>הזכרנו כבר המרה מרומזת(</a:t>
            </a:r>
            <a:r>
              <a:rPr lang="en-US" dirty="0"/>
              <a:t>implicit</a:t>
            </a:r>
            <a:r>
              <a:rPr lang="he-IL" dirty="0"/>
              <a:t>) – שנעשית באופן אוטומטי. והמרה מפורשת (</a:t>
            </a:r>
            <a:r>
              <a:rPr lang="en-US" dirty="0"/>
              <a:t>explicit</a:t>
            </a:r>
            <a:r>
              <a:rPr lang="he-IL" dirty="0"/>
              <a:t>) - שנעשית באופן מודע. </a:t>
            </a:r>
          </a:p>
          <a:p>
            <a:r>
              <a:rPr lang="he-IL" dirty="0"/>
              <a:t>מה שאנחנו מגלים כעת – שהן נעשות בעזרת אופרטור ההמרה.</a:t>
            </a:r>
          </a:p>
          <a:p>
            <a:pPr algn="l" rtl="0"/>
            <a:endParaRPr lang="he-IL" dirty="0"/>
          </a:p>
          <a:p>
            <a:pPr algn="l" rtl="0"/>
            <a:r>
              <a:rPr lang="en-US" b="1" dirty="0">
                <a:effectLst>
                  <a:outerShdw blurRad="38100" dist="38100" dir="2700000" algn="tl">
                    <a:srgbClr val="000000">
                      <a:alpha val="43137"/>
                    </a:srgbClr>
                  </a:outerShdw>
                </a:effectLst>
              </a:rPr>
              <a:t>Public static </a:t>
            </a:r>
            <a:r>
              <a:rPr lang="en-US" b="1" dirty="0">
                <a:solidFill>
                  <a:srgbClr val="FF0000"/>
                </a:solidFill>
                <a:effectLst>
                  <a:outerShdw blurRad="38100" dist="38100" dir="2700000" algn="tl">
                    <a:srgbClr val="000000">
                      <a:alpha val="43137"/>
                    </a:srgbClr>
                  </a:outerShdw>
                </a:effectLst>
              </a:rPr>
              <a:t>implicit</a:t>
            </a:r>
            <a:r>
              <a:rPr lang="en-US" b="1" dirty="0">
                <a:effectLst>
                  <a:outerShdw blurRad="38100" dist="38100" dir="2700000" algn="tl">
                    <a:srgbClr val="000000">
                      <a:alpha val="43137"/>
                    </a:srgbClr>
                  </a:outerShdw>
                </a:effectLst>
              </a:rPr>
              <a:t> operator </a:t>
            </a:r>
            <a:r>
              <a:rPr lang="en-US" dirty="0" err="1"/>
              <a:t>TargetType</a:t>
            </a:r>
            <a:r>
              <a:rPr lang="en-US" dirty="0"/>
              <a:t> 					(</a:t>
            </a:r>
            <a:r>
              <a:rPr lang="en-US" dirty="0" err="1"/>
              <a:t>SourceType</a:t>
            </a:r>
            <a:r>
              <a:rPr lang="en-US" dirty="0"/>
              <a:t> s)</a:t>
            </a:r>
            <a:endParaRPr lang="he-IL" dirty="0"/>
          </a:p>
          <a:p>
            <a:pPr algn="l" rtl="0"/>
            <a:endParaRPr lang="he-IL" dirty="0"/>
          </a:p>
          <a:p>
            <a:pPr algn="l" rtl="0"/>
            <a:r>
              <a:rPr lang="en-US" b="1" dirty="0">
                <a:effectLst>
                  <a:outerShdw blurRad="38100" dist="38100" dir="2700000" algn="tl">
                    <a:srgbClr val="000000">
                      <a:alpha val="43137"/>
                    </a:srgbClr>
                  </a:outerShdw>
                </a:effectLst>
              </a:rPr>
              <a:t>Public static </a:t>
            </a:r>
            <a:r>
              <a:rPr lang="en-US" b="1" dirty="0">
                <a:solidFill>
                  <a:srgbClr val="FF0000"/>
                </a:solidFill>
                <a:effectLst>
                  <a:outerShdw blurRad="38100" dist="38100" dir="2700000" algn="tl">
                    <a:srgbClr val="000000">
                      <a:alpha val="43137"/>
                    </a:srgbClr>
                  </a:outerShdw>
                </a:effectLst>
              </a:rPr>
              <a:t>explicit</a:t>
            </a:r>
            <a:r>
              <a:rPr lang="en-US" b="1" dirty="0">
                <a:effectLst>
                  <a:outerShdw blurRad="38100" dist="38100" dir="2700000" algn="tl">
                    <a:srgbClr val="000000">
                      <a:alpha val="43137"/>
                    </a:srgbClr>
                  </a:outerShdw>
                </a:effectLst>
              </a:rPr>
              <a:t> operator </a:t>
            </a:r>
            <a:r>
              <a:rPr lang="en-US" dirty="0" err="1"/>
              <a:t>TargetType</a:t>
            </a:r>
            <a:r>
              <a:rPr lang="en-US" dirty="0"/>
              <a:t> 					(</a:t>
            </a:r>
            <a:r>
              <a:rPr lang="en-US" dirty="0" err="1"/>
              <a:t>SourceType</a:t>
            </a:r>
            <a:r>
              <a:rPr lang="en-US" dirty="0"/>
              <a:t> s)</a:t>
            </a:r>
            <a:endParaRPr lang="he-IL" dirty="0"/>
          </a:p>
          <a:p>
            <a:pPr marL="0" indent="0">
              <a:buNone/>
            </a:pPr>
            <a:endParaRPr lang="he-IL" dirty="0"/>
          </a:p>
        </p:txBody>
      </p:sp>
    </p:spTree>
    <p:extLst>
      <p:ext uri="{BB962C8B-B14F-4D97-AF65-F5344CB8AC3E}">
        <p14:creationId xmlns:p14="http://schemas.microsoft.com/office/powerpoint/2010/main" val="8237349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נדגים</a:t>
            </a:r>
          </a:p>
        </p:txBody>
      </p:sp>
      <p:sp>
        <p:nvSpPr>
          <p:cNvPr id="3" name="מציין מיקום תוכן 2"/>
          <p:cNvSpPr>
            <a:spLocks noGrp="1"/>
          </p:cNvSpPr>
          <p:nvPr>
            <p:ph idx="1"/>
          </p:nvPr>
        </p:nvSpPr>
        <p:spPr/>
        <p:txBody>
          <a:bodyPr>
            <a:normAutofit fontScale="92500" lnSpcReduction="20000"/>
          </a:bodyPr>
          <a:lstStyle/>
          <a:p>
            <a:r>
              <a:rPr lang="he-IL" sz="2800" b="1" dirty="0"/>
              <a:t>נאפשר המרה מפורשת מ </a:t>
            </a:r>
            <a:r>
              <a:rPr lang="en-US" sz="2800" b="1" dirty="0"/>
              <a:t>double </a:t>
            </a:r>
            <a:r>
              <a:rPr lang="he-IL" sz="2800" b="1" dirty="0"/>
              <a:t> ל </a:t>
            </a:r>
            <a:r>
              <a:rPr lang="en-US" sz="2800" b="1" dirty="0"/>
              <a:t>vector</a:t>
            </a:r>
            <a:r>
              <a:rPr lang="he-IL" sz="2800" b="1" dirty="0"/>
              <a:t>:</a:t>
            </a:r>
            <a:endParaRPr lang="en-US" dirty="0"/>
          </a:p>
          <a:p>
            <a:pPr marL="0" indent="0" algn="l" rtl="0">
              <a:buNone/>
            </a:pPr>
            <a:r>
              <a:rPr lang="en-US" dirty="0"/>
              <a:t>public static </a:t>
            </a:r>
            <a:r>
              <a:rPr lang="en-US" dirty="0">
                <a:solidFill>
                  <a:srgbClr val="FF0000"/>
                </a:solidFill>
              </a:rPr>
              <a:t>explicit</a:t>
            </a:r>
            <a:r>
              <a:rPr lang="en-US" dirty="0"/>
              <a:t> operator </a:t>
            </a:r>
            <a:r>
              <a:rPr lang="en-US" dirty="0">
                <a:solidFill>
                  <a:srgbClr val="FF0000"/>
                </a:solidFill>
              </a:rPr>
              <a:t>Vector</a:t>
            </a:r>
            <a:r>
              <a:rPr lang="en-US" dirty="0"/>
              <a:t>(</a:t>
            </a:r>
            <a:r>
              <a:rPr lang="en-US" dirty="0">
                <a:solidFill>
                  <a:srgbClr val="FF0000"/>
                </a:solidFill>
              </a:rPr>
              <a:t>double</a:t>
            </a:r>
            <a:r>
              <a:rPr lang="en-US" dirty="0"/>
              <a:t> d)</a:t>
            </a:r>
          </a:p>
          <a:p>
            <a:pPr marL="0" indent="0" algn="l" rtl="0">
              <a:buNone/>
            </a:pPr>
            <a:r>
              <a:rPr lang="en-US" dirty="0"/>
              <a:t>	</a:t>
            </a:r>
            <a:r>
              <a:rPr lang="he-IL" dirty="0"/>
              <a:t>        }</a:t>
            </a:r>
            <a:r>
              <a:rPr lang="en-US" dirty="0"/>
              <a:t>return new Vector(d, d);	</a:t>
            </a:r>
            <a:r>
              <a:rPr lang="he-IL" dirty="0"/>
              <a:t>        {</a:t>
            </a:r>
          </a:p>
          <a:p>
            <a:r>
              <a:rPr lang="he-IL" dirty="0"/>
              <a:t>והקריאה למתודה:</a:t>
            </a:r>
          </a:p>
          <a:p>
            <a:pPr lvl="1" algn="l" rtl="0"/>
            <a:r>
              <a:rPr lang="en-US" dirty="0"/>
              <a:t>Double d1 = 2.2, d2 = 5.5;</a:t>
            </a:r>
            <a:br>
              <a:rPr lang="en-US" dirty="0"/>
            </a:br>
            <a:r>
              <a:rPr lang="en-US" dirty="0"/>
              <a:t>Vector v1 = new Vector(1, 1);</a:t>
            </a:r>
            <a:br>
              <a:rPr lang="en-US" dirty="0"/>
            </a:br>
            <a:r>
              <a:rPr lang="en-US" dirty="0"/>
              <a:t>Vector v2 = (Vector)d2;</a:t>
            </a:r>
            <a:endParaRPr lang="he-IL" dirty="0"/>
          </a:p>
          <a:p>
            <a:endParaRPr lang="he-IL" sz="2800" b="1" dirty="0"/>
          </a:p>
          <a:p>
            <a:r>
              <a:rPr lang="he-IL" sz="2800" b="1" dirty="0"/>
              <a:t>נאפשר המרה מרומזת מ </a:t>
            </a:r>
            <a:r>
              <a:rPr lang="en-US" sz="2800" b="1" dirty="0"/>
              <a:t> vector</a:t>
            </a:r>
            <a:r>
              <a:rPr lang="he-IL" sz="2800" b="1" dirty="0"/>
              <a:t>ל</a:t>
            </a:r>
            <a:r>
              <a:rPr lang="en-US" sz="2800" b="1" dirty="0"/>
              <a:t>double </a:t>
            </a:r>
            <a:r>
              <a:rPr lang="he-IL" sz="2800" b="1" dirty="0"/>
              <a:t>:</a:t>
            </a:r>
            <a:endParaRPr lang="he-IL" dirty="0"/>
          </a:p>
          <a:p>
            <a:pPr marL="0" indent="0" algn="l" rtl="0">
              <a:buNone/>
            </a:pPr>
            <a:r>
              <a:rPr lang="en-US" dirty="0"/>
              <a:t>public static </a:t>
            </a:r>
            <a:r>
              <a:rPr lang="en-US" dirty="0">
                <a:solidFill>
                  <a:srgbClr val="FF0000"/>
                </a:solidFill>
              </a:rPr>
              <a:t>implicit</a:t>
            </a:r>
            <a:r>
              <a:rPr lang="en-US" dirty="0"/>
              <a:t> operator </a:t>
            </a:r>
            <a:r>
              <a:rPr lang="en-US" dirty="0">
                <a:solidFill>
                  <a:srgbClr val="FF0000"/>
                </a:solidFill>
              </a:rPr>
              <a:t>double</a:t>
            </a:r>
            <a:r>
              <a:rPr lang="en-US" dirty="0"/>
              <a:t>(</a:t>
            </a:r>
            <a:r>
              <a:rPr lang="en-US" dirty="0">
                <a:solidFill>
                  <a:srgbClr val="FF0000"/>
                </a:solidFill>
              </a:rPr>
              <a:t>Vector</a:t>
            </a:r>
            <a:r>
              <a:rPr lang="en-US" dirty="0"/>
              <a:t> v)</a:t>
            </a:r>
          </a:p>
          <a:p>
            <a:pPr marL="0" indent="0" algn="l" rtl="0">
              <a:buNone/>
            </a:pPr>
            <a:r>
              <a:rPr lang="en-US" dirty="0"/>
              <a:t>	</a:t>
            </a:r>
            <a:r>
              <a:rPr lang="he-IL" dirty="0"/>
              <a:t>  }</a:t>
            </a:r>
            <a:r>
              <a:rPr lang="en-US" dirty="0"/>
              <a:t> return </a:t>
            </a:r>
            <a:r>
              <a:rPr lang="en-US" dirty="0" err="1"/>
              <a:t>Math.Sqrt</a:t>
            </a:r>
            <a:r>
              <a:rPr lang="en-US" dirty="0"/>
              <a:t>(</a:t>
            </a:r>
            <a:r>
              <a:rPr lang="en-US" dirty="0" err="1"/>
              <a:t>v.x</a:t>
            </a:r>
            <a:r>
              <a:rPr lang="en-US" dirty="0"/>
              <a:t> * </a:t>
            </a:r>
            <a:r>
              <a:rPr lang="en-US" dirty="0" err="1"/>
              <a:t>v.x</a:t>
            </a:r>
            <a:r>
              <a:rPr lang="en-US" dirty="0"/>
              <a:t> + </a:t>
            </a:r>
            <a:r>
              <a:rPr lang="en-US" dirty="0" err="1"/>
              <a:t>v.y</a:t>
            </a:r>
            <a:r>
              <a:rPr lang="en-US" dirty="0"/>
              <a:t> * </a:t>
            </a:r>
            <a:r>
              <a:rPr lang="en-US" dirty="0" err="1"/>
              <a:t>v.y</a:t>
            </a:r>
            <a:r>
              <a:rPr lang="en-US" dirty="0"/>
              <a:t>); </a:t>
            </a:r>
            <a:r>
              <a:rPr lang="he-IL" dirty="0"/>
              <a:t>      {</a:t>
            </a:r>
          </a:p>
          <a:p>
            <a:r>
              <a:rPr lang="he-IL" dirty="0"/>
              <a:t>והקריאה למתודה:</a:t>
            </a:r>
          </a:p>
          <a:p>
            <a:pPr lvl="1" algn="l" rtl="0"/>
            <a:r>
              <a:rPr lang="en-US" dirty="0"/>
              <a:t>double d2 = v1;</a:t>
            </a:r>
          </a:p>
        </p:txBody>
      </p:sp>
      <p:sp>
        <p:nvSpPr>
          <p:cNvPr id="4" name="תרשים זרימה: קלט ידני 3"/>
          <p:cNvSpPr/>
          <p:nvPr/>
        </p:nvSpPr>
        <p:spPr>
          <a:xfrm>
            <a:off x="5868144"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Solid87</a:t>
            </a:r>
          </a:p>
        </p:txBody>
      </p:sp>
      <p:sp>
        <p:nvSpPr>
          <p:cNvPr id="5" name="תרשים זרימה: קלט ידני 4"/>
          <p:cNvSpPr/>
          <p:nvPr/>
        </p:nvSpPr>
        <p:spPr>
          <a:xfrm>
            <a:off x="363589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Solid92</a:t>
            </a:r>
          </a:p>
        </p:txBody>
      </p:sp>
    </p:spTree>
    <p:extLst>
      <p:ext uri="{BB962C8B-B14F-4D97-AF65-F5344CB8AC3E}">
        <p14:creationId xmlns:p14="http://schemas.microsoft.com/office/powerpoint/2010/main" val="17630725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r>
              <a:rPr lang="he-IL" sz="4000" dirty="0"/>
              <a:t>דוגמא לחפיפת המרות</a:t>
            </a:r>
            <a:endParaRPr lang="he-IL" sz="2000" dirty="0"/>
          </a:p>
        </p:txBody>
      </p:sp>
      <p:sp>
        <p:nvSpPr>
          <p:cNvPr id="5" name="תרשים זרימה: קלט ידני 4"/>
          <p:cNvSpPr/>
          <p:nvPr/>
        </p:nvSpPr>
        <p:spPr>
          <a:xfrm>
            <a:off x="255577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Solid113</a:t>
            </a:r>
          </a:p>
        </p:txBody>
      </p:sp>
      <p:sp>
        <p:nvSpPr>
          <p:cNvPr id="6" name="מציין מיקום תוכן 2"/>
          <p:cNvSpPr txBox="1">
            <a:spLocks/>
          </p:cNvSpPr>
          <p:nvPr/>
        </p:nvSpPr>
        <p:spPr>
          <a:xfrm>
            <a:off x="179512" y="1584176"/>
            <a:ext cx="7527032" cy="5301208"/>
          </a:xfrm>
          <a:prstGeom prst="rect">
            <a:avLst/>
          </a:prstGeom>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15000"/>
              </a:lnSpc>
              <a:buFont typeface="Wingdings 2"/>
              <a:buNone/>
            </a:pPr>
            <a:r>
              <a:rPr lang="he-IL" sz="1600" dirty="0">
                <a:solidFill>
                  <a:srgbClr val="0000FF"/>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public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implicit</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operator</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 fragment)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8000"/>
                </a:solidFill>
                <a:highlight>
                  <a:srgbClr val="FFFFFF"/>
                </a:highlight>
                <a:latin typeface="Consolas"/>
                <a:ea typeface="Calibri"/>
                <a:cs typeface="Arial"/>
              </a:rPr>
              <a:t>//  1/2 = 0.5</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return</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fragment.Numerator</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fragment.Denominator</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public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explicit</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operator</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num</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 f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string</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stringNumber</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num.ToString</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err="1">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pointIndex</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stringNumber.IndexOf</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return</a:t>
            </a:r>
            <a:r>
              <a:rPr lang="en-US" sz="1600" dirty="0">
                <a:solidFill>
                  <a:srgbClr val="000000"/>
                </a:solidFill>
                <a:highlight>
                  <a:srgbClr val="FFFFFF"/>
                </a:highlight>
                <a:latin typeface="Consolas"/>
                <a:ea typeface="Calibri"/>
                <a:cs typeface="Arial"/>
              </a:rPr>
              <a:t> f;</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buFont typeface="Wingdings 2"/>
              <a:buNone/>
            </a:pPr>
            <a:endParaRPr lang="en-US" sz="1600" dirty="0"/>
          </a:p>
        </p:txBody>
      </p:sp>
    </p:spTree>
    <p:extLst>
      <p:ext uri="{BB962C8B-B14F-4D97-AF65-F5344CB8AC3E}">
        <p14:creationId xmlns:p14="http://schemas.microsoft.com/office/powerpoint/2010/main" val="10393094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r>
              <a:rPr lang="he-IL" sz="4000" dirty="0"/>
              <a:t>דוגמא לחפיפת המרות</a:t>
            </a:r>
            <a:endParaRPr lang="he-IL" sz="2000" dirty="0"/>
          </a:p>
        </p:txBody>
      </p:sp>
      <p:sp>
        <p:nvSpPr>
          <p:cNvPr id="5" name="תרשים זרימה: קלט ידני 4"/>
          <p:cNvSpPr/>
          <p:nvPr/>
        </p:nvSpPr>
        <p:spPr>
          <a:xfrm>
            <a:off x="255577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Solid113</a:t>
            </a:r>
          </a:p>
        </p:txBody>
      </p:sp>
      <p:sp>
        <p:nvSpPr>
          <p:cNvPr id="6" name="מציין מיקום תוכן 2"/>
          <p:cNvSpPr txBox="1">
            <a:spLocks/>
          </p:cNvSpPr>
          <p:nvPr/>
        </p:nvSpPr>
        <p:spPr>
          <a:xfrm>
            <a:off x="179512" y="1584176"/>
            <a:ext cx="7527032" cy="5301208"/>
          </a:xfrm>
          <a:prstGeom prst="rect">
            <a:avLst/>
          </a:prstGeom>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15000"/>
              </a:lnSpc>
              <a:buFont typeface="Wingdings 2"/>
              <a:buNone/>
            </a:pPr>
            <a:r>
              <a:rPr lang="he-IL" sz="1600" dirty="0">
                <a:solidFill>
                  <a:srgbClr val="0000FF"/>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public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implicit</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operator</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 fragment)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8000"/>
                </a:solidFill>
                <a:highlight>
                  <a:srgbClr val="FFFFFF"/>
                </a:highlight>
                <a:latin typeface="Consolas"/>
                <a:ea typeface="Calibri"/>
                <a:cs typeface="Arial"/>
              </a:rPr>
              <a:t>//  1/2 = 0.5</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return</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fragment.Numerator</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fragment.Denominator</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public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explicit</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operator</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num</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 f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string</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stringNumber</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num.ToString</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err="1">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pointIndex</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stringNumber.IndexOf</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return</a:t>
            </a:r>
            <a:r>
              <a:rPr lang="en-US" sz="1600" dirty="0">
                <a:solidFill>
                  <a:srgbClr val="000000"/>
                </a:solidFill>
                <a:highlight>
                  <a:srgbClr val="FFFFFF"/>
                </a:highlight>
                <a:latin typeface="Consolas"/>
                <a:ea typeface="Calibri"/>
                <a:cs typeface="Arial"/>
              </a:rPr>
              <a:t> f;</a:t>
            </a:r>
            <a:endParaRPr lang="en-US" sz="2000" dirty="0">
              <a:latin typeface="Calibri"/>
              <a:ea typeface="Calibri"/>
              <a:cs typeface="Arial"/>
            </a:endParaRPr>
          </a:p>
          <a:p>
            <a:pPr marL="0" indent="0" algn="l" rtl="0">
              <a:lnSpc>
                <a:spcPct val="115000"/>
              </a:lnSpc>
              <a:buFont typeface="Wingdings 2"/>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buFont typeface="Wingdings 2"/>
              <a:buNone/>
            </a:pPr>
            <a:endParaRPr lang="en-US" sz="1600" dirty="0"/>
          </a:p>
        </p:txBody>
      </p:sp>
    </p:spTree>
    <p:extLst>
      <p:ext uri="{BB962C8B-B14F-4D97-AF65-F5344CB8AC3E}">
        <p14:creationId xmlns:p14="http://schemas.microsoft.com/office/powerpoint/2010/main" val="368503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בנאים</a:t>
            </a:r>
          </a:p>
        </p:txBody>
      </p:sp>
      <p:sp>
        <p:nvSpPr>
          <p:cNvPr id="3" name="מציין מיקום תוכן 2"/>
          <p:cNvSpPr>
            <a:spLocks noGrp="1"/>
          </p:cNvSpPr>
          <p:nvPr>
            <p:ph idx="1"/>
          </p:nvPr>
        </p:nvSpPr>
        <p:spPr/>
        <p:txBody>
          <a:bodyPr>
            <a:normAutofit fontScale="92500" lnSpcReduction="10000"/>
          </a:bodyPr>
          <a:lstStyle/>
          <a:p>
            <a:r>
              <a:rPr lang="he-IL" dirty="0"/>
              <a:t>יש בנאי ברירת מחדל. מאתחל ערכים ל-0, </a:t>
            </a:r>
            <a:r>
              <a:rPr lang="en-US" dirty="0"/>
              <a:t>null</a:t>
            </a:r>
            <a:r>
              <a:rPr lang="he-IL" dirty="0"/>
              <a:t>, </a:t>
            </a:r>
            <a:r>
              <a:rPr lang="en-US" dirty="0"/>
              <a:t>false</a:t>
            </a:r>
            <a:endParaRPr lang="he-IL" dirty="0"/>
          </a:p>
          <a:p>
            <a:r>
              <a:rPr lang="he-IL" dirty="0"/>
              <a:t>אם נגדיר בנאי – הבנאי של המערכת לא יופעל</a:t>
            </a:r>
          </a:p>
          <a:p>
            <a:r>
              <a:rPr lang="he-IL" dirty="0"/>
              <a:t>ניתן להגדיר בנאים נוספים</a:t>
            </a:r>
          </a:p>
          <a:p>
            <a:r>
              <a:rPr lang="he-IL" dirty="0"/>
              <a:t>גם בנאי ריק שאנו מגדירים, יאתחל שדות לערכי ברירת מחדל אם אין </a:t>
            </a:r>
            <a:r>
              <a:rPr lang="he-IL" dirty="0" err="1"/>
              <a:t>איתחול</a:t>
            </a:r>
            <a:r>
              <a:rPr lang="he-IL" dirty="0"/>
              <a:t> אחר.</a:t>
            </a:r>
          </a:p>
          <a:p>
            <a:r>
              <a:rPr lang="he-IL" dirty="0"/>
              <a:t>בנאי מזומן ע"י </a:t>
            </a:r>
            <a:r>
              <a:rPr lang="en-US" dirty="0"/>
              <a:t>new()</a:t>
            </a:r>
            <a:r>
              <a:rPr lang="he-IL" dirty="0"/>
              <a:t> – סוגריים חובה!</a:t>
            </a:r>
            <a:r>
              <a:rPr lang="he-IL" sz="1900" dirty="0"/>
              <a:t> (ב </a:t>
            </a:r>
            <a:r>
              <a:rPr lang="en-US" sz="1900" dirty="0"/>
              <a:t>Value Types</a:t>
            </a:r>
            <a:r>
              <a:rPr lang="he-IL" sz="1900" dirty="0"/>
              <a:t> זו לא חובה</a:t>
            </a:r>
            <a:r>
              <a:rPr lang="en-US" sz="1900" dirty="0"/>
              <a:t>!</a:t>
            </a:r>
            <a:r>
              <a:rPr lang="he-IL" sz="1900" dirty="0"/>
              <a:t> נרחיב בהמשך. כגון: </a:t>
            </a:r>
            <a:r>
              <a:rPr lang="en-US" sz="1900" dirty="0"/>
              <a:t>string</a:t>
            </a:r>
            <a:r>
              <a:rPr lang="he-IL" sz="1900" dirty="0"/>
              <a:t> אפשר לאתחל על ידי נתינת ערך כך: </a:t>
            </a:r>
            <a:r>
              <a:rPr lang="en-US" sz="1900" dirty="0"/>
              <a:t>string s = “</a:t>
            </a:r>
            <a:r>
              <a:rPr lang="en-US" sz="1900" dirty="0" err="1"/>
              <a:t>abc</a:t>
            </a:r>
            <a:r>
              <a:rPr lang="en-US" sz="1900" dirty="0"/>
              <a:t>”;</a:t>
            </a:r>
            <a:r>
              <a:rPr lang="he-IL" sz="1900" dirty="0"/>
              <a:t>)</a:t>
            </a:r>
          </a:p>
          <a:p>
            <a:r>
              <a:rPr lang="he-IL" dirty="0"/>
              <a:t>אם לא נקרא ל </a:t>
            </a:r>
            <a:r>
              <a:rPr lang="en-US" dirty="0"/>
              <a:t>new</a:t>
            </a:r>
            <a:r>
              <a:rPr lang="he-IL" dirty="0"/>
              <a:t> תהיה שגיאת קומפילציה כאשר נרצה להשתמש באובייקט דרך ההפניה שלו. כפי שלמדנו בשיעור שעבר: ב #</a:t>
            </a:r>
            <a:r>
              <a:rPr lang="en-US" dirty="0"/>
              <a:t>C</a:t>
            </a:r>
            <a:r>
              <a:rPr lang="he-IL" dirty="0"/>
              <a:t> חובה לאתחל אובייקטים.</a:t>
            </a:r>
          </a:p>
          <a:p>
            <a:r>
              <a:rPr lang="he-IL" dirty="0"/>
              <a:t>אם הגדרנו בנאי עם פרמטרים, נשלח את הפרמטרים בתוך הסוגריים של ה </a:t>
            </a:r>
            <a:r>
              <a:rPr lang="en-US" dirty="0"/>
              <a:t>new</a:t>
            </a:r>
            <a:r>
              <a:rPr lang="he-IL" dirty="0"/>
              <a:t>.</a:t>
            </a:r>
          </a:p>
          <a:p>
            <a:pPr marL="0" indent="0">
              <a:buNone/>
            </a:pPr>
            <a:endParaRPr lang="he-IL" dirty="0"/>
          </a:p>
          <a:p>
            <a:endParaRPr lang="he-IL" dirty="0"/>
          </a:p>
        </p:txBody>
      </p:sp>
    </p:spTree>
    <p:extLst>
      <p:ext uri="{BB962C8B-B14F-4D97-AF65-F5344CB8AC3E}">
        <p14:creationId xmlns:p14="http://schemas.microsoft.com/office/powerpoint/2010/main" val="184952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355976" y="347330"/>
            <a:ext cx="2869149" cy="595908"/>
          </a:xfrm>
        </p:spPr>
        <p:txBody>
          <a:bodyPr/>
          <a:lstStyle/>
          <a:p>
            <a:pPr algn="ctr"/>
            <a:r>
              <a:rPr lang="he-IL" dirty="0"/>
              <a:t>בנאים</a:t>
            </a:r>
          </a:p>
        </p:txBody>
      </p:sp>
      <p:sp>
        <p:nvSpPr>
          <p:cNvPr id="4" name="Slide Number Placeholder 3"/>
          <p:cNvSpPr>
            <a:spLocks noGrp="1"/>
          </p:cNvSpPr>
          <p:nvPr>
            <p:ph type="sldNum" sz="quarter" idx="12"/>
          </p:nvPr>
        </p:nvSpPr>
        <p:spPr/>
        <p:txBody>
          <a:bodyPr/>
          <a:lstStyle/>
          <a:p>
            <a:fld id="{5EC9654E-5318-4238-B03D-55CEA01D4D35}" type="slidenum">
              <a:rPr lang="he-IL" smtClean="0"/>
              <a:t>17</a:t>
            </a:fld>
            <a:endParaRPr lang="he-IL"/>
          </a:p>
        </p:txBody>
      </p:sp>
      <p:sp>
        <p:nvSpPr>
          <p:cNvPr id="9" name="Rectangle 8">
            <a:extLst>
              <a:ext uri="{FF2B5EF4-FFF2-40B4-BE49-F238E27FC236}">
                <a16:creationId xmlns:a16="http://schemas.microsoft.com/office/drawing/2014/main" id="{DEDF7522-4E2A-493E-A2BC-7E29133AEDE4}"/>
              </a:ext>
            </a:extLst>
          </p:cNvPr>
          <p:cNvSpPr/>
          <p:nvPr/>
        </p:nvSpPr>
        <p:spPr>
          <a:xfrm>
            <a:off x="284475" y="250796"/>
            <a:ext cx="3672408" cy="37700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22;</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33;</a:t>
            </a:r>
            <a:endParaRPr lang="en-US" sz="1400" dirty="0">
              <a:solidFill>
                <a:srgbClr val="000000"/>
              </a:solidFill>
              <a:latin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_x,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_x;</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_y;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F10CD24-2D97-4534-8360-06397208F8AE}"/>
              </a:ext>
            </a:extLst>
          </p:cNvPr>
          <p:cNvSpPr/>
          <p:nvPr/>
        </p:nvSpPr>
        <p:spPr>
          <a:xfrm>
            <a:off x="1973616" y="3140968"/>
            <a:ext cx="4572000" cy="3539559"/>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a:t>
            </a: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p1.x = 7;</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p2;</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Point(5,6);</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8" name="Arrow: Left 7">
            <a:extLst>
              <a:ext uri="{FF2B5EF4-FFF2-40B4-BE49-F238E27FC236}">
                <a16:creationId xmlns:a16="http://schemas.microsoft.com/office/drawing/2014/main" id="{619883C6-83A0-47DD-A024-1424848784A5}"/>
              </a:ext>
            </a:extLst>
          </p:cNvPr>
          <p:cNvSpPr/>
          <p:nvPr/>
        </p:nvSpPr>
        <p:spPr>
          <a:xfrm>
            <a:off x="4466801" y="5042979"/>
            <a:ext cx="4405132" cy="770344"/>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אם לא נקרא ל</a:t>
            </a:r>
            <a:r>
              <a:rPr lang="en-US" sz="1200" b="1" dirty="0">
                <a:solidFill>
                  <a:schemeClr val="tx1"/>
                </a:solidFill>
              </a:rPr>
              <a:t>new </a:t>
            </a:r>
            <a:r>
              <a:rPr lang="he-IL" sz="1200" b="1" dirty="0">
                <a:solidFill>
                  <a:schemeClr val="tx1"/>
                </a:solidFill>
              </a:rPr>
              <a:t> תהיה שיאת קומפילציה בשורה </a:t>
            </a:r>
            <a:r>
              <a:rPr lang="en-US" sz="1200" b="1" dirty="0">
                <a:solidFill>
                  <a:schemeClr val="tx1"/>
                </a:solidFill>
              </a:rPr>
              <a:t>p1.x=7</a:t>
            </a:r>
            <a:r>
              <a:rPr lang="he-IL" sz="1200" b="1" dirty="0">
                <a:solidFill>
                  <a:schemeClr val="tx1"/>
                </a:solidFill>
              </a:rPr>
              <a:t> כיוון שזה הוא נסיון לגשת לזכרון שאינו מאותחל</a:t>
            </a:r>
            <a:r>
              <a:rPr lang="en-US" sz="1200" b="1" dirty="0">
                <a:solidFill>
                  <a:schemeClr val="tx1"/>
                </a:solidFill>
              </a:rPr>
              <a:t> </a:t>
            </a:r>
            <a:r>
              <a:rPr lang="he-IL" sz="1200" b="1" dirty="0">
                <a:solidFill>
                  <a:schemeClr val="tx1"/>
                </a:solidFill>
              </a:rPr>
              <a:t>. </a:t>
            </a:r>
            <a:endParaRPr lang="en-US" sz="1200" b="1" dirty="0">
              <a:solidFill>
                <a:schemeClr val="tx1"/>
              </a:solidFill>
            </a:endParaRPr>
          </a:p>
        </p:txBody>
      </p:sp>
      <p:sp>
        <p:nvSpPr>
          <p:cNvPr id="10" name="Arrow: Left 9">
            <a:extLst>
              <a:ext uri="{FF2B5EF4-FFF2-40B4-BE49-F238E27FC236}">
                <a16:creationId xmlns:a16="http://schemas.microsoft.com/office/drawing/2014/main" id="{3BE24D08-9E92-4468-BA9A-0627783AE47B}"/>
              </a:ext>
            </a:extLst>
          </p:cNvPr>
          <p:cNvSpPr/>
          <p:nvPr/>
        </p:nvSpPr>
        <p:spPr>
          <a:xfrm>
            <a:off x="3779912" y="4020867"/>
            <a:ext cx="5256584"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נוצר מצביע (הפניה) ל </a:t>
            </a:r>
            <a:r>
              <a:rPr lang="en-US" sz="1200" b="1" dirty="0">
                <a:solidFill>
                  <a:schemeClr val="tx1"/>
                </a:solidFill>
              </a:rPr>
              <a:t>Point</a:t>
            </a:r>
            <a:r>
              <a:rPr lang="he-IL" sz="1200" b="1" dirty="0">
                <a:solidFill>
                  <a:schemeClr val="tx1"/>
                </a:solidFill>
              </a:rPr>
              <a:t> על המחסנית. עם ערך ברירת מחדל </a:t>
            </a:r>
            <a:r>
              <a:rPr lang="en-US" sz="1200" b="1" dirty="0">
                <a:solidFill>
                  <a:schemeClr val="tx1"/>
                </a:solidFill>
              </a:rPr>
              <a:t>null</a:t>
            </a:r>
            <a:r>
              <a:rPr lang="he-IL" sz="1200" b="1" dirty="0">
                <a:solidFill>
                  <a:schemeClr val="tx1"/>
                </a:solidFill>
              </a:rPr>
              <a:t>.</a:t>
            </a:r>
            <a:endParaRPr lang="en-US" sz="1200" b="1" dirty="0">
              <a:solidFill>
                <a:schemeClr val="tx1"/>
              </a:solidFill>
            </a:endParaRPr>
          </a:p>
        </p:txBody>
      </p:sp>
      <p:sp>
        <p:nvSpPr>
          <p:cNvPr id="11" name="Arrow: Left 10">
            <a:extLst>
              <a:ext uri="{FF2B5EF4-FFF2-40B4-BE49-F238E27FC236}">
                <a16:creationId xmlns:a16="http://schemas.microsoft.com/office/drawing/2014/main" id="{72ABFE09-B866-4970-AF45-D515D18E07E7}"/>
              </a:ext>
            </a:extLst>
          </p:cNvPr>
          <p:cNvSpPr/>
          <p:nvPr/>
        </p:nvSpPr>
        <p:spPr>
          <a:xfrm>
            <a:off x="5302857" y="4469163"/>
            <a:ext cx="2736304"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נוצר מופע של </a:t>
            </a:r>
            <a:r>
              <a:rPr lang="en-US" sz="1200" b="1" dirty="0">
                <a:solidFill>
                  <a:schemeClr val="tx1"/>
                </a:solidFill>
              </a:rPr>
              <a:t>Point</a:t>
            </a:r>
            <a:r>
              <a:rPr lang="he-IL" sz="1200" b="1" dirty="0">
                <a:solidFill>
                  <a:schemeClr val="tx1"/>
                </a:solidFill>
              </a:rPr>
              <a:t> על הערימה</a:t>
            </a:r>
            <a:endParaRPr lang="en-US" sz="1200" b="1" dirty="0">
              <a:solidFill>
                <a:schemeClr val="tx1"/>
              </a:solidFill>
            </a:endParaRPr>
          </a:p>
        </p:txBody>
      </p:sp>
      <p:sp>
        <p:nvSpPr>
          <p:cNvPr id="12" name="Arrow: Left 11">
            <a:extLst>
              <a:ext uri="{FF2B5EF4-FFF2-40B4-BE49-F238E27FC236}">
                <a16:creationId xmlns:a16="http://schemas.microsoft.com/office/drawing/2014/main" id="{4083B701-A21F-43C2-ABFC-FD3449EA3137}"/>
              </a:ext>
            </a:extLst>
          </p:cNvPr>
          <p:cNvSpPr/>
          <p:nvPr/>
        </p:nvSpPr>
        <p:spPr>
          <a:xfrm>
            <a:off x="2240972" y="1833952"/>
            <a:ext cx="5798189"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בנאי ריק מפרמטרים שדרס את בנאי ברירת המחדל. ומאתחל את השדות בעצמו.</a:t>
            </a:r>
            <a:endParaRPr lang="en-US" sz="1200" b="1" dirty="0">
              <a:solidFill>
                <a:schemeClr val="tx1"/>
              </a:solidFill>
            </a:endParaRPr>
          </a:p>
        </p:txBody>
      </p:sp>
      <p:sp>
        <p:nvSpPr>
          <p:cNvPr id="13" name="Arrow: Left 12">
            <a:extLst>
              <a:ext uri="{FF2B5EF4-FFF2-40B4-BE49-F238E27FC236}">
                <a16:creationId xmlns:a16="http://schemas.microsoft.com/office/drawing/2014/main" id="{8A664E77-6A28-4C70-8BF3-EF32353DB1E9}"/>
              </a:ext>
            </a:extLst>
          </p:cNvPr>
          <p:cNvSpPr/>
          <p:nvPr/>
        </p:nvSpPr>
        <p:spPr>
          <a:xfrm>
            <a:off x="3619876" y="2643431"/>
            <a:ext cx="1904247"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בנאי עם פרמטרים</a:t>
            </a:r>
            <a:endParaRPr lang="en-US" sz="1200" b="1" dirty="0">
              <a:solidFill>
                <a:schemeClr val="tx1"/>
              </a:solidFill>
            </a:endParaRPr>
          </a:p>
        </p:txBody>
      </p:sp>
      <p:sp>
        <p:nvSpPr>
          <p:cNvPr id="14" name="Arrow: Left 13">
            <a:extLst>
              <a:ext uri="{FF2B5EF4-FFF2-40B4-BE49-F238E27FC236}">
                <a16:creationId xmlns:a16="http://schemas.microsoft.com/office/drawing/2014/main" id="{C5A6E7D3-6A63-47E2-A3B8-18983FDDCDB8}"/>
              </a:ext>
            </a:extLst>
          </p:cNvPr>
          <p:cNvSpPr/>
          <p:nvPr/>
        </p:nvSpPr>
        <p:spPr>
          <a:xfrm>
            <a:off x="5159913" y="5878812"/>
            <a:ext cx="2724455"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קריאה לבנאי עם פרמטרים</a:t>
            </a:r>
            <a:endParaRPr lang="en-US" sz="1200" b="1" dirty="0">
              <a:solidFill>
                <a:schemeClr val="tx1"/>
              </a:solidFill>
            </a:endParaRPr>
          </a:p>
        </p:txBody>
      </p:sp>
      <p:sp>
        <p:nvSpPr>
          <p:cNvPr id="15" name="Speech Bubble: Rectangle with Corners Rounded 2">
            <a:extLst>
              <a:ext uri="{FF2B5EF4-FFF2-40B4-BE49-F238E27FC236}">
                <a16:creationId xmlns:a16="http://schemas.microsoft.com/office/drawing/2014/main" id="{AAFF31E0-64DA-4001-91F3-D2A6EEFA96F6}"/>
              </a:ext>
            </a:extLst>
          </p:cNvPr>
          <p:cNvSpPr/>
          <p:nvPr/>
        </p:nvSpPr>
        <p:spPr>
          <a:xfrm>
            <a:off x="323528" y="4293096"/>
            <a:ext cx="1296144" cy="1872209"/>
          </a:xfrm>
          <a:prstGeom prst="wedgeRoundRectCallout">
            <a:avLst>
              <a:gd name="adj1" fmla="val 64567"/>
              <a:gd name="adj2" fmla="val 40393"/>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e-IL" sz="1200" dirty="0"/>
              <a:t>חידוש ב </a:t>
            </a:r>
            <a:r>
              <a:rPr lang="en-US" sz="1200" dirty="0"/>
              <a:t>C# 9.0</a:t>
            </a:r>
          </a:p>
          <a:p>
            <a:pPr algn="ctr"/>
            <a:r>
              <a:rPr lang="he-IL" sz="1200" dirty="0"/>
              <a:t>בטיפוסי הפניה ניתן לוותר על שם המחלקה אחרי ה </a:t>
            </a:r>
            <a:r>
              <a:rPr lang="en-US" sz="1200" dirty="0"/>
              <a:t>new</a:t>
            </a:r>
            <a:endParaRPr lang="he-IL" sz="1200" dirty="0"/>
          </a:p>
          <a:p>
            <a:pPr algn="ctr"/>
            <a:endParaRPr lang="he-IL" sz="1200" dirty="0"/>
          </a:p>
          <a:p>
            <a:pPr algn="ct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p>
          <a:p>
            <a:pPr algn="ctr"/>
            <a:r>
              <a:rPr lang="he-IL" sz="1200" dirty="0"/>
              <a:t> </a:t>
            </a:r>
            <a:endParaRPr lang="en-US" sz="1200" dirty="0"/>
          </a:p>
        </p:txBody>
      </p:sp>
    </p:spTree>
    <p:extLst>
      <p:ext uri="{BB962C8B-B14F-4D97-AF65-F5344CB8AC3E}">
        <p14:creationId xmlns:p14="http://schemas.microsoft.com/office/powerpoint/2010/main" val="333120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r>
              <a:rPr lang="he-IL" dirty="0"/>
              <a:t>בנאי בונה בבנאי</a:t>
            </a:r>
          </a:p>
        </p:txBody>
      </p:sp>
      <p:sp>
        <p:nvSpPr>
          <p:cNvPr id="2" name="Content Placeholder 1"/>
          <p:cNvSpPr>
            <a:spLocks noGrp="1"/>
          </p:cNvSpPr>
          <p:nvPr>
            <p:ph idx="1"/>
          </p:nvPr>
        </p:nvSpPr>
        <p:spPr/>
        <p:txBody>
          <a:bodyPr>
            <a:noAutofit/>
          </a:bodyPr>
          <a:lstStyle/>
          <a:p>
            <a:pPr>
              <a:lnSpc>
                <a:spcPts val="3400"/>
              </a:lnSpc>
              <a:tabLst>
                <a:tab pos="457200" algn="l"/>
                <a:tab pos="2578100" algn="l"/>
              </a:tabLst>
            </a:pPr>
            <a:r>
              <a:rPr lang="he-IL" altLang="zh-CN" b="1" dirty="0"/>
              <a:t>בנאי יכול לזמן בנאי אחר מאותה המחלקה!</a:t>
            </a:r>
          </a:p>
          <a:p>
            <a:pPr marL="0" indent="0" algn="l">
              <a:lnSpc>
                <a:spcPct val="107000"/>
              </a:lnSpc>
              <a:spcAft>
                <a:spcPts val="800"/>
              </a:spcAft>
              <a:buNone/>
            </a:pPr>
            <a:r>
              <a:rPr lang="he-IL" altLang="zh-CN" sz="2400" dirty="0"/>
              <a:t>למשל:	</a:t>
            </a:r>
            <a:r>
              <a:rPr lang="he-IL" altLang="zh-CN" dirty="0"/>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r>
              <a:rPr lang="he-IL" sz="1800" dirty="0">
                <a:solidFill>
                  <a:srgbClr val="2B91AF"/>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w;</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h;</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width) </a:t>
            </a:r>
            <a:r>
              <a:rPr lang="en-US" sz="18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(width, 10) {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width,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height) </a:t>
            </a:r>
          </a:p>
          <a:p>
            <a:pPr marL="0" indent="0" algn="l" rtl="0">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 w = width; h = height;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a:solidFill>
                  <a:srgbClr val="008000"/>
                </a:solidFill>
                <a:latin typeface="Consolas" panose="020B0609020204030204" pitchFamily="49" charset="0"/>
              </a:rPr>
              <a:t>//Main </a:t>
            </a:r>
          </a:p>
          <a:p>
            <a:pPr marL="0" indent="0" algn="l">
              <a:spcBef>
                <a:spcPts val="0"/>
              </a:spcBef>
              <a:buNone/>
            </a:pP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mc1 =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//3,10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a:spcBef>
                <a:spcPts val="0"/>
              </a:spcBef>
              <a:buNone/>
            </a:pP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mc2 =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(3, 6);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//3,6 </a:t>
            </a:r>
            <a:endParaRPr lang="he-IL" sz="1800" dirty="0"/>
          </a:p>
          <a:p>
            <a:pPr marL="0" indent="0" algn="r">
              <a:buNone/>
            </a:pPr>
            <a:r>
              <a:rPr lang="he-IL" sz="2400" dirty="0"/>
              <a:t>דוגמא נוספת: </a:t>
            </a:r>
          </a:p>
          <a:p>
            <a:pPr marL="0" indent="0" algn="l" rtl="0">
              <a:buNone/>
            </a:pPr>
            <a:r>
              <a:rPr lang="en-US" sz="2000" dirty="0"/>
              <a:t>public Employee(string </a:t>
            </a:r>
            <a:r>
              <a:rPr lang="en-US" sz="2000" dirty="0" err="1"/>
              <a:t>fullName</a:t>
            </a:r>
            <a:r>
              <a:rPr lang="en-US" sz="2000" dirty="0"/>
              <a:t>)</a:t>
            </a:r>
          </a:p>
          <a:p>
            <a:pPr marL="0" indent="0" algn="l" rtl="0">
              <a:buNone/>
            </a:pPr>
            <a:r>
              <a:rPr lang="en-US" sz="2000" dirty="0"/>
              <a:t>	 :</a:t>
            </a:r>
            <a:r>
              <a:rPr lang="en-US" sz="2000" b="1" dirty="0"/>
              <a:t>this</a:t>
            </a:r>
            <a:r>
              <a:rPr lang="en-US" sz="2000" dirty="0"/>
              <a:t>(</a:t>
            </a:r>
            <a:r>
              <a:rPr lang="en-US" sz="2000" dirty="0" err="1"/>
              <a:t>fullName</a:t>
            </a:r>
            <a:r>
              <a:rPr lang="en-US" sz="2000" dirty="0"/>
              <a:t>, 999999, 0.0F) { }</a:t>
            </a:r>
          </a:p>
          <a:p>
            <a:endParaRPr lang="en-US" dirty="0"/>
          </a:p>
        </p:txBody>
      </p:sp>
    </p:spTree>
    <p:extLst>
      <p:ext uri="{BB962C8B-B14F-4D97-AF65-F5344CB8AC3E}">
        <p14:creationId xmlns:p14="http://schemas.microsoft.com/office/powerpoint/2010/main" val="1916438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he-IL" dirty="0"/>
              <a:t>אבל – שימו לב מה קורה פה!</a:t>
            </a:r>
          </a:p>
        </p:txBody>
      </p:sp>
      <p:sp>
        <p:nvSpPr>
          <p:cNvPr id="3" name="מציין מיקום תוכן 2"/>
          <p:cNvSpPr>
            <a:spLocks noGrp="1"/>
          </p:cNvSpPr>
          <p:nvPr>
            <p:ph idx="1"/>
          </p:nvPr>
        </p:nvSpPr>
        <p:spPr/>
        <p:txBody>
          <a:bodyPr>
            <a:noAutofit/>
          </a:bodyPr>
          <a:lstStyle/>
          <a:p>
            <a:pPr marL="0" indent="0" algn="l" rtl="0">
              <a:lnSpc>
                <a:spcPct val="115000"/>
              </a:lnSpc>
              <a:spcAft>
                <a:spcPts val="0"/>
              </a:spcAft>
              <a:buNone/>
            </a:pPr>
            <a:r>
              <a:rPr lang="en-US" sz="2400" dirty="0"/>
              <a:t>class Point    {</a:t>
            </a:r>
          </a:p>
          <a:p>
            <a:pPr marL="0" indent="0" algn="l" rtl="0">
              <a:lnSpc>
                <a:spcPct val="115000"/>
              </a:lnSpc>
              <a:spcAft>
                <a:spcPts val="0"/>
              </a:spcAft>
              <a:buNone/>
            </a:pPr>
            <a:r>
              <a:rPr lang="en-US" sz="2400" dirty="0"/>
              <a:t>        public </a:t>
            </a:r>
            <a:r>
              <a:rPr lang="en-US" sz="2400" dirty="0" err="1"/>
              <a:t>int</a:t>
            </a:r>
            <a:r>
              <a:rPr lang="en-US" sz="2400" dirty="0"/>
              <a:t> X;</a:t>
            </a:r>
          </a:p>
          <a:p>
            <a:pPr marL="0" indent="0" algn="l" rtl="0">
              <a:lnSpc>
                <a:spcPct val="115000"/>
              </a:lnSpc>
              <a:spcAft>
                <a:spcPts val="0"/>
              </a:spcAft>
              <a:buNone/>
            </a:pPr>
            <a:r>
              <a:rPr lang="en-US" sz="2400" dirty="0"/>
              <a:t>        public </a:t>
            </a:r>
            <a:r>
              <a:rPr lang="en-US" sz="2400" dirty="0" err="1"/>
              <a:t>int</a:t>
            </a:r>
            <a:r>
              <a:rPr lang="en-US" sz="2400" dirty="0"/>
              <a:t> Y;</a:t>
            </a:r>
          </a:p>
          <a:p>
            <a:pPr marL="0" indent="0" algn="l" rtl="0">
              <a:lnSpc>
                <a:spcPct val="115000"/>
              </a:lnSpc>
              <a:spcAft>
                <a:spcPts val="0"/>
              </a:spcAft>
              <a:buNone/>
            </a:pPr>
            <a:r>
              <a:rPr lang="en-US" sz="2400" dirty="0"/>
              <a:t>    }</a:t>
            </a:r>
          </a:p>
          <a:p>
            <a:pPr marL="0" indent="0" algn="l" rtl="0">
              <a:lnSpc>
                <a:spcPct val="115000"/>
              </a:lnSpc>
              <a:spcAft>
                <a:spcPts val="0"/>
              </a:spcAft>
              <a:buNone/>
            </a:pPr>
            <a:r>
              <a:rPr lang="en-US" sz="2400" dirty="0"/>
              <a:t> class Program    {</a:t>
            </a:r>
          </a:p>
          <a:p>
            <a:pPr marL="0" indent="0" algn="l" rtl="0">
              <a:lnSpc>
                <a:spcPct val="115000"/>
              </a:lnSpc>
              <a:spcAft>
                <a:spcPts val="0"/>
              </a:spcAft>
              <a:buNone/>
            </a:pPr>
            <a:r>
              <a:rPr lang="en-US" sz="2400" dirty="0"/>
              <a:t>     static void Main(string[] </a:t>
            </a:r>
            <a:r>
              <a:rPr lang="en-US" sz="2400" dirty="0" err="1"/>
              <a:t>args</a:t>
            </a:r>
            <a:r>
              <a:rPr lang="en-US" sz="2400" dirty="0"/>
              <a:t>)   {</a:t>
            </a:r>
          </a:p>
          <a:p>
            <a:pPr marL="0" indent="0" algn="l" rtl="0">
              <a:lnSpc>
                <a:spcPct val="115000"/>
              </a:lnSpc>
              <a:spcAft>
                <a:spcPts val="0"/>
              </a:spcAft>
              <a:buNone/>
            </a:pPr>
            <a:r>
              <a:rPr lang="en-US" sz="2400" dirty="0"/>
              <a:t>         	Point p1; </a:t>
            </a:r>
          </a:p>
          <a:p>
            <a:pPr marL="457200" indent="0" algn="l" rtl="0">
              <a:lnSpc>
                <a:spcPct val="115000"/>
              </a:lnSpc>
              <a:spcAft>
                <a:spcPts val="0"/>
              </a:spcAft>
              <a:buNone/>
            </a:pPr>
            <a:r>
              <a:rPr lang="en-US" sz="2400" dirty="0"/>
              <a:t>	p1 = new Point();</a:t>
            </a:r>
          </a:p>
          <a:p>
            <a:pPr marL="0" indent="0" algn="l" rtl="0">
              <a:lnSpc>
                <a:spcPct val="115000"/>
              </a:lnSpc>
              <a:spcAft>
                <a:spcPts val="0"/>
              </a:spcAft>
              <a:buNone/>
            </a:pPr>
            <a:r>
              <a:rPr lang="en-US" sz="2400" dirty="0"/>
              <a:t>	 Point p2 = p1;</a:t>
            </a:r>
          </a:p>
          <a:p>
            <a:pPr marL="0" indent="0" algn="l" rtl="0">
              <a:lnSpc>
                <a:spcPct val="115000"/>
              </a:lnSpc>
              <a:spcAft>
                <a:spcPts val="0"/>
              </a:spcAft>
              <a:buNone/>
            </a:pPr>
            <a:r>
              <a:rPr lang="en-US" sz="2400" dirty="0"/>
              <a:t>        }    }	</a:t>
            </a:r>
          </a:p>
          <a:p>
            <a:pPr marL="0" indent="0">
              <a:buNone/>
            </a:pPr>
            <a:endParaRPr lang="he-IL" sz="2400" dirty="0"/>
          </a:p>
        </p:txBody>
      </p:sp>
      <p:grpSp>
        <p:nvGrpSpPr>
          <p:cNvPr id="16" name="Group 15"/>
          <p:cNvGrpSpPr/>
          <p:nvPr/>
        </p:nvGrpSpPr>
        <p:grpSpPr>
          <a:xfrm>
            <a:off x="4139952" y="4725144"/>
            <a:ext cx="2917825" cy="1368152"/>
            <a:chOff x="5182567" y="3933056"/>
            <a:chExt cx="2917825" cy="1368152"/>
          </a:xfrm>
        </p:grpSpPr>
        <p:sp>
          <p:nvSpPr>
            <p:cNvPr id="7" name="Rectangle 6"/>
            <p:cNvSpPr/>
            <p:nvPr/>
          </p:nvSpPr>
          <p:spPr>
            <a:xfrm>
              <a:off x="5182567" y="3933056"/>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P1</a:t>
              </a:r>
              <a:endParaRPr lang="he-IL" dirty="0"/>
            </a:p>
          </p:txBody>
        </p:sp>
        <p:sp>
          <p:nvSpPr>
            <p:cNvPr id="8" name="Rectangle 7"/>
            <p:cNvSpPr/>
            <p:nvPr/>
          </p:nvSpPr>
          <p:spPr>
            <a:xfrm>
              <a:off x="5202936" y="4869160"/>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P2</a:t>
              </a:r>
              <a:endParaRPr lang="he-IL" dirty="0"/>
            </a:p>
          </p:txBody>
        </p:sp>
        <p:sp>
          <p:nvSpPr>
            <p:cNvPr id="9" name="Rectangle 8"/>
            <p:cNvSpPr/>
            <p:nvPr/>
          </p:nvSpPr>
          <p:spPr>
            <a:xfrm>
              <a:off x="6660233" y="4337971"/>
              <a:ext cx="720080" cy="52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x=0</a:t>
              </a:r>
              <a:endParaRPr lang="he-IL" dirty="0"/>
            </a:p>
          </p:txBody>
        </p:sp>
        <p:sp>
          <p:nvSpPr>
            <p:cNvPr id="10" name="Rectangle 9"/>
            <p:cNvSpPr/>
            <p:nvPr/>
          </p:nvSpPr>
          <p:spPr>
            <a:xfrm>
              <a:off x="7380312" y="4337972"/>
              <a:ext cx="720080" cy="52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y=0</a:t>
              </a:r>
              <a:endParaRPr lang="he-IL" dirty="0"/>
            </a:p>
          </p:txBody>
        </p:sp>
        <p:cxnSp>
          <p:nvCxnSpPr>
            <p:cNvPr id="12" name="Straight Arrow Connector 11"/>
            <p:cNvCxnSpPr>
              <a:stCxn id="7" idx="3"/>
              <a:endCxn id="9" idx="1"/>
            </p:cNvCxnSpPr>
            <p:nvPr/>
          </p:nvCxnSpPr>
          <p:spPr>
            <a:xfrm>
              <a:off x="6046663" y="4149080"/>
              <a:ext cx="613570" cy="44967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flipV="1">
              <a:off x="6067032" y="4598759"/>
              <a:ext cx="593201" cy="4864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grpSp>
      <p:sp>
        <p:nvSpPr>
          <p:cNvPr id="5" name="הסבר ענן 4"/>
          <p:cNvSpPr/>
          <p:nvPr/>
        </p:nvSpPr>
        <p:spPr>
          <a:xfrm>
            <a:off x="5617618" y="2636912"/>
            <a:ext cx="2661293" cy="1440160"/>
          </a:xfrm>
          <a:prstGeom prst="cloudCallout">
            <a:avLst>
              <a:gd name="adj1" fmla="val -22462"/>
              <a:gd name="adj2" fmla="val 123348"/>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בנאי ברירת מחדל מאתחל את השדות ל- 0</a:t>
            </a:r>
          </a:p>
        </p:txBody>
      </p:sp>
      <p:sp>
        <p:nvSpPr>
          <p:cNvPr id="15" name="תרשים זרימה: קלט ידני 14"/>
          <p:cNvSpPr/>
          <p:nvPr/>
        </p:nvSpPr>
        <p:spPr>
          <a:xfrm>
            <a:off x="75557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solid17</a:t>
            </a:r>
            <a:endParaRPr lang="he-IL" dirty="0"/>
          </a:p>
        </p:txBody>
      </p:sp>
    </p:spTree>
    <p:extLst>
      <p:ext uri="{BB962C8B-B14F-4D97-AF65-F5344CB8AC3E}">
        <p14:creationId xmlns:p14="http://schemas.microsoft.com/office/powerpoint/2010/main" val="1233264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תודה ל:</a:t>
            </a:r>
          </a:p>
        </p:txBody>
      </p:sp>
      <p:sp>
        <p:nvSpPr>
          <p:cNvPr id="3" name="מציין מיקום תוכן 2"/>
          <p:cNvSpPr>
            <a:spLocks noGrp="1"/>
          </p:cNvSpPr>
          <p:nvPr>
            <p:ph idx="1"/>
          </p:nvPr>
        </p:nvSpPr>
        <p:spPr/>
        <p:txBody>
          <a:bodyPr/>
          <a:lstStyle/>
          <a:p>
            <a:r>
              <a:rPr lang="he-IL" dirty="0"/>
              <a:t>מרצים, מרצות </a:t>
            </a:r>
          </a:p>
          <a:p>
            <a:pPr lvl="1"/>
            <a:r>
              <a:rPr lang="he-IL" dirty="0"/>
              <a:t>חייבת לתת יחס אישי לאפרת עמר!</a:t>
            </a:r>
          </a:p>
          <a:p>
            <a:r>
              <a:rPr lang="he-IL" dirty="0" err="1"/>
              <a:t>ומתלמידותי</a:t>
            </a:r>
            <a:r>
              <a:rPr lang="he-IL" dirty="0"/>
              <a:t> יותר מכולם.</a:t>
            </a:r>
          </a:p>
          <a:p>
            <a:r>
              <a:rPr lang="he-IL" dirty="0"/>
              <a:t>הורי שהביאוני עד הלום...</a:t>
            </a:r>
          </a:p>
        </p:txBody>
      </p:sp>
    </p:spTree>
    <p:extLst>
      <p:ext uri="{BB962C8B-B14F-4D97-AF65-F5344CB8AC3E}">
        <p14:creationId xmlns:p14="http://schemas.microsoft.com/office/powerpoint/2010/main" val="3235625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תזכורת - השמה רדודה</a:t>
            </a:r>
          </a:p>
        </p:txBody>
      </p:sp>
      <p:sp>
        <p:nvSpPr>
          <p:cNvPr id="3" name="מציין מיקום תוכן 2"/>
          <p:cNvSpPr>
            <a:spLocks noGrp="1"/>
          </p:cNvSpPr>
          <p:nvPr>
            <p:ph idx="1"/>
          </p:nvPr>
        </p:nvSpPr>
        <p:spPr>
          <a:xfrm>
            <a:off x="457200" y="1609416"/>
            <a:ext cx="8686800" cy="4846320"/>
          </a:xfrm>
        </p:spPr>
        <p:txBody>
          <a:bodyPr>
            <a:noAutofit/>
          </a:bodyPr>
          <a:lstStyle/>
          <a:p>
            <a:pPr marL="0" indent="0" algn="l" rtl="0">
              <a:buNone/>
            </a:pPr>
            <a:r>
              <a:rPr lang="en-US" sz="2400" dirty="0"/>
              <a:t>static void Main(string[] </a:t>
            </a:r>
            <a:r>
              <a:rPr lang="en-US" sz="2400" dirty="0" err="1"/>
              <a:t>args</a:t>
            </a:r>
            <a:r>
              <a:rPr lang="en-US" sz="2400" dirty="0"/>
              <a:t>) </a:t>
            </a:r>
          </a:p>
          <a:p>
            <a:pPr marL="0" indent="0" algn="l" rtl="0">
              <a:buNone/>
            </a:pPr>
            <a:r>
              <a:rPr lang="en-US" sz="2400" dirty="0"/>
              <a:t>{ </a:t>
            </a:r>
          </a:p>
          <a:p>
            <a:pPr marL="0" indent="0" algn="l" rtl="0">
              <a:buNone/>
            </a:pPr>
            <a:r>
              <a:rPr lang="en-US" sz="2400" dirty="0"/>
              <a:t>    Point p1 = new Point(); </a:t>
            </a:r>
          </a:p>
          <a:p>
            <a:pPr marL="0" indent="0" algn="l" rtl="0">
              <a:buNone/>
            </a:pPr>
            <a:r>
              <a:rPr lang="en-US" sz="2400" dirty="0"/>
              <a:t>    p1.x = 2; </a:t>
            </a:r>
          </a:p>
          <a:p>
            <a:pPr marL="0" indent="0" algn="l" rtl="0">
              <a:buNone/>
            </a:pPr>
            <a:r>
              <a:rPr lang="en-US" sz="2400" dirty="0"/>
              <a:t>    p1.y = 3; </a:t>
            </a:r>
          </a:p>
          <a:p>
            <a:pPr marL="0" indent="0" algn="l" rtl="0">
              <a:buNone/>
            </a:pPr>
            <a:r>
              <a:rPr lang="en-US" sz="2400" dirty="0"/>
              <a:t>    Point p2 = p1; </a:t>
            </a:r>
          </a:p>
          <a:p>
            <a:pPr marL="0" indent="0" algn="l" rtl="0">
              <a:buNone/>
            </a:pPr>
            <a:r>
              <a:rPr lang="en-US" sz="2400" dirty="0"/>
              <a:t>    p2.y = 6; </a:t>
            </a:r>
          </a:p>
          <a:p>
            <a:pPr marL="0" indent="0" algn="l" rtl="0">
              <a:buNone/>
            </a:pPr>
            <a:r>
              <a:rPr lang="en-US" sz="2400" dirty="0"/>
              <a:t>    </a:t>
            </a:r>
          </a:p>
          <a:p>
            <a:pPr marL="0" indent="0" algn="l" rtl="0">
              <a:buNone/>
            </a:pPr>
            <a:r>
              <a:rPr lang="en-US" sz="2400" dirty="0"/>
              <a:t>    </a:t>
            </a:r>
            <a:r>
              <a:rPr lang="en-US" sz="2400" dirty="0" err="1"/>
              <a:t>Console.WriteLine</a:t>
            </a:r>
            <a:r>
              <a:rPr lang="en-US" sz="2400" dirty="0"/>
              <a:t>("p1: " + p1.GetPointString());</a:t>
            </a:r>
            <a:r>
              <a:rPr lang="en-US" sz="28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//p1: (2,6)</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r>
              <a:rPr lang="en-US" sz="2400" dirty="0"/>
              <a:t>    </a:t>
            </a:r>
            <a:r>
              <a:rPr lang="en-US" sz="2400" dirty="0" err="1"/>
              <a:t>Console.WriteLine</a:t>
            </a:r>
            <a:r>
              <a:rPr lang="en-US" sz="2400" dirty="0"/>
              <a:t>("p2: " + p2.GetPointString());</a:t>
            </a:r>
            <a:r>
              <a:rPr lang="en-US" sz="28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//p2: (2,6)</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r>
              <a:rPr lang="en-US" sz="2400" dirty="0"/>
              <a:t> } </a:t>
            </a:r>
            <a:endParaRPr lang="he-IL" sz="2400" dirty="0"/>
          </a:p>
        </p:txBody>
      </p:sp>
      <p:graphicFrame>
        <p:nvGraphicFramePr>
          <p:cNvPr id="4" name="טבלה 12"/>
          <p:cNvGraphicFramePr>
            <a:graphicFrameLocks noGrp="1"/>
          </p:cNvGraphicFramePr>
          <p:nvPr/>
        </p:nvGraphicFramePr>
        <p:xfrm>
          <a:off x="5724128" y="3284984"/>
          <a:ext cx="1751856" cy="1188720"/>
        </p:xfrm>
        <a:graphic>
          <a:graphicData uri="http://schemas.openxmlformats.org/drawingml/2006/table">
            <a:tbl>
              <a:tblPr firstRow="1" bandRow="1">
                <a:tableStyleId>{5C22544A-7EE6-4342-B048-85BDC9FD1C3A}</a:tableStyleId>
              </a:tblPr>
              <a:tblGrid>
                <a:gridCol w="1031776">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tblGrid>
              <a:tr h="0">
                <a:tc>
                  <a:txBody>
                    <a:bodyPr/>
                    <a:lstStyle/>
                    <a:p>
                      <a:pPr algn="r"/>
                      <a:r>
                        <a:rPr lang="en-US" sz="2000" b="1" dirty="0">
                          <a:solidFill>
                            <a:sysClr val="windowText" lastClr="000000"/>
                          </a:solidFill>
                          <a:latin typeface="Times New Roman" pitchFamily="18" charset="0"/>
                          <a:cs typeface="Times New Roman" pitchFamily="18" charset="0"/>
                        </a:rPr>
                        <a:t>point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solidFill>
                          <a:sysClr val="windowText" lastClr="000000"/>
                        </a:solidFill>
                        <a:latin typeface="Times New Roman" pitchFamily="18" charset="0"/>
                        <a:cs typeface="Times New Roman" pitchFamily="18"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6227">
                <a:tc>
                  <a:txBody>
                    <a:bodyPr/>
                    <a:lstStyle/>
                    <a:p>
                      <a:pPr algn="ctr"/>
                      <a:r>
                        <a:rPr lang="en-US" sz="2000" b="1" dirty="0">
                          <a:solidFill>
                            <a:sysClr val="windowText" lastClr="000000"/>
                          </a:solidFill>
                          <a:latin typeface="Times New Roman" pitchFamily="18" charset="0"/>
                          <a:cs typeface="Times New Roman" pitchFamily="18" charset="0"/>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ysClr val="windowText" lastClr="000000"/>
                          </a:solidFill>
                          <a:latin typeface="Times New Roman" pitchFamily="18" charset="0"/>
                          <a:cs typeface="Times New Roman"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6227">
                <a:tc>
                  <a:txBody>
                    <a:bodyPr/>
                    <a:lstStyle/>
                    <a:p>
                      <a:pPr algn="ctr"/>
                      <a:r>
                        <a:rPr lang="en-US" sz="2000" b="1" dirty="0">
                          <a:solidFill>
                            <a:sysClr val="windowText" lastClr="000000"/>
                          </a:solidFill>
                          <a:latin typeface="Times New Roman" pitchFamily="18" charset="0"/>
                          <a:cs typeface="Times New Roman" pitchFamily="18" charset="0"/>
                        </a:rPr>
                        <a:t>more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ysClr val="windowText" lastClr="000000"/>
                          </a:solidFill>
                          <a:latin typeface="Times New Roman" pitchFamily="18" charset="0"/>
                          <a:cs typeface="Times New Roman"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5" name="TextBox 4"/>
          <p:cNvSpPr txBox="1"/>
          <p:nvPr/>
        </p:nvSpPr>
        <p:spPr>
          <a:xfrm>
            <a:off x="5573446" y="2067010"/>
            <a:ext cx="648072" cy="461665"/>
          </a:xfrm>
          <a:prstGeom prst="rect">
            <a:avLst/>
          </a:prstGeom>
          <a:solidFill>
            <a:schemeClr val="accent2">
              <a:lumMod val="40000"/>
              <a:lumOff val="60000"/>
              <a:alpha val="99000"/>
            </a:schemeClr>
          </a:solidFill>
        </p:spPr>
        <p:txBody>
          <a:bodyPr wrap="square" rtlCol="0">
            <a:spAutoFit/>
          </a:bodyPr>
          <a:lstStyle/>
          <a:p>
            <a:pPr algn="l"/>
            <a:r>
              <a:rPr lang="en-US" sz="2400" b="1" dirty="0"/>
              <a:t>p1</a:t>
            </a:r>
          </a:p>
        </p:txBody>
      </p:sp>
      <p:sp>
        <p:nvSpPr>
          <p:cNvPr id="6" name="TextBox 5"/>
          <p:cNvSpPr txBox="1"/>
          <p:nvPr/>
        </p:nvSpPr>
        <p:spPr>
          <a:xfrm>
            <a:off x="6660232" y="2103239"/>
            <a:ext cx="648072" cy="461665"/>
          </a:xfrm>
          <a:prstGeom prst="rect">
            <a:avLst/>
          </a:prstGeom>
          <a:solidFill>
            <a:schemeClr val="accent2">
              <a:lumMod val="40000"/>
              <a:lumOff val="60000"/>
              <a:alpha val="99000"/>
            </a:schemeClr>
          </a:solidFill>
        </p:spPr>
        <p:txBody>
          <a:bodyPr wrap="square" rtlCol="0">
            <a:spAutoFit/>
          </a:bodyPr>
          <a:lstStyle/>
          <a:p>
            <a:pPr algn="l"/>
            <a:r>
              <a:rPr lang="en-US" sz="2400" b="1" dirty="0"/>
              <a:t>p2</a:t>
            </a:r>
          </a:p>
        </p:txBody>
      </p:sp>
      <p:sp>
        <p:nvSpPr>
          <p:cNvPr id="7" name="צורה חופשית 6"/>
          <p:cNvSpPr/>
          <p:nvPr/>
        </p:nvSpPr>
        <p:spPr>
          <a:xfrm>
            <a:off x="5386436" y="1921790"/>
            <a:ext cx="2425598" cy="2712203"/>
          </a:xfrm>
          <a:custGeom>
            <a:avLst/>
            <a:gdLst>
              <a:gd name="connsiteX0" fmla="*/ 22472 w 2425598"/>
              <a:gd name="connsiteY0" fmla="*/ 356461 h 2712203"/>
              <a:gd name="connsiteX1" fmla="*/ 53469 w 2425598"/>
              <a:gd name="connsiteY1" fmla="*/ 216976 h 2712203"/>
              <a:gd name="connsiteX2" fmla="*/ 115462 w 2425598"/>
              <a:gd name="connsiteY2" fmla="*/ 123986 h 2712203"/>
              <a:gd name="connsiteX3" fmla="*/ 192954 w 2425598"/>
              <a:gd name="connsiteY3" fmla="*/ 61993 h 2712203"/>
              <a:gd name="connsiteX4" fmla="*/ 239449 w 2425598"/>
              <a:gd name="connsiteY4" fmla="*/ 30996 h 2712203"/>
              <a:gd name="connsiteX5" fmla="*/ 347937 w 2425598"/>
              <a:gd name="connsiteY5" fmla="*/ 0 h 2712203"/>
              <a:gd name="connsiteX6" fmla="*/ 750893 w 2425598"/>
              <a:gd name="connsiteY6" fmla="*/ 15498 h 2712203"/>
              <a:gd name="connsiteX7" fmla="*/ 797388 w 2425598"/>
              <a:gd name="connsiteY7" fmla="*/ 30996 h 2712203"/>
              <a:gd name="connsiteX8" fmla="*/ 890378 w 2425598"/>
              <a:gd name="connsiteY8" fmla="*/ 92990 h 2712203"/>
              <a:gd name="connsiteX9" fmla="*/ 921374 w 2425598"/>
              <a:gd name="connsiteY9" fmla="*/ 185979 h 2712203"/>
              <a:gd name="connsiteX10" fmla="*/ 936872 w 2425598"/>
              <a:gd name="connsiteY10" fmla="*/ 232474 h 2712203"/>
              <a:gd name="connsiteX11" fmla="*/ 967869 w 2425598"/>
              <a:gd name="connsiteY11" fmla="*/ 635430 h 2712203"/>
              <a:gd name="connsiteX12" fmla="*/ 1014364 w 2425598"/>
              <a:gd name="connsiteY12" fmla="*/ 743918 h 2712203"/>
              <a:gd name="connsiteX13" fmla="*/ 1107354 w 2425598"/>
              <a:gd name="connsiteY13" fmla="*/ 805912 h 2712203"/>
              <a:gd name="connsiteX14" fmla="*/ 1138350 w 2425598"/>
              <a:gd name="connsiteY14" fmla="*/ 852407 h 2712203"/>
              <a:gd name="connsiteX15" fmla="*/ 1184845 w 2425598"/>
              <a:gd name="connsiteY15" fmla="*/ 867905 h 2712203"/>
              <a:gd name="connsiteX16" fmla="*/ 1231340 w 2425598"/>
              <a:gd name="connsiteY16" fmla="*/ 898902 h 2712203"/>
              <a:gd name="connsiteX17" fmla="*/ 1277835 w 2425598"/>
              <a:gd name="connsiteY17" fmla="*/ 914400 h 2712203"/>
              <a:gd name="connsiteX18" fmla="*/ 1370825 w 2425598"/>
              <a:gd name="connsiteY18" fmla="*/ 960895 h 2712203"/>
              <a:gd name="connsiteX19" fmla="*/ 1587801 w 2425598"/>
              <a:gd name="connsiteY19" fmla="*/ 976393 h 2712203"/>
              <a:gd name="connsiteX20" fmla="*/ 1634296 w 2425598"/>
              <a:gd name="connsiteY20" fmla="*/ 991891 h 2712203"/>
              <a:gd name="connsiteX21" fmla="*/ 1727286 w 2425598"/>
              <a:gd name="connsiteY21" fmla="*/ 1007390 h 2712203"/>
              <a:gd name="connsiteX22" fmla="*/ 1789279 w 2425598"/>
              <a:gd name="connsiteY22" fmla="*/ 1022888 h 2712203"/>
              <a:gd name="connsiteX23" fmla="*/ 1882269 w 2425598"/>
              <a:gd name="connsiteY23" fmla="*/ 1069383 h 2712203"/>
              <a:gd name="connsiteX24" fmla="*/ 2099245 w 2425598"/>
              <a:gd name="connsiteY24" fmla="*/ 1100379 h 2712203"/>
              <a:gd name="connsiteX25" fmla="*/ 2316222 w 2425598"/>
              <a:gd name="connsiteY25" fmla="*/ 1146874 h 2712203"/>
              <a:gd name="connsiteX26" fmla="*/ 2362717 w 2425598"/>
              <a:gd name="connsiteY26" fmla="*/ 1162373 h 2712203"/>
              <a:gd name="connsiteX27" fmla="*/ 2409211 w 2425598"/>
              <a:gd name="connsiteY27" fmla="*/ 1270861 h 2712203"/>
              <a:gd name="connsiteX28" fmla="*/ 2409211 w 2425598"/>
              <a:gd name="connsiteY28" fmla="*/ 2262752 h 2712203"/>
              <a:gd name="connsiteX29" fmla="*/ 2347218 w 2425598"/>
              <a:gd name="connsiteY29" fmla="*/ 2324746 h 2712203"/>
              <a:gd name="connsiteX30" fmla="*/ 2300723 w 2425598"/>
              <a:gd name="connsiteY30" fmla="*/ 2386739 h 2712203"/>
              <a:gd name="connsiteX31" fmla="*/ 2238730 w 2425598"/>
              <a:gd name="connsiteY31" fmla="*/ 2479729 h 2712203"/>
              <a:gd name="connsiteX32" fmla="*/ 2223232 w 2425598"/>
              <a:gd name="connsiteY32" fmla="*/ 2526224 h 2712203"/>
              <a:gd name="connsiteX33" fmla="*/ 2130242 w 2425598"/>
              <a:gd name="connsiteY33" fmla="*/ 2603715 h 2712203"/>
              <a:gd name="connsiteX34" fmla="*/ 2068249 w 2425598"/>
              <a:gd name="connsiteY34" fmla="*/ 2634712 h 2712203"/>
              <a:gd name="connsiteX35" fmla="*/ 2021754 w 2425598"/>
              <a:gd name="connsiteY35" fmla="*/ 2665708 h 2712203"/>
              <a:gd name="connsiteX36" fmla="*/ 1959761 w 2425598"/>
              <a:gd name="connsiteY36" fmla="*/ 2681207 h 2712203"/>
              <a:gd name="connsiteX37" fmla="*/ 1913266 w 2425598"/>
              <a:gd name="connsiteY37" fmla="*/ 2696705 h 2712203"/>
              <a:gd name="connsiteX38" fmla="*/ 1231340 w 2425598"/>
              <a:gd name="connsiteY38" fmla="*/ 2712203 h 2712203"/>
              <a:gd name="connsiteX39" fmla="*/ 874879 w 2425598"/>
              <a:gd name="connsiteY39" fmla="*/ 2696705 h 2712203"/>
              <a:gd name="connsiteX40" fmla="*/ 781889 w 2425598"/>
              <a:gd name="connsiteY40" fmla="*/ 2665708 h 2712203"/>
              <a:gd name="connsiteX41" fmla="*/ 378933 w 2425598"/>
              <a:gd name="connsiteY41" fmla="*/ 2619213 h 2712203"/>
              <a:gd name="connsiteX42" fmla="*/ 332439 w 2425598"/>
              <a:gd name="connsiteY42" fmla="*/ 2603715 h 2712203"/>
              <a:gd name="connsiteX43" fmla="*/ 239449 w 2425598"/>
              <a:gd name="connsiteY43" fmla="*/ 2541722 h 2712203"/>
              <a:gd name="connsiteX44" fmla="*/ 192954 w 2425598"/>
              <a:gd name="connsiteY44" fmla="*/ 2448732 h 2712203"/>
              <a:gd name="connsiteX45" fmla="*/ 161957 w 2425598"/>
              <a:gd name="connsiteY45" fmla="*/ 2138766 h 2712203"/>
              <a:gd name="connsiteX46" fmla="*/ 146459 w 2425598"/>
              <a:gd name="connsiteY46" fmla="*/ 2076773 h 2712203"/>
              <a:gd name="connsiteX47" fmla="*/ 115462 w 2425598"/>
              <a:gd name="connsiteY47" fmla="*/ 1859796 h 2712203"/>
              <a:gd name="connsiteX48" fmla="*/ 99964 w 2425598"/>
              <a:gd name="connsiteY48" fmla="*/ 1611824 h 2712203"/>
              <a:gd name="connsiteX49" fmla="*/ 68967 w 2425598"/>
              <a:gd name="connsiteY49" fmla="*/ 1255363 h 2712203"/>
              <a:gd name="connsiteX50" fmla="*/ 53469 w 2425598"/>
              <a:gd name="connsiteY50" fmla="*/ 1208868 h 2712203"/>
              <a:gd name="connsiteX51" fmla="*/ 22472 w 2425598"/>
              <a:gd name="connsiteY51" fmla="*/ 1069383 h 2712203"/>
              <a:gd name="connsiteX52" fmla="*/ 6974 w 2425598"/>
              <a:gd name="connsiteY52" fmla="*/ 294468 h 271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425598" h="2712203">
                <a:moveTo>
                  <a:pt x="22472" y="356461"/>
                </a:moveTo>
                <a:cubicBezTo>
                  <a:pt x="26677" y="331234"/>
                  <a:pt x="35302" y="249677"/>
                  <a:pt x="53469" y="216976"/>
                </a:cubicBezTo>
                <a:cubicBezTo>
                  <a:pt x="71561" y="184411"/>
                  <a:pt x="94798" y="154983"/>
                  <a:pt x="115462" y="123986"/>
                </a:cubicBezTo>
                <a:cubicBezTo>
                  <a:pt x="155520" y="63898"/>
                  <a:pt x="128789" y="83381"/>
                  <a:pt x="192954" y="61993"/>
                </a:cubicBezTo>
                <a:cubicBezTo>
                  <a:pt x="208452" y="51661"/>
                  <a:pt x="222789" y="39326"/>
                  <a:pt x="239449" y="30996"/>
                </a:cubicBezTo>
                <a:cubicBezTo>
                  <a:pt x="261682" y="19880"/>
                  <a:pt x="328076" y="4965"/>
                  <a:pt x="347937" y="0"/>
                </a:cubicBezTo>
                <a:cubicBezTo>
                  <a:pt x="482256" y="5166"/>
                  <a:pt x="616794" y="6250"/>
                  <a:pt x="750893" y="15498"/>
                </a:cubicBezTo>
                <a:cubicBezTo>
                  <a:pt x="767191" y="16622"/>
                  <a:pt x="783107" y="23062"/>
                  <a:pt x="797388" y="30996"/>
                </a:cubicBezTo>
                <a:cubicBezTo>
                  <a:pt x="829953" y="49088"/>
                  <a:pt x="890378" y="92990"/>
                  <a:pt x="890378" y="92990"/>
                </a:cubicBezTo>
                <a:lnTo>
                  <a:pt x="921374" y="185979"/>
                </a:lnTo>
                <a:lnTo>
                  <a:pt x="936872" y="232474"/>
                </a:lnTo>
                <a:cubicBezTo>
                  <a:pt x="944699" y="396825"/>
                  <a:pt x="933236" y="496894"/>
                  <a:pt x="967869" y="635430"/>
                </a:cubicBezTo>
                <a:cubicBezTo>
                  <a:pt x="974044" y="660131"/>
                  <a:pt x="999578" y="729132"/>
                  <a:pt x="1014364" y="743918"/>
                </a:cubicBezTo>
                <a:cubicBezTo>
                  <a:pt x="1040706" y="770260"/>
                  <a:pt x="1107354" y="805912"/>
                  <a:pt x="1107354" y="805912"/>
                </a:cubicBezTo>
                <a:cubicBezTo>
                  <a:pt x="1117686" y="821410"/>
                  <a:pt x="1123805" y="840771"/>
                  <a:pt x="1138350" y="852407"/>
                </a:cubicBezTo>
                <a:cubicBezTo>
                  <a:pt x="1151107" y="862612"/>
                  <a:pt x="1170233" y="860599"/>
                  <a:pt x="1184845" y="867905"/>
                </a:cubicBezTo>
                <a:cubicBezTo>
                  <a:pt x="1201505" y="876235"/>
                  <a:pt x="1214680" y="890572"/>
                  <a:pt x="1231340" y="898902"/>
                </a:cubicBezTo>
                <a:cubicBezTo>
                  <a:pt x="1245952" y="906208"/>
                  <a:pt x="1263223" y="907094"/>
                  <a:pt x="1277835" y="914400"/>
                </a:cubicBezTo>
                <a:cubicBezTo>
                  <a:pt x="1322843" y="936903"/>
                  <a:pt x="1319886" y="954902"/>
                  <a:pt x="1370825" y="960895"/>
                </a:cubicBezTo>
                <a:cubicBezTo>
                  <a:pt x="1442838" y="969367"/>
                  <a:pt x="1515476" y="971227"/>
                  <a:pt x="1587801" y="976393"/>
                </a:cubicBezTo>
                <a:cubicBezTo>
                  <a:pt x="1603299" y="981559"/>
                  <a:pt x="1618348" y="988347"/>
                  <a:pt x="1634296" y="991891"/>
                </a:cubicBezTo>
                <a:cubicBezTo>
                  <a:pt x="1664972" y="998708"/>
                  <a:pt x="1696472" y="1001227"/>
                  <a:pt x="1727286" y="1007390"/>
                </a:cubicBezTo>
                <a:cubicBezTo>
                  <a:pt x="1748173" y="1011567"/>
                  <a:pt x="1768615" y="1017722"/>
                  <a:pt x="1789279" y="1022888"/>
                </a:cubicBezTo>
                <a:cubicBezTo>
                  <a:pt x="1820276" y="1038386"/>
                  <a:pt x="1850092" y="1056512"/>
                  <a:pt x="1882269" y="1069383"/>
                </a:cubicBezTo>
                <a:cubicBezTo>
                  <a:pt x="1938449" y="1091855"/>
                  <a:pt x="2060008" y="1096455"/>
                  <a:pt x="2099245" y="1100379"/>
                </a:cubicBezTo>
                <a:cubicBezTo>
                  <a:pt x="2253718" y="1138998"/>
                  <a:pt x="2181211" y="1124373"/>
                  <a:pt x="2316222" y="1146874"/>
                </a:cubicBezTo>
                <a:cubicBezTo>
                  <a:pt x="2331720" y="1152040"/>
                  <a:pt x="2349960" y="1152167"/>
                  <a:pt x="2362717" y="1162373"/>
                </a:cubicBezTo>
                <a:cubicBezTo>
                  <a:pt x="2396163" y="1189130"/>
                  <a:pt x="2399905" y="1233635"/>
                  <a:pt x="2409211" y="1270861"/>
                </a:cubicBezTo>
                <a:cubicBezTo>
                  <a:pt x="2415510" y="1485015"/>
                  <a:pt x="2442706" y="2034984"/>
                  <a:pt x="2409211" y="2262752"/>
                </a:cubicBezTo>
                <a:cubicBezTo>
                  <a:pt x="2404959" y="2291665"/>
                  <a:pt x="2366462" y="2302753"/>
                  <a:pt x="2347218" y="2324746"/>
                </a:cubicBezTo>
                <a:cubicBezTo>
                  <a:pt x="2330209" y="2344185"/>
                  <a:pt x="2316221" y="2366075"/>
                  <a:pt x="2300723" y="2386739"/>
                </a:cubicBezTo>
                <a:cubicBezTo>
                  <a:pt x="2263873" y="2497293"/>
                  <a:pt x="2316125" y="2363635"/>
                  <a:pt x="2238730" y="2479729"/>
                </a:cubicBezTo>
                <a:cubicBezTo>
                  <a:pt x="2229668" y="2493322"/>
                  <a:pt x="2232294" y="2512631"/>
                  <a:pt x="2223232" y="2526224"/>
                </a:cubicBezTo>
                <a:cubicBezTo>
                  <a:pt x="2203507" y="2555811"/>
                  <a:pt x="2161029" y="2586122"/>
                  <a:pt x="2130242" y="2603715"/>
                </a:cubicBezTo>
                <a:cubicBezTo>
                  <a:pt x="2110183" y="2615178"/>
                  <a:pt x="2088308" y="2623249"/>
                  <a:pt x="2068249" y="2634712"/>
                </a:cubicBezTo>
                <a:cubicBezTo>
                  <a:pt x="2052077" y="2643953"/>
                  <a:pt x="2038874" y="2658371"/>
                  <a:pt x="2021754" y="2665708"/>
                </a:cubicBezTo>
                <a:cubicBezTo>
                  <a:pt x="2002176" y="2674099"/>
                  <a:pt x="1980242" y="2675355"/>
                  <a:pt x="1959761" y="2681207"/>
                </a:cubicBezTo>
                <a:cubicBezTo>
                  <a:pt x="1944053" y="2685695"/>
                  <a:pt x="1929588" y="2696010"/>
                  <a:pt x="1913266" y="2696705"/>
                </a:cubicBezTo>
                <a:cubicBezTo>
                  <a:pt x="1686104" y="2706371"/>
                  <a:pt x="1458649" y="2707037"/>
                  <a:pt x="1231340" y="2712203"/>
                </a:cubicBezTo>
                <a:cubicBezTo>
                  <a:pt x="1112520" y="2707037"/>
                  <a:pt x="993180" y="2708943"/>
                  <a:pt x="874879" y="2696705"/>
                </a:cubicBezTo>
                <a:cubicBezTo>
                  <a:pt x="842379" y="2693343"/>
                  <a:pt x="814400" y="2668959"/>
                  <a:pt x="781889" y="2665708"/>
                </a:cubicBezTo>
                <a:cubicBezTo>
                  <a:pt x="734133" y="2660933"/>
                  <a:pt x="485532" y="2642902"/>
                  <a:pt x="378933" y="2619213"/>
                </a:cubicBezTo>
                <a:cubicBezTo>
                  <a:pt x="362986" y="2615669"/>
                  <a:pt x="347937" y="2608881"/>
                  <a:pt x="332439" y="2603715"/>
                </a:cubicBezTo>
                <a:cubicBezTo>
                  <a:pt x="301442" y="2583051"/>
                  <a:pt x="251230" y="2577063"/>
                  <a:pt x="239449" y="2541722"/>
                </a:cubicBezTo>
                <a:cubicBezTo>
                  <a:pt x="218060" y="2477556"/>
                  <a:pt x="233012" y="2508820"/>
                  <a:pt x="192954" y="2448732"/>
                </a:cubicBezTo>
                <a:cubicBezTo>
                  <a:pt x="153042" y="2289082"/>
                  <a:pt x="195611" y="2475305"/>
                  <a:pt x="161957" y="2138766"/>
                </a:cubicBezTo>
                <a:cubicBezTo>
                  <a:pt x="159838" y="2117571"/>
                  <a:pt x="149961" y="2097783"/>
                  <a:pt x="146459" y="2076773"/>
                </a:cubicBezTo>
                <a:cubicBezTo>
                  <a:pt x="134448" y="2004707"/>
                  <a:pt x="115462" y="1859796"/>
                  <a:pt x="115462" y="1859796"/>
                </a:cubicBezTo>
                <a:cubicBezTo>
                  <a:pt x="110296" y="1777139"/>
                  <a:pt x="105473" y="1694459"/>
                  <a:pt x="99964" y="1611824"/>
                </a:cubicBezTo>
                <a:cubicBezTo>
                  <a:pt x="95368" y="1542889"/>
                  <a:pt x="83290" y="1341298"/>
                  <a:pt x="68967" y="1255363"/>
                </a:cubicBezTo>
                <a:cubicBezTo>
                  <a:pt x="66281" y="1239249"/>
                  <a:pt x="57013" y="1224816"/>
                  <a:pt x="53469" y="1208868"/>
                </a:cubicBezTo>
                <a:cubicBezTo>
                  <a:pt x="17104" y="1045222"/>
                  <a:pt x="57361" y="1174045"/>
                  <a:pt x="22472" y="1069383"/>
                </a:cubicBezTo>
                <a:cubicBezTo>
                  <a:pt x="-16416" y="719383"/>
                  <a:pt x="6974" y="976679"/>
                  <a:pt x="6974" y="2944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צורה חופשית 7"/>
          <p:cNvSpPr/>
          <p:nvPr/>
        </p:nvSpPr>
        <p:spPr>
          <a:xfrm>
            <a:off x="5284922" y="1813302"/>
            <a:ext cx="2570361" cy="2873151"/>
          </a:xfrm>
          <a:custGeom>
            <a:avLst/>
            <a:gdLst>
              <a:gd name="connsiteX0" fmla="*/ 542441 w 2570361"/>
              <a:gd name="connsiteY0" fmla="*/ 1131376 h 2873151"/>
              <a:gd name="connsiteX1" fmla="*/ 743919 w 2570361"/>
              <a:gd name="connsiteY1" fmla="*/ 1115878 h 2873151"/>
              <a:gd name="connsiteX2" fmla="*/ 790414 w 2570361"/>
              <a:gd name="connsiteY2" fmla="*/ 1100379 h 2873151"/>
              <a:gd name="connsiteX3" fmla="*/ 836909 w 2570361"/>
              <a:gd name="connsiteY3" fmla="*/ 1038386 h 2873151"/>
              <a:gd name="connsiteX4" fmla="*/ 914400 w 2570361"/>
              <a:gd name="connsiteY4" fmla="*/ 929898 h 2873151"/>
              <a:gd name="connsiteX5" fmla="*/ 960895 w 2570361"/>
              <a:gd name="connsiteY5" fmla="*/ 898901 h 2873151"/>
              <a:gd name="connsiteX6" fmla="*/ 991892 w 2570361"/>
              <a:gd name="connsiteY6" fmla="*/ 852406 h 2873151"/>
              <a:gd name="connsiteX7" fmla="*/ 1038386 w 2570361"/>
              <a:gd name="connsiteY7" fmla="*/ 759417 h 2873151"/>
              <a:gd name="connsiteX8" fmla="*/ 1100380 w 2570361"/>
              <a:gd name="connsiteY8" fmla="*/ 635430 h 2873151"/>
              <a:gd name="connsiteX9" fmla="*/ 1115878 w 2570361"/>
              <a:gd name="connsiteY9" fmla="*/ 588935 h 2873151"/>
              <a:gd name="connsiteX10" fmla="*/ 1146875 w 2570361"/>
              <a:gd name="connsiteY10" fmla="*/ 511444 h 2873151"/>
              <a:gd name="connsiteX11" fmla="*/ 1162373 w 2570361"/>
              <a:gd name="connsiteY11" fmla="*/ 464949 h 2873151"/>
              <a:gd name="connsiteX12" fmla="*/ 1224366 w 2570361"/>
              <a:gd name="connsiteY12" fmla="*/ 356461 h 2873151"/>
              <a:gd name="connsiteX13" fmla="*/ 1255363 w 2570361"/>
              <a:gd name="connsiteY13" fmla="*/ 247973 h 2873151"/>
              <a:gd name="connsiteX14" fmla="*/ 1301858 w 2570361"/>
              <a:gd name="connsiteY14" fmla="*/ 201478 h 2873151"/>
              <a:gd name="connsiteX15" fmla="*/ 1332854 w 2570361"/>
              <a:gd name="connsiteY15" fmla="*/ 154983 h 2873151"/>
              <a:gd name="connsiteX16" fmla="*/ 1425844 w 2570361"/>
              <a:gd name="connsiteY16" fmla="*/ 123986 h 2873151"/>
              <a:gd name="connsiteX17" fmla="*/ 1611824 w 2570361"/>
              <a:gd name="connsiteY17" fmla="*/ 46495 h 2873151"/>
              <a:gd name="connsiteX18" fmla="*/ 1658319 w 2570361"/>
              <a:gd name="connsiteY18" fmla="*/ 30996 h 2873151"/>
              <a:gd name="connsiteX19" fmla="*/ 1813302 w 2570361"/>
              <a:gd name="connsiteY19" fmla="*/ 0 h 2873151"/>
              <a:gd name="connsiteX20" fmla="*/ 2262753 w 2570361"/>
              <a:gd name="connsiteY20" fmla="*/ 15498 h 2873151"/>
              <a:gd name="connsiteX21" fmla="*/ 2309247 w 2570361"/>
              <a:gd name="connsiteY21" fmla="*/ 46495 h 2873151"/>
              <a:gd name="connsiteX22" fmla="*/ 2355742 w 2570361"/>
              <a:gd name="connsiteY22" fmla="*/ 108488 h 2873151"/>
              <a:gd name="connsiteX23" fmla="*/ 2386739 w 2570361"/>
              <a:gd name="connsiteY23" fmla="*/ 154983 h 2873151"/>
              <a:gd name="connsiteX24" fmla="*/ 2402237 w 2570361"/>
              <a:gd name="connsiteY24" fmla="*/ 201478 h 2873151"/>
              <a:gd name="connsiteX25" fmla="*/ 2402237 w 2570361"/>
              <a:gd name="connsiteY25" fmla="*/ 635430 h 2873151"/>
              <a:gd name="connsiteX26" fmla="*/ 2417736 w 2570361"/>
              <a:gd name="connsiteY26" fmla="*/ 1177871 h 2873151"/>
              <a:gd name="connsiteX27" fmla="*/ 2479729 w 2570361"/>
              <a:gd name="connsiteY27" fmla="*/ 1472339 h 2873151"/>
              <a:gd name="connsiteX28" fmla="*/ 2495227 w 2570361"/>
              <a:gd name="connsiteY28" fmla="*/ 1549830 h 2873151"/>
              <a:gd name="connsiteX29" fmla="*/ 2526224 w 2570361"/>
              <a:gd name="connsiteY29" fmla="*/ 1642820 h 2873151"/>
              <a:gd name="connsiteX30" fmla="*/ 2557220 w 2570361"/>
              <a:gd name="connsiteY30" fmla="*/ 1813301 h 2873151"/>
              <a:gd name="connsiteX31" fmla="*/ 2510725 w 2570361"/>
              <a:gd name="connsiteY31" fmla="*/ 2479729 h 2873151"/>
              <a:gd name="connsiteX32" fmla="*/ 2479729 w 2570361"/>
              <a:gd name="connsiteY32" fmla="*/ 2526223 h 2873151"/>
              <a:gd name="connsiteX33" fmla="*/ 2433234 w 2570361"/>
              <a:gd name="connsiteY33" fmla="*/ 2572718 h 2873151"/>
              <a:gd name="connsiteX34" fmla="*/ 2371241 w 2570361"/>
              <a:gd name="connsiteY34" fmla="*/ 2619213 h 2873151"/>
              <a:gd name="connsiteX35" fmla="*/ 2262753 w 2570361"/>
              <a:gd name="connsiteY35" fmla="*/ 2634712 h 2873151"/>
              <a:gd name="connsiteX36" fmla="*/ 2185261 w 2570361"/>
              <a:gd name="connsiteY36" fmla="*/ 2696705 h 2873151"/>
              <a:gd name="connsiteX37" fmla="*/ 2092271 w 2570361"/>
              <a:gd name="connsiteY37" fmla="*/ 2727701 h 2873151"/>
              <a:gd name="connsiteX38" fmla="*/ 1921790 w 2570361"/>
              <a:gd name="connsiteY38" fmla="*/ 2774196 h 2873151"/>
              <a:gd name="connsiteX39" fmla="*/ 1735810 w 2570361"/>
              <a:gd name="connsiteY39" fmla="*/ 2805193 h 2873151"/>
              <a:gd name="connsiteX40" fmla="*/ 1627322 w 2570361"/>
              <a:gd name="connsiteY40" fmla="*/ 2820691 h 2873151"/>
              <a:gd name="connsiteX41" fmla="*/ 960895 w 2570361"/>
              <a:gd name="connsiteY41" fmla="*/ 2836190 h 2873151"/>
              <a:gd name="connsiteX42" fmla="*/ 914400 w 2570361"/>
              <a:gd name="connsiteY42" fmla="*/ 2851688 h 2873151"/>
              <a:gd name="connsiteX43" fmla="*/ 325464 w 2570361"/>
              <a:gd name="connsiteY43" fmla="*/ 2851688 h 2873151"/>
              <a:gd name="connsiteX44" fmla="*/ 139485 w 2570361"/>
              <a:gd name="connsiteY44" fmla="*/ 2681206 h 2873151"/>
              <a:gd name="connsiteX45" fmla="*/ 77492 w 2570361"/>
              <a:gd name="connsiteY45" fmla="*/ 2588217 h 2873151"/>
              <a:gd name="connsiteX46" fmla="*/ 46495 w 2570361"/>
              <a:gd name="connsiteY46" fmla="*/ 2541722 h 2873151"/>
              <a:gd name="connsiteX47" fmla="*/ 0 w 2570361"/>
              <a:gd name="connsiteY47" fmla="*/ 2309247 h 2873151"/>
              <a:gd name="connsiteX48" fmla="*/ 15498 w 2570361"/>
              <a:gd name="connsiteY48" fmla="*/ 2030278 h 2873151"/>
              <a:gd name="connsiteX49" fmla="*/ 46495 w 2570361"/>
              <a:gd name="connsiteY49" fmla="*/ 1968284 h 2873151"/>
              <a:gd name="connsiteX50" fmla="*/ 61993 w 2570361"/>
              <a:gd name="connsiteY50" fmla="*/ 1921790 h 2873151"/>
              <a:gd name="connsiteX51" fmla="*/ 216976 w 2570361"/>
              <a:gd name="connsiteY51" fmla="*/ 1673817 h 2873151"/>
              <a:gd name="connsiteX52" fmla="*/ 247973 w 2570361"/>
              <a:gd name="connsiteY52" fmla="*/ 1627322 h 2873151"/>
              <a:gd name="connsiteX53" fmla="*/ 278970 w 2570361"/>
              <a:gd name="connsiteY53" fmla="*/ 1549830 h 2873151"/>
              <a:gd name="connsiteX54" fmla="*/ 340963 w 2570361"/>
              <a:gd name="connsiteY54" fmla="*/ 1487837 h 2873151"/>
              <a:gd name="connsiteX55" fmla="*/ 418454 w 2570361"/>
              <a:gd name="connsiteY55" fmla="*/ 1348352 h 2873151"/>
              <a:gd name="connsiteX56" fmla="*/ 495946 w 2570361"/>
              <a:gd name="connsiteY56" fmla="*/ 1224366 h 2873151"/>
              <a:gd name="connsiteX57" fmla="*/ 588936 w 2570361"/>
              <a:gd name="connsiteY57" fmla="*/ 1131376 h 2873151"/>
              <a:gd name="connsiteX58" fmla="*/ 650929 w 2570361"/>
              <a:gd name="connsiteY58" fmla="*/ 1100379 h 2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570361" h="2873151">
                <a:moveTo>
                  <a:pt x="542441" y="1131376"/>
                </a:moveTo>
                <a:cubicBezTo>
                  <a:pt x="609600" y="1126210"/>
                  <a:pt x="677081" y="1124233"/>
                  <a:pt x="743919" y="1115878"/>
                </a:cubicBezTo>
                <a:cubicBezTo>
                  <a:pt x="760130" y="1113852"/>
                  <a:pt x="777864" y="1110838"/>
                  <a:pt x="790414" y="1100379"/>
                </a:cubicBezTo>
                <a:cubicBezTo>
                  <a:pt x="810257" y="1083843"/>
                  <a:pt x="821895" y="1059405"/>
                  <a:pt x="836909" y="1038386"/>
                </a:cubicBezTo>
                <a:cubicBezTo>
                  <a:pt x="858912" y="1007582"/>
                  <a:pt x="889069" y="955229"/>
                  <a:pt x="914400" y="929898"/>
                </a:cubicBezTo>
                <a:cubicBezTo>
                  <a:pt x="927571" y="916727"/>
                  <a:pt x="945397" y="909233"/>
                  <a:pt x="960895" y="898901"/>
                </a:cubicBezTo>
                <a:cubicBezTo>
                  <a:pt x="971227" y="883403"/>
                  <a:pt x="983562" y="869066"/>
                  <a:pt x="991892" y="852406"/>
                </a:cubicBezTo>
                <a:cubicBezTo>
                  <a:pt x="1056062" y="724067"/>
                  <a:pt x="949549" y="892676"/>
                  <a:pt x="1038386" y="759417"/>
                </a:cubicBezTo>
                <a:cubicBezTo>
                  <a:pt x="1069203" y="636154"/>
                  <a:pt x="1030127" y="758374"/>
                  <a:pt x="1100380" y="635430"/>
                </a:cubicBezTo>
                <a:cubicBezTo>
                  <a:pt x="1108485" y="621246"/>
                  <a:pt x="1110142" y="604231"/>
                  <a:pt x="1115878" y="588935"/>
                </a:cubicBezTo>
                <a:cubicBezTo>
                  <a:pt x="1125646" y="562886"/>
                  <a:pt x="1137107" y="537493"/>
                  <a:pt x="1146875" y="511444"/>
                </a:cubicBezTo>
                <a:cubicBezTo>
                  <a:pt x="1152611" y="496148"/>
                  <a:pt x="1155938" y="479965"/>
                  <a:pt x="1162373" y="464949"/>
                </a:cubicBezTo>
                <a:cubicBezTo>
                  <a:pt x="1185967" y="409896"/>
                  <a:pt x="1193239" y="403153"/>
                  <a:pt x="1224366" y="356461"/>
                </a:cubicBezTo>
                <a:cubicBezTo>
                  <a:pt x="1226434" y="348189"/>
                  <a:pt x="1246467" y="261317"/>
                  <a:pt x="1255363" y="247973"/>
                </a:cubicBezTo>
                <a:cubicBezTo>
                  <a:pt x="1267521" y="229736"/>
                  <a:pt x="1287827" y="218316"/>
                  <a:pt x="1301858" y="201478"/>
                </a:cubicBezTo>
                <a:cubicBezTo>
                  <a:pt x="1313782" y="187169"/>
                  <a:pt x="1317059" y="164855"/>
                  <a:pt x="1332854" y="154983"/>
                </a:cubicBezTo>
                <a:cubicBezTo>
                  <a:pt x="1360561" y="137666"/>
                  <a:pt x="1396620" y="138598"/>
                  <a:pt x="1425844" y="123986"/>
                </a:cubicBezTo>
                <a:cubicBezTo>
                  <a:pt x="1607514" y="33152"/>
                  <a:pt x="1487195" y="82104"/>
                  <a:pt x="1611824" y="46495"/>
                </a:cubicBezTo>
                <a:cubicBezTo>
                  <a:pt x="1627532" y="42007"/>
                  <a:pt x="1642401" y="34669"/>
                  <a:pt x="1658319" y="30996"/>
                </a:cubicBezTo>
                <a:cubicBezTo>
                  <a:pt x="1709654" y="19149"/>
                  <a:pt x="1813302" y="0"/>
                  <a:pt x="1813302" y="0"/>
                </a:cubicBezTo>
                <a:cubicBezTo>
                  <a:pt x="1963119" y="5166"/>
                  <a:pt x="2113501" y="1506"/>
                  <a:pt x="2262753" y="15498"/>
                </a:cubicBezTo>
                <a:cubicBezTo>
                  <a:pt x="2281298" y="17237"/>
                  <a:pt x="2296076" y="33324"/>
                  <a:pt x="2309247" y="46495"/>
                </a:cubicBezTo>
                <a:cubicBezTo>
                  <a:pt x="2327512" y="64760"/>
                  <a:pt x="2340728" y="87469"/>
                  <a:pt x="2355742" y="108488"/>
                </a:cubicBezTo>
                <a:cubicBezTo>
                  <a:pt x="2366569" y="123645"/>
                  <a:pt x="2376407" y="139485"/>
                  <a:pt x="2386739" y="154983"/>
                </a:cubicBezTo>
                <a:cubicBezTo>
                  <a:pt x="2391905" y="170481"/>
                  <a:pt x="2398275" y="185629"/>
                  <a:pt x="2402237" y="201478"/>
                </a:cubicBezTo>
                <a:cubicBezTo>
                  <a:pt x="2442499" y="362525"/>
                  <a:pt x="2412389" y="401945"/>
                  <a:pt x="2402237" y="635430"/>
                </a:cubicBezTo>
                <a:cubicBezTo>
                  <a:pt x="2407403" y="816244"/>
                  <a:pt x="2406213" y="997351"/>
                  <a:pt x="2417736" y="1177871"/>
                </a:cubicBezTo>
                <a:cubicBezTo>
                  <a:pt x="2427567" y="1331884"/>
                  <a:pt x="2447832" y="1344751"/>
                  <a:pt x="2479729" y="1472339"/>
                </a:cubicBezTo>
                <a:cubicBezTo>
                  <a:pt x="2486118" y="1497894"/>
                  <a:pt x="2488296" y="1524416"/>
                  <a:pt x="2495227" y="1549830"/>
                </a:cubicBezTo>
                <a:cubicBezTo>
                  <a:pt x="2503824" y="1581352"/>
                  <a:pt x="2519816" y="1610781"/>
                  <a:pt x="2526224" y="1642820"/>
                </a:cubicBezTo>
                <a:cubicBezTo>
                  <a:pt x="2547885" y="1751126"/>
                  <a:pt x="2537391" y="1694328"/>
                  <a:pt x="2557220" y="1813301"/>
                </a:cubicBezTo>
                <a:cubicBezTo>
                  <a:pt x="2551179" y="2042867"/>
                  <a:pt x="2613213" y="2274754"/>
                  <a:pt x="2510725" y="2479729"/>
                </a:cubicBezTo>
                <a:cubicBezTo>
                  <a:pt x="2502395" y="2496389"/>
                  <a:pt x="2491653" y="2511914"/>
                  <a:pt x="2479729" y="2526223"/>
                </a:cubicBezTo>
                <a:cubicBezTo>
                  <a:pt x="2465697" y="2543061"/>
                  <a:pt x="2449875" y="2558454"/>
                  <a:pt x="2433234" y="2572718"/>
                </a:cubicBezTo>
                <a:cubicBezTo>
                  <a:pt x="2413622" y="2589528"/>
                  <a:pt x="2395516" y="2610386"/>
                  <a:pt x="2371241" y="2619213"/>
                </a:cubicBezTo>
                <a:cubicBezTo>
                  <a:pt x="2336911" y="2631697"/>
                  <a:pt x="2298916" y="2629546"/>
                  <a:pt x="2262753" y="2634712"/>
                </a:cubicBezTo>
                <a:cubicBezTo>
                  <a:pt x="2236922" y="2655376"/>
                  <a:pt x="2214301" y="2680865"/>
                  <a:pt x="2185261" y="2696705"/>
                </a:cubicBezTo>
                <a:cubicBezTo>
                  <a:pt x="2156577" y="2712351"/>
                  <a:pt x="2123268" y="2717369"/>
                  <a:pt x="2092271" y="2727701"/>
                </a:cubicBezTo>
                <a:cubicBezTo>
                  <a:pt x="2025460" y="2749971"/>
                  <a:pt x="2009215" y="2756711"/>
                  <a:pt x="1921790" y="2774196"/>
                </a:cubicBezTo>
                <a:cubicBezTo>
                  <a:pt x="1860162" y="2786522"/>
                  <a:pt x="1798027" y="2796305"/>
                  <a:pt x="1735810" y="2805193"/>
                </a:cubicBezTo>
                <a:cubicBezTo>
                  <a:pt x="1699647" y="2810359"/>
                  <a:pt x="1663823" y="2819231"/>
                  <a:pt x="1627322" y="2820691"/>
                </a:cubicBezTo>
                <a:cubicBezTo>
                  <a:pt x="1405297" y="2829572"/>
                  <a:pt x="1183037" y="2831024"/>
                  <a:pt x="960895" y="2836190"/>
                </a:cubicBezTo>
                <a:cubicBezTo>
                  <a:pt x="945397" y="2841356"/>
                  <a:pt x="930348" y="2848144"/>
                  <a:pt x="914400" y="2851688"/>
                </a:cubicBezTo>
                <a:cubicBezTo>
                  <a:pt x="714404" y="2896131"/>
                  <a:pt x="557339" y="2858934"/>
                  <a:pt x="325464" y="2851688"/>
                </a:cubicBezTo>
                <a:cubicBezTo>
                  <a:pt x="250207" y="2801515"/>
                  <a:pt x="200546" y="2772796"/>
                  <a:pt x="139485" y="2681206"/>
                </a:cubicBezTo>
                <a:lnTo>
                  <a:pt x="77492" y="2588217"/>
                </a:lnTo>
                <a:lnTo>
                  <a:pt x="46495" y="2541722"/>
                </a:lnTo>
                <a:cubicBezTo>
                  <a:pt x="704" y="2404352"/>
                  <a:pt x="19106" y="2481206"/>
                  <a:pt x="0" y="2309247"/>
                </a:cubicBezTo>
                <a:cubicBezTo>
                  <a:pt x="5166" y="2216257"/>
                  <a:pt x="2914" y="2122557"/>
                  <a:pt x="15498" y="2030278"/>
                </a:cubicBezTo>
                <a:cubicBezTo>
                  <a:pt x="18620" y="2007386"/>
                  <a:pt x="37394" y="1989520"/>
                  <a:pt x="46495" y="1968284"/>
                </a:cubicBezTo>
                <a:cubicBezTo>
                  <a:pt x="52930" y="1953269"/>
                  <a:pt x="55558" y="1936805"/>
                  <a:pt x="61993" y="1921790"/>
                </a:cubicBezTo>
                <a:cubicBezTo>
                  <a:pt x="100584" y="1831746"/>
                  <a:pt x="163139" y="1754573"/>
                  <a:pt x="216976" y="1673817"/>
                </a:cubicBezTo>
                <a:cubicBezTo>
                  <a:pt x="227308" y="1658319"/>
                  <a:pt x="241055" y="1644616"/>
                  <a:pt x="247973" y="1627322"/>
                </a:cubicBezTo>
                <a:cubicBezTo>
                  <a:pt x="258305" y="1601491"/>
                  <a:pt x="263538" y="1572978"/>
                  <a:pt x="278970" y="1549830"/>
                </a:cubicBezTo>
                <a:cubicBezTo>
                  <a:pt x="295180" y="1525514"/>
                  <a:pt x="320299" y="1508501"/>
                  <a:pt x="340963" y="1487837"/>
                </a:cubicBezTo>
                <a:cubicBezTo>
                  <a:pt x="367851" y="1380285"/>
                  <a:pt x="337926" y="1463392"/>
                  <a:pt x="418454" y="1348352"/>
                </a:cubicBezTo>
                <a:cubicBezTo>
                  <a:pt x="423213" y="1341554"/>
                  <a:pt x="479973" y="1242335"/>
                  <a:pt x="495946" y="1224366"/>
                </a:cubicBezTo>
                <a:cubicBezTo>
                  <a:pt x="525069" y="1191603"/>
                  <a:pt x="549728" y="1150980"/>
                  <a:pt x="588936" y="1131376"/>
                </a:cubicBezTo>
                <a:lnTo>
                  <a:pt x="650929" y="1100379"/>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רשים זרימה: קלט ידני 8"/>
          <p:cNvSpPr/>
          <p:nvPr/>
        </p:nvSpPr>
        <p:spPr>
          <a:xfrm>
            <a:off x="755576"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solid18</a:t>
            </a:r>
            <a:endParaRPr lang="he-IL" dirty="0"/>
          </a:p>
        </p:txBody>
      </p:sp>
      <p:sp>
        <p:nvSpPr>
          <p:cNvPr id="11" name="Arrow: Left 14">
            <a:extLst>
              <a:ext uri="{FF2B5EF4-FFF2-40B4-BE49-F238E27FC236}">
                <a16:creationId xmlns:a16="http://schemas.microsoft.com/office/drawing/2014/main" id="{88C78CAA-40D1-483F-8FC4-F765ED5A268D}"/>
              </a:ext>
            </a:extLst>
          </p:cNvPr>
          <p:cNvSpPr/>
          <p:nvPr/>
        </p:nvSpPr>
        <p:spPr>
          <a:xfrm>
            <a:off x="2822739" y="3601555"/>
            <a:ext cx="2241967" cy="92132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השמה בין מצביעים. שניהם מצביעים לאותה כתובת.</a:t>
            </a:r>
            <a:endParaRPr lang="en-US" sz="1200" b="1" dirty="0">
              <a:solidFill>
                <a:schemeClr val="tx1"/>
              </a:solidFill>
            </a:endParaRPr>
          </a:p>
        </p:txBody>
      </p:sp>
    </p:spTree>
    <p:extLst>
      <p:ext uri="{BB962C8B-B14F-4D97-AF65-F5344CB8AC3E}">
        <p14:creationId xmlns:p14="http://schemas.microsoft.com/office/powerpoint/2010/main" val="407376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317" y="5075822"/>
            <a:ext cx="1008112"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en-US" sz="2800" dirty="0"/>
              <a:t>P_1</a:t>
            </a:r>
            <a:endParaRPr lang="he-IL" sz="2800" dirty="0"/>
          </a:p>
        </p:txBody>
      </p:sp>
      <p:grpSp>
        <p:nvGrpSpPr>
          <p:cNvPr id="6" name="קבוצה 5"/>
          <p:cNvGrpSpPr/>
          <p:nvPr/>
        </p:nvGrpSpPr>
        <p:grpSpPr>
          <a:xfrm>
            <a:off x="1589831" y="4238229"/>
            <a:ext cx="2607448" cy="714655"/>
            <a:chOff x="5292080" y="3645024"/>
            <a:chExt cx="2304256" cy="769441"/>
          </a:xfrm>
        </p:grpSpPr>
        <p:sp>
          <p:nvSpPr>
            <p:cNvPr id="8" name="TextBox 7"/>
            <p:cNvSpPr txBox="1"/>
            <p:nvPr/>
          </p:nvSpPr>
          <p:spPr>
            <a:xfrm>
              <a:off x="5292080"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x=2</a:t>
              </a:r>
              <a:endParaRPr lang="he-IL" sz="4400" dirty="0"/>
            </a:p>
          </p:txBody>
        </p:sp>
        <p:sp>
          <p:nvSpPr>
            <p:cNvPr id="9" name="TextBox 8"/>
            <p:cNvSpPr txBox="1"/>
            <p:nvPr/>
          </p:nvSpPr>
          <p:spPr>
            <a:xfrm>
              <a:off x="6444208"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y=3</a:t>
              </a:r>
              <a:endParaRPr lang="he-IL" sz="4400" dirty="0"/>
            </a:p>
          </p:txBody>
        </p:sp>
      </p:grpSp>
      <p:cxnSp>
        <p:nvCxnSpPr>
          <p:cNvPr id="7" name="מחבר חץ ישר 6"/>
          <p:cNvCxnSpPr>
            <a:cxnSpLocks/>
          </p:cNvCxnSpPr>
          <p:nvPr/>
        </p:nvCxnSpPr>
        <p:spPr>
          <a:xfrm flipV="1">
            <a:off x="1076473" y="4607580"/>
            <a:ext cx="660095" cy="5325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8149896" y="5041869"/>
            <a:ext cx="96590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en-US" sz="2800" dirty="0"/>
              <a:t>P_2</a:t>
            </a:r>
            <a:endParaRPr lang="he-IL" sz="2800" dirty="0"/>
          </a:p>
        </p:txBody>
      </p:sp>
      <p:grpSp>
        <p:nvGrpSpPr>
          <p:cNvPr id="12" name="קבוצה 11"/>
          <p:cNvGrpSpPr/>
          <p:nvPr/>
        </p:nvGrpSpPr>
        <p:grpSpPr>
          <a:xfrm>
            <a:off x="4973463" y="4255368"/>
            <a:ext cx="2607448" cy="714655"/>
            <a:chOff x="5292080" y="3645024"/>
            <a:chExt cx="2304256" cy="769441"/>
          </a:xfrm>
        </p:grpSpPr>
        <p:sp>
          <p:nvSpPr>
            <p:cNvPr id="14" name="TextBox 13"/>
            <p:cNvSpPr txBox="1"/>
            <p:nvPr/>
          </p:nvSpPr>
          <p:spPr>
            <a:xfrm>
              <a:off x="5292080"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x=4</a:t>
              </a:r>
              <a:endParaRPr lang="he-IL" sz="4400" dirty="0"/>
            </a:p>
          </p:txBody>
        </p:sp>
        <p:sp>
          <p:nvSpPr>
            <p:cNvPr id="15" name="TextBox 14"/>
            <p:cNvSpPr txBox="1"/>
            <p:nvPr/>
          </p:nvSpPr>
          <p:spPr>
            <a:xfrm>
              <a:off x="6444208"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y=5</a:t>
              </a:r>
              <a:endParaRPr lang="he-IL" sz="4400" dirty="0"/>
            </a:p>
          </p:txBody>
        </p:sp>
      </p:grpSp>
      <p:cxnSp>
        <p:nvCxnSpPr>
          <p:cNvPr id="13" name="מחבר חץ ישר 12"/>
          <p:cNvCxnSpPr>
            <a:cxnSpLocks/>
            <a:stCxn id="11" idx="1"/>
          </p:cNvCxnSpPr>
          <p:nvPr/>
        </p:nvCxnSpPr>
        <p:spPr>
          <a:xfrm flipH="1" flipV="1">
            <a:off x="7617320" y="4801293"/>
            <a:ext cx="532576" cy="502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 name="כותרת 2"/>
          <p:cNvSpPr>
            <a:spLocks noGrp="1"/>
          </p:cNvSpPr>
          <p:nvPr>
            <p:ph type="title"/>
          </p:nvPr>
        </p:nvSpPr>
        <p:spPr/>
        <p:txBody>
          <a:bodyPr/>
          <a:lstStyle/>
          <a:p>
            <a:r>
              <a:rPr lang="he-IL" dirty="0"/>
              <a:t>החלפה בין שני עצמים (הפניות)</a:t>
            </a:r>
          </a:p>
        </p:txBody>
      </p:sp>
      <p:sp>
        <p:nvSpPr>
          <p:cNvPr id="4" name="מציין מיקום תוכן 3"/>
          <p:cNvSpPr>
            <a:spLocks noGrp="1"/>
          </p:cNvSpPr>
          <p:nvPr>
            <p:ph idx="1"/>
          </p:nvPr>
        </p:nvSpPr>
        <p:spPr/>
        <p:txBody>
          <a:bodyPr>
            <a:normAutofit/>
          </a:bodyPr>
          <a:lstStyle/>
          <a:p>
            <a:pPr>
              <a:lnSpc>
                <a:spcPct val="115000"/>
              </a:lnSpc>
            </a:pPr>
            <a:r>
              <a:rPr lang="he-IL" sz="2800" dirty="0">
                <a:solidFill>
                  <a:srgbClr val="000000"/>
                </a:solidFill>
                <a:highlight>
                  <a:srgbClr val="FFFFFF"/>
                </a:highlight>
                <a:latin typeface="Consolas"/>
                <a:cs typeface="Arial"/>
              </a:rPr>
              <a:t>נקצה 2 נקודות:</a:t>
            </a:r>
          </a:p>
          <a:p>
            <a:pPr algn="l" rtl="0">
              <a:lnSpc>
                <a:spcPct val="115000"/>
              </a:lnSpc>
              <a:spcAft>
                <a:spcPts val="0"/>
              </a:spcAft>
            </a:pPr>
            <a:r>
              <a:rPr lang="en-US" sz="2000" dirty="0">
                <a:solidFill>
                  <a:srgbClr val="2B91AF"/>
                </a:solidFill>
                <a:highlight>
                  <a:srgbClr val="FFFFFF"/>
                </a:highlight>
                <a:latin typeface="Consolas"/>
                <a:ea typeface="Calibri"/>
                <a:cs typeface="Arial"/>
              </a:rPr>
              <a:t>Point</a:t>
            </a:r>
            <a:r>
              <a:rPr lang="en-US" sz="2000" dirty="0">
                <a:solidFill>
                  <a:srgbClr val="000000"/>
                </a:solidFill>
                <a:highlight>
                  <a:srgbClr val="FFFFFF"/>
                </a:highlight>
                <a:latin typeface="Consolas"/>
                <a:ea typeface="Calibri"/>
                <a:cs typeface="Arial"/>
              </a:rPr>
              <a:t> p_1 = </a:t>
            </a:r>
            <a:r>
              <a:rPr lang="en-US" sz="2000" dirty="0">
                <a:solidFill>
                  <a:srgbClr val="0000FF"/>
                </a:solidFill>
                <a:highlight>
                  <a:srgbClr val="FFFFFF"/>
                </a:highlight>
                <a:latin typeface="Consolas"/>
                <a:ea typeface="Calibri"/>
                <a:cs typeface="Arial"/>
              </a:rPr>
              <a:t>new</a:t>
            </a: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Point</a:t>
            </a:r>
            <a:r>
              <a:rPr lang="en-US" sz="2000" dirty="0">
                <a:solidFill>
                  <a:srgbClr val="000000"/>
                </a:solidFill>
                <a:highlight>
                  <a:srgbClr val="FFFFFF"/>
                </a:highlight>
                <a:latin typeface="Consolas"/>
                <a:ea typeface="Calibri"/>
                <a:cs typeface="Arial"/>
              </a:rPr>
              <a:t>() { x = 2, y = 3 };</a:t>
            </a:r>
            <a:endParaRPr lang="en-US" sz="2000" dirty="0">
              <a:latin typeface="Calibri"/>
              <a:ea typeface="Calibri"/>
              <a:cs typeface="Arial"/>
            </a:endParaRPr>
          </a:p>
          <a:p>
            <a:pPr algn="l" rtl="0">
              <a:lnSpc>
                <a:spcPct val="115000"/>
              </a:lnSpc>
              <a:spcAft>
                <a:spcPts val="0"/>
              </a:spcAft>
            </a:pPr>
            <a:r>
              <a:rPr lang="en-US" sz="2000" dirty="0">
                <a:solidFill>
                  <a:srgbClr val="2B91AF"/>
                </a:solidFill>
                <a:highlight>
                  <a:srgbClr val="FFFFFF"/>
                </a:highlight>
                <a:latin typeface="Consolas"/>
                <a:ea typeface="Calibri"/>
                <a:cs typeface="Arial"/>
              </a:rPr>
              <a:t>Point</a:t>
            </a:r>
            <a:r>
              <a:rPr lang="en-US" sz="2000" dirty="0">
                <a:solidFill>
                  <a:srgbClr val="000000"/>
                </a:solidFill>
                <a:highlight>
                  <a:srgbClr val="FFFFFF"/>
                </a:highlight>
                <a:latin typeface="Consolas"/>
                <a:ea typeface="Calibri"/>
                <a:cs typeface="Arial"/>
              </a:rPr>
              <a:t> p_2 = </a:t>
            </a:r>
            <a:r>
              <a:rPr lang="en-US" sz="2000" dirty="0">
                <a:solidFill>
                  <a:srgbClr val="0000FF"/>
                </a:solidFill>
                <a:highlight>
                  <a:srgbClr val="FFFFFF"/>
                </a:highlight>
                <a:latin typeface="Consolas"/>
                <a:ea typeface="Calibri"/>
                <a:cs typeface="Arial"/>
              </a:rPr>
              <a:t>new</a:t>
            </a: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FF"/>
                </a:highlight>
                <a:latin typeface="Consolas"/>
                <a:ea typeface="Calibri"/>
                <a:cs typeface="Arial"/>
              </a:rPr>
              <a:t>Point</a:t>
            </a:r>
            <a:r>
              <a:rPr lang="en-US" sz="2000" dirty="0">
                <a:solidFill>
                  <a:srgbClr val="000000"/>
                </a:solidFill>
                <a:highlight>
                  <a:srgbClr val="FFFFFF"/>
                </a:highlight>
                <a:latin typeface="Consolas"/>
                <a:ea typeface="Calibri"/>
                <a:cs typeface="Arial"/>
              </a:rPr>
              <a:t>() { x = 4, y = 5 };</a:t>
            </a:r>
            <a:endParaRPr lang="en-US" sz="2000" dirty="0">
              <a:latin typeface="Calibri"/>
              <a:ea typeface="Calibri"/>
              <a:cs typeface="Arial"/>
            </a:endParaRPr>
          </a:p>
          <a:p>
            <a:pPr>
              <a:lnSpc>
                <a:spcPct val="115000"/>
              </a:lnSpc>
            </a:pPr>
            <a:r>
              <a:rPr lang="he-IL" sz="2800" dirty="0">
                <a:solidFill>
                  <a:srgbClr val="000000"/>
                </a:solidFill>
                <a:highlight>
                  <a:srgbClr val="FFFFFF"/>
                </a:highlight>
                <a:latin typeface="Consolas"/>
                <a:ea typeface="Calibri"/>
                <a:cs typeface="Arial"/>
              </a:rPr>
              <a:t>ונרצה לבצע החלפה ביניהן:</a:t>
            </a:r>
          </a:p>
          <a:p>
            <a:pPr algn="ctr" rtl="0">
              <a:lnSpc>
                <a:spcPct val="115000"/>
              </a:lnSpc>
              <a:spcAft>
                <a:spcPts val="0"/>
              </a:spcAft>
            </a:pPr>
            <a:r>
              <a:rPr lang="en-US" sz="2000" dirty="0">
                <a:solidFill>
                  <a:srgbClr val="000000"/>
                </a:solidFill>
                <a:highlight>
                  <a:srgbClr val="FFFFFF"/>
                </a:highlight>
                <a:latin typeface="Consolas"/>
                <a:ea typeface="Calibri"/>
                <a:cs typeface="Arial"/>
              </a:rPr>
              <a:t>Swap(p_1, p_2);</a:t>
            </a:r>
            <a:endParaRPr lang="he-IL" sz="2000" dirty="0">
              <a:solidFill>
                <a:srgbClr val="000000"/>
              </a:solidFill>
              <a:highlight>
                <a:srgbClr val="FFFFFF"/>
              </a:highlight>
              <a:latin typeface="Consolas"/>
              <a:ea typeface="Calibri"/>
              <a:cs typeface="Arial"/>
            </a:endParaRPr>
          </a:p>
          <a:p>
            <a:pPr algn="ctr" rtl="0">
              <a:lnSpc>
                <a:spcPct val="115000"/>
              </a:lnSpc>
              <a:spcAft>
                <a:spcPts val="0"/>
              </a:spcAft>
            </a:pPr>
            <a:endParaRPr lang="he-IL" sz="2000" dirty="0">
              <a:solidFill>
                <a:srgbClr val="000000"/>
              </a:solidFill>
              <a:highlight>
                <a:srgbClr val="FFFFFF"/>
              </a:highlight>
              <a:latin typeface="Consolas"/>
              <a:ea typeface="Calibri"/>
              <a:cs typeface="Arial"/>
            </a:endParaRPr>
          </a:p>
          <a:p>
            <a:pPr marL="0" indent="0" algn="ctr" rtl="0">
              <a:lnSpc>
                <a:spcPct val="115000"/>
              </a:lnSpc>
              <a:spcAft>
                <a:spcPts val="0"/>
              </a:spcAft>
              <a:buNone/>
            </a:pPr>
            <a:endParaRPr lang="en-US" sz="2000" dirty="0">
              <a:latin typeface="Calibri"/>
              <a:ea typeface="Calibri"/>
              <a:cs typeface="Arial"/>
            </a:endParaRPr>
          </a:p>
        </p:txBody>
      </p:sp>
      <p:sp>
        <p:nvSpPr>
          <p:cNvPr id="2" name="Slide Number Placeholder 1"/>
          <p:cNvSpPr>
            <a:spLocks noGrp="1"/>
          </p:cNvSpPr>
          <p:nvPr>
            <p:ph type="sldNum" sz="quarter" idx="12"/>
          </p:nvPr>
        </p:nvSpPr>
        <p:spPr/>
        <p:txBody>
          <a:bodyPr/>
          <a:lstStyle/>
          <a:p>
            <a:fld id="{5EC9654E-5318-4238-B03D-55CEA01D4D35}" type="slidenum">
              <a:rPr lang="he-IL" smtClean="0"/>
              <a:t>21</a:t>
            </a:fld>
            <a:endParaRPr lang="he-IL"/>
          </a:p>
        </p:txBody>
      </p:sp>
    </p:spTree>
    <p:extLst>
      <p:ext uri="{BB962C8B-B14F-4D97-AF65-F5344CB8AC3E}">
        <p14:creationId xmlns:p14="http://schemas.microsoft.com/office/powerpoint/2010/main" val="375258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העברת פרמטרים למתודה</a:t>
            </a:r>
          </a:p>
        </p:txBody>
      </p:sp>
      <p:sp>
        <p:nvSpPr>
          <p:cNvPr id="3" name="מציין מיקום תוכן 2"/>
          <p:cNvSpPr>
            <a:spLocks noGrp="1"/>
          </p:cNvSpPr>
          <p:nvPr>
            <p:ph idx="1"/>
          </p:nvPr>
        </p:nvSpPr>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l" rtl="0">
              <a:buNone/>
            </a:pPr>
            <a:r>
              <a:rPr lang="en-US" sz="2800" dirty="0"/>
              <a:t>public static void Swap(Point p1 , Point p2)</a:t>
            </a:r>
          </a:p>
          <a:p>
            <a:pPr marL="0" indent="0" algn="l" rtl="0">
              <a:buNone/>
            </a:pPr>
            <a:r>
              <a:rPr lang="en-US" sz="2800" dirty="0"/>
              <a:t>    {</a:t>
            </a:r>
          </a:p>
          <a:p>
            <a:pPr marL="0" indent="0" algn="l" rtl="0">
              <a:buNone/>
            </a:pPr>
            <a:r>
              <a:rPr lang="en-US" sz="2800" dirty="0"/>
              <a:t>        Point temp = p1;</a:t>
            </a:r>
          </a:p>
          <a:p>
            <a:pPr marL="0" indent="0" algn="l" rtl="0">
              <a:buNone/>
            </a:pPr>
            <a:r>
              <a:rPr lang="en-US" sz="2800" dirty="0"/>
              <a:t>        p1 = p2;</a:t>
            </a:r>
          </a:p>
          <a:p>
            <a:pPr marL="0" indent="0" algn="l" rtl="0">
              <a:buNone/>
            </a:pPr>
            <a:r>
              <a:rPr lang="en-US" sz="2800" dirty="0"/>
              <a:t>        p2 = temp;</a:t>
            </a:r>
          </a:p>
          <a:p>
            <a:pPr marL="0" indent="0" algn="l" rtl="0">
              <a:buNone/>
            </a:pPr>
            <a:r>
              <a:rPr lang="en-US" sz="2800" dirty="0"/>
              <a:t>    }</a:t>
            </a:r>
          </a:p>
          <a:p>
            <a:pPr marL="0" indent="0">
              <a:buNone/>
            </a:pPr>
            <a:endParaRPr lang="he-IL" dirty="0"/>
          </a:p>
        </p:txBody>
      </p:sp>
      <p:sp>
        <p:nvSpPr>
          <p:cNvPr id="6" name="TextBox 5"/>
          <p:cNvSpPr txBox="1"/>
          <p:nvPr/>
        </p:nvSpPr>
        <p:spPr>
          <a:xfrm>
            <a:off x="-36512" y="2833772"/>
            <a:ext cx="81482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en-US" sz="2800" dirty="0"/>
              <a:t>P_1</a:t>
            </a:r>
            <a:endParaRPr lang="he-IL" sz="2800" dirty="0"/>
          </a:p>
        </p:txBody>
      </p:sp>
      <p:grpSp>
        <p:nvGrpSpPr>
          <p:cNvPr id="7" name="קבוצה 6"/>
          <p:cNvGrpSpPr/>
          <p:nvPr/>
        </p:nvGrpSpPr>
        <p:grpSpPr>
          <a:xfrm>
            <a:off x="1438410" y="1933452"/>
            <a:ext cx="2607448" cy="714655"/>
            <a:chOff x="5292080" y="3645024"/>
            <a:chExt cx="2304256" cy="769441"/>
          </a:xfrm>
        </p:grpSpPr>
        <p:sp>
          <p:nvSpPr>
            <p:cNvPr id="8" name="TextBox 7"/>
            <p:cNvSpPr txBox="1"/>
            <p:nvPr/>
          </p:nvSpPr>
          <p:spPr>
            <a:xfrm>
              <a:off x="5292080"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x=2</a:t>
              </a:r>
              <a:endParaRPr lang="he-IL" sz="4400" dirty="0"/>
            </a:p>
          </p:txBody>
        </p:sp>
        <p:sp>
          <p:nvSpPr>
            <p:cNvPr id="9" name="TextBox 8"/>
            <p:cNvSpPr txBox="1"/>
            <p:nvPr/>
          </p:nvSpPr>
          <p:spPr>
            <a:xfrm>
              <a:off x="6444208"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y=3</a:t>
              </a:r>
              <a:endParaRPr lang="he-IL" sz="4400" dirty="0"/>
            </a:p>
          </p:txBody>
        </p:sp>
      </p:grpSp>
      <p:cxnSp>
        <p:nvCxnSpPr>
          <p:cNvPr id="10" name="מחבר חץ ישר 9"/>
          <p:cNvCxnSpPr/>
          <p:nvPr/>
        </p:nvCxnSpPr>
        <p:spPr>
          <a:xfrm flipV="1">
            <a:off x="778315" y="2609219"/>
            <a:ext cx="660095" cy="5325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7568009" y="2905780"/>
            <a:ext cx="77608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en-US" sz="2800" dirty="0"/>
              <a:t>P_2</a:t>
            </a:r>
            <a:endParaRPr lang="he-IL" sz="2800" dirty="0"/>
          </a:p>
        </p:txBody>
      </p:sp>
      <p:grpSp>
        <p:nvGrpSpPr>
          <p:cNvPr id="12" name="קבוצה 11"/>
          <p:cNvGrpSpPr/>
          <p:nvPr/>
        </p:nvGrpSpPr>
        <p:grpSpPr>
          <a:xfrm>
            <a:off x="4427984" y="1950548"/>
            <a:ext cx="2607448" cy="714655"/>
            <a:chOff x="5292080" y="3645024"/>
            <a:chExt cx="2304256" cy="769441"/>
          </a:xfrm>
        </p:grpSpPr>
        <p:sp>
          <p:nvSpPr>
            <p:cNvPr id="13" name="TextBox 12"/>
            <p:cNvSpPr txBox="1"/>
            <p:nvPr/>
          </p:nvSpPr>
          <p:spPr>
            <a:xfrm>
              <a:off x="5292080"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x=4</a:t>
              </a:r>
              <a:endParaRPr lang="he-IL" sz="4400" dirty="0"/>
            </a:p>
          </p:txBody>
        </p:sp>
        <p:sp>
          <p:nvSpPr>
            <p:cNvPr id="14" name="TextBox 13"/>
            <p:cNvSpPr txBox="1"/>
            <p:nvPr/>
          </p:nvSpPr>
          <p:spPr>
            <a:xfrm>
              <a:off x="6444208" y="3645024"/>
              <a:ext cx="1152128" cy="769441"/>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t>y=5</a:t>
              </a:r>
              <a:endParaRPr lang="he-IL" sz="4400" dirty="0"/>
            </a:p>
          </p:txBody>
        </p:sp>
      </p:grpSp>
      <p:cxnSp>
        <p:nvCxnSpPr>
          <p:cNvPr id="15" name="מחבר חץ ישר 14"/>
          <p:cNvCxnSpPr>
            <a:stCxn id="11" idx="1"/>
          </p:cNvCxnSpPr>
          <p:nvPr/>
        </p:nvCxnSpPr>
        <p:spPr>
          <a:xfrm flipH="1" flipV="1">
            <a:off x="7035433" y="2665204"/>
            <a:ext cx="532576" cy="502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2411760" y="2924944"/>
            <a:ext cx="33349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pPr algn="l" rtl="0"/>
            <a:r>
              <a:rPr lang="en-US" sz="3200" dirty="0"/>
              <a:t>Swap(p_1, p_2);</a:t>
            </a:r>
          </a:p>
        </p:txBody>
      </p:sp>
      <p:cxnSp>
        <p:nvCxnSpPr>
          <p:cNvPr id="22" name="מחבר חץ ישר 21"/>
          <p:cNvCxnSpPr/>
          <p:nvPr/>
        </p:nvCxnSpPr>
        <p:spPr>
          <a:xfrm flipH="1" flipV="1">
            <a:off x="6732240" y="2636912"/>
            <a:ext cx="532577" cy="11605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מחבר חץ ישר 22"/>
          <p:cNvCxnSpPr/>
          <p:nvPr/>
        </p:nvCxnSpPr>
        <p:spPr>
          <a:xfrm flipV="1">
            <a:off x="932639" y="2663225"/>
            <a:ext cx="617517" cy="101667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7264817" y="3679898"/>
            <a:ext cx="77608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a:r>
              <a:rPr lang="en-US" sz="2800" dirty="0"/>
              <a:t>p2</a:t>
            </a:r>
            <a:endParaRPr lang="he-IL" sz="2800" dirty="0"/>
          </a:p>
        </p:txBody>
      </p:sp>
      <p:sp>
        <p:nvSpPr>
          <p:cNvPr id="25" name="TextBox 24"/>
          <p:cNvSpPr txBox="1"/>
          <p:nvPr/>
        </p:nvSpPr>
        <p:spPr>
          <a:xfrm>
            <a:off x="184892" y="3535882"/>
            <a:ext cx="77608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a:r>
              <a:rPr lang="en-US" sz="2800" dirty="0"/>
              <a:t>p1</a:t>
            </a:r>
            <a:endParaRPr lang="he-IL" sz="2800" dirty="0"/>
          </a:p>
        </p:txBody>
      </p:sp>
      <p:sp>
        <p:nvSpPr>
          <p:cNvPr id="26" name="TextBox 25"/>
          <p:cNvSpPr txBox="1"/>
          <p:nvPr/>
        </p:nvSpPr>
        <p:spPr>
          <a:xfrm>
            <a:off x="246592" y="4256071"/>
            <a:ext cx="118827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a:r>
              <a:rPr lang="en-US" sz="2800" dirty="0"/>
              <a:t>temp</a:t>
            </a:r>
            <a:endParaRPr lang="he-IL" sz="2800" dirty="0"/>
          </a:p>
        </p:txBody>
      </p:sp>
      <p:cxnSp>
        <p:nvCxnSpPr>
          <p:cNvPr id="27" name="מחבר חץ ישר 26"/>
          <p:cNvCxnSpPr/>
          <p:nvPr/>
        </p:nvCxnSpPr>
        <p:spPr>
          <a:xfrm flipV="1">
            <a:off x="1215290" y="2636912"/>
            <a:ext cx="439144" cy="17188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מחבר חץ ישר 27"/>
          <p:cNvCxnSpPr/>
          <p:nvPr/>
        </p:nvCxnSpPr>
        <p:spPr>
          <a:xfrm flipV="1">
            <a:off x="983207" y="2686390"/>
            <a:ext cx="5028953" cy="12257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מחבר חץ ישר 28"/>
          <p:cNvCxnSpPr/>
          <p:nvPr/>
        </p:nvCxnSpPr>
        <p:spPr>
          <a:xfrm flipH="1" flipV="1">
            <a:off x="3347864" y="2725278"/>
            <a:ext cx="3866925" cy="135179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Arrow: Left 28">
            <a:extLst>
              <a:ext uri="{FF2B5EF4-FFF2-40B4-BE49-F238E27FC236}">
                <a16:creationId xmlns:a16="http://schemas.microsoft.com/office/drawing/2014/main" id="{4773B58D-5865-4B74-AA3A-6BD19B7A2CEE}"/>
              </a:ext>
            </a:extLst>
          </p:cNvPr>
          <p:cNvSpPr/>
          <p:nvPr/>
        </p:nvSpPr>
        <p:spPr>
          <a:xfrm>
            <a:off x="3497683" y="4424614"/>
            <a:ext cx="4470825" cy="1524665"/>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he-IL" sz="1200" b="1" dirty="0">
                <a:solidFill>
                  <a:srgbClr val="000000"/>
                </a:solidFill>
                <a:highlight>
                  <a:srgbClr val="FFFFFF"/>
                </a:highlight>
                <a:latin typeface="Consolas"/>
                <a:ea typeface="Calibri"/>
                <a:cs typeface="Arial"/>
              </a:rPr>
              <a:t>מתבצעת בפועל החלפה בין ערכי </a:t>
            </a:r>
            <a:r>
              <a:rPr lang="en-US" sz="1200" b="1" dirty="0">
                <a:solidFill>
                  <a:srgbClr val="000000"/>
                </a:solidFill>
                <a:highlight>
                  <a:srgbClr val="FFFFFF"/>
                </a:highlight>
                <a:latin typeface="Consolas"/>
                <a:ea typeface="Calibri"/>
                <a:cs typeface="Arial"/>
              </a:rPr>
              <a:t>p1, p2</a:t>
            </a:r>
            <a:r>
              <a:rPr lang="he-IL" sz="1200" b="1" dirty="0">
                <a:solidFill>
                  <a:srgbClr val="000000"/>
                </a:solidFill>
                <a:highlight>
                  <a:srgbClr val="FFFFFF"/>
                </a:highlight>
                <a:latin typeface="Consolas"/>
                <a:ea typeface="Calibri"/>
                <a:cs typeface="Arial"/>
              </a:rPr>
              <a:t> שהם  </a:t>
            </a:r>
            <a:r>
              <a:rPr lang="he-IL" sz="1200" b="1" u="sng" dirty="0">
                <a:solidFill>
                  <a:srgbClr val="000000"/>
                </a:solidFill>
                <a:highlight>
                  <a:srgbClr val="FFFFFF"/>
                </a:highlight>
                <a:latin typeface="Consolas"/>
                <a:ea typeface="Calibri"/>
                <a:cs typeface="Arial"/>
              </a:rPr>
              <a:t>העותקים</a:t>
            </a:r>
            <a:r>
              <a:rPr lang="he-IL" sz="1200" b="1" dirty="0">
                <a:solidFill>
                  <a:srgbClr val="000000"/>
                </a:solidFill>
                <a:highlight>
                  <a:srgbClr val="FFFFFF"/>
                </a:highlight>
                <a:latin typeface="Consolas"/>
                <a:ea typeface="Calibri"/>
                <a:cs typeface="Arial"/>
              </a:rPr>
              <a:t> של המצביעים.</a:t>
            </a:r>
          </a:p>
          <a:p>
            <a:pPr algn="ctr">
              <a:lnSpc>
                <a:spcPct val="115000"/>
              </a:lnSpc>
            </a:pPr>
            <a:r>
              <a:rPr lang="he-IL" sz="1200" b="1" dirty="0">
                <a:solidFill>
                  <a:srgbClr val="000000"/>
                </a:solidFill>
                <a:highlight>
                  <a:srgbClr val="FFFFFF"/>
                </a:highlight>
                <a:latin typeface="Consolas"/>
                <a:ea typeface="Calibri"/>
                <a:cs typeface="Arial"/>
              </a:rPr>
              <a:t>אך ערכי המצביעים </a:t>
            </a:r>
            <a:r>
              <a:rPr lang="en-US" sz="1200" b="1" dirty="0">
                <a:solidFill>
                  <a:srgbClr val="000000"/>
                </a:solidFill>
                <a:highlight>
                  <a:srgbClr val="FFFFFF"/>
                </a:highlight>
                <a:latin typeface="Consolas"/>
                <a:ea typeface="Calibri"/>
                <a:cs typeface="Arial"/>
              </a:rPr>
              <a:t>p_1, p_2</a:t>
            </a:r>
            <a:r>
              <a:rPr lang="he-IL" sz="1200" b="1" dirty="0">
                <a:solidFill>
                  <a:srgbClr val="000000"/>
                </a:solidFill>
                <a:highlight>
                  <a:srgbClr val="FFFFFF"/>
                </a:highlight>
                <a:latin typeface="Consolas"/>
                <a:ea typeface="Calibri"/>
                <a:cs typeface="Arial"/>
              </a:rPr>
              <a:t> המקוריים לא השתנו.</a:t>
            </a:r>
            <a:endParaRPr lang="en-US" sz="1200" b="1" dirty="0">
              <a:solidFill>
                <a:srgbClr val="000000"/>
              </a:solidFill>
              <a:highlight>
                <a:srgbClr val="FFFFFF"/>
              </a:highlight>
              <a:latin typeface="Consolas"/>
              <a:ea typeface="Calibri"/>
              <a:cs typeface="Arial"/>
            </a:endParaRPr>
          </a:p>
        </p:txBody>
      </p:sp>
    </p:spTree>
    <p:extLst>
      <p:ext uri="{BB962C8B-B14F-4D97-AF65-F5344CB8AC3E}">
        <p14:creationId xmlns:p14="http://schemas.microsoft.com/office/powerpoint/2010/main" val="279583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4" grpId="1" animBg="1"/>
      <p:bldP spid="25" grpId="0" animBg="1"/>
      <p:bldP spid="25" grpId="1" animBg="1"/>
      <p:bldP spid="26" grpId="0" animBg="1"/>
      <p:bldP spid="26" grpId="1"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he-IL" sz="4000" dirty="0"/>
              <a:t>אז מה כן עושים?</a:t>
            </a:r>
          </a:p>
        </p:txBody>
      </p:sp>
      <p:sp>
        <p:nvSpPr>
          <p:cNvPr id="3" name="מציין מיקום תוכן 2"/>
          <p:cNvSpPr>
            <a:spLocks noGrp="1"/>
          </p:cNvSpPr>
          <p:nvPr>
            <p:ph idx="1"/>
          </p:nvPr>
        </p:nvSpPr>
        <p:spPr/>
        <p:txBody>
          <a:bodyPr>
            <a:noAutofit/>
          </a:bodyPr>
          <a:lstStyle/>
          <a:p>
            <a:pPr marL="0" indent="0" algn="l" rtl="0">
              <a:lnSpc>
                <a:spcPct val="115000"/>
              </a:lnSpc>
              <a:buNone/>
            </a:pP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a:t>
            </a:r>
            <a:r>
              <a:rPr lang="en-US" sz="1400" b="1" dirty="0">
                <a:solidFill>
                  <a:srgbClr val="000000"/>
                </a:solidFill>
                <a:highlight>
                  <a:srgbClr val="FFFFFF"/>
                </a:highlight>
                <a:latin typeface="Consolas"/>
                <a:ea typeface="Calibri"/>
                <a:cs typeface="Arial"/>
              </a:rPr>
              <a:t>Swap2</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p1,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p2)</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temp;</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temp = p1.x;</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p1.x = p2.x;</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p2.x = temp;</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temp = p1.y;</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p1.y = p2.y;</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p2.y = temp;</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a:t>
            </a:r>
            <a:r>
              <a:rPr lang="en-US" sz="1400" b="1" dirty="0">
                <a:solidFill>
                  <a:srgbClr val="000000"/>
                </a:solidFill>
                <a:highlight>
                  <a:srgbClr val="FFFFFF"/>
                </a:highlight>
                <a:latin typeface="Consolas"/>
                <a:ea typeface="Calibri"/>
                <a:cs typeface="Arial"/>
              </a:rPr>
              <a:t>Swap3</a:t>
            </a:r>
            <a:r>
              <a:rPr lang="en-US" sz="1400" dirty="0">
                <a:solidFill>
                  <a:srgbClr val="000000"/>
                </a:solidFill>
                <a:highlight>
                  <a:srgbClr val="FFFFFF"/>
                </a:highlight>
                <a:latin typeface="Consolas"/>
                <a:ea typeface="Calibri"/>
                <a:cs typeface="Arial"/>
              </a:rPr>
              <a:t>(</a:t>
            </a:r>
            <a:r>
              <a:rPr lang="en-US" sz="1400" dirty="0">
                <a:solidFill>
                  <a:srgbClr val="0000FF"/>
                </a:solidFill>
                <a:highlight>
                  <a:srgbClr val="FFFFFF"/>
                </a:highlight>
                <a:latin typeface="Consolas"/>
                <a:ea typeface="Calibri"/>
                <a:cs typeface="Arial"/>
              </a:rPr>
              <a:t>ref</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p1, </a:t>
            </a:r>
            <a:r>
              <a:rPr lang="en-US" sz="1400" dirty="0">
                <a:solidFill>
                  <a:srgbClr val="0000FF"/>
                </a:solidFill>
                <a:highlight>
                  <a:srgbClr val="FFFFFF"/>
                </a:highlight>
                <a:latin typeface="Consolas"/>
                <a:ea typeface="Calibri"/>
                <a:cs typeface="Arial"/>
              </a:rPr>
              <a:t>ref</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p2)</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temp = p1;</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p1 = p2;</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     p2 = temp;</a:t>
            </a:r>
            <a:endParaRPr lang="en-US" sz="1800" dirty="0">
              <a:latin typeface="Calibri"/>
              <a:ea typeface="Calibri"/>
              <a:cs typeface="Arial"/>
            </a:endParaRPr>
          </a:p>
          <a:p>
            <a:pPr marL="0" indent="0" algn="l" rtl="0">
              <a:lnSpc>
                <a:spcPct val="115000"/>
              </a:lnSpc>
              <a:spcAft>
                <a:spcPts val="0"/>
              </a:spcAft>
              <a:buNone/>
            </a:pPr>
            <a:r>
              <a:rPr lang="en-US" sz="1400" dirty="0">
                <a:solidFill>
                  <a:srgbClr val="000000"/>
                </a:solidFill>
                <a:highlight>
                  <a:srgbClr val="FFFFFF"/>
                </a:highlight>
                <a:latin typeface="Consolas"/>
                <a:ea typeface="Calibri"/>
                <a:cs typeface="Arial"/>
              </a:rPr>
              <a:t>}</a:t>
            </a:r>
            <a:endParaRPr lang="en-US" sz="1800" dirty="0">
              <a:effectLst/>
              <a:latin typeface="Calibri"/>
              <a:ea typeface="Calibri"/>
              <a:cs typeface="Arial"/>
            </a:endParaRPr>
          </a:p>
        </p:txBody>
      </p:sp>
      <p:sp>
        <p:nvSpPr>
          <p:cNvPr id="4" name="Slide Number Placeholder 3"/>
          <p:cNvSpPr>
            <a:spLocks noGrp="1"/>
          </p:cNvSpPr>
          <p:nvPr>
            <p:ph type="sldNum" sz="quarter" idx="12"/>
          </p:nvPr>
        </p:nvSpPr>
        <p:spPr/>
        <p:txBody>
          <a:bodyPr/>
          <a:lstStyle/>
          <a:p>
            <a:fld id="{5EC9654E-5318-4238-B03D-55CEA01D4D35}" type="slidenum">
              <a:rPr lang="he-IL" smtClean="0"/>
              <a:t>23</a:t>
            </a:fld>
            <a:endParaRPr lang="he-IL"/>
          </a:p>
        </p:txBody>
      </p:sp>
      <p:sp>
        <p:nvSpPr>
          <p:cNvPr id="5" name="TextBox 4">
            <a:extLst>
              <a:ext uri="{FF2B5EF4-FFF2-40B4-BE49-F238E27FC236}">
                <a16:creationId xmlns:a16="http://schemas.microsoft.com/office/drawing/2014/main" id="{832CEA3A-F9CC-4204-8728-43489EADEAD4}"/>
              </a:ext>
            </a:extLst>
          </p:cNvPr>
          <p:cNvSpPr txBox="1"/>
          <p:nvPr/>
        </p:nvSpPr>
        <p:spPr>
          <a:xfrm>
            <a:off x="3635896" y="2122613"/>
            <a:ext cx="3866925"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pPr algn="l" rtl="0"/>
            <a:r>
              <a:rPr lang="en-US" sz="3200" dirty="0"/>
              <a:t>Swap2(p_1, p_2);</a:t>
            </a:r>
          </a:p>
        </p:txBody>
      </p:sp>
      <p:sp>
        <p:nvSpPr>
          <p:cNvPr id="6" name="TextBox 5">
            <a:extLst>
              <a:ext uri="{FF2B5EF4-FFF2-40B4-BE49-F238E27FC236}">
                <a16:creationId xmlns:a16="http://schemas.microsoft.com/office/drawing/2014/main" id="{4D90B91D-7C53-478F-9884-8BBAA269CAF9}"/>
              </a:ext>
            </a:extLst>
          </p:cNvPr>
          <p:cNvSpPr txBox="1"/>
          <p:nvPr/>
        </p:nvSpPr>
        <p:spPr>
          <a:xfrm>
            <a:off x="3635896" y="5132736"/>
            <a:ext cx="5256584"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pPr algn="l" rtl="0"/>
            <a:r>
              <a:rPr lang="en-US" sz="3200" dirty="0"/>
              <a:t>Swap3(</a:t>
            </a:r>
            <a:r>
              <a:rPr lang="en-US" sz="3200" dirty="0">
                <a:solidFill>
                  <a:srgbClr val="FF0000"/>
                </a:solidFill>
              </a:rPr>
              <a:t>ref</a:t>
            </a:r>
            <a:r>
              <a:rPr lang="en-US" sz="3200" dirty="0"/>
              <a:t> p_1, </a:t>
            </a:r>
            <a:r>
              <a:rPr lang="en-US" sz="3200" dirty="0">
                <a:solidFill>
                  <a:srgbClr val="FF0000"/>
                </a:solidFill>
              </a:rPr>
              <a:t>ref</a:t>
            </a:r>
            <a:r>
              <a:rPr lang="en-US" sz="3200" dirty="0"/>
              <a:t> p_2);</a:t>
            </a:r>
          </a:p>
        </p:txBody>
      </p:sp>
      <p:sp>
        <p:nvSpPr>
          <p:cNvPr id="7" name="Arrow: Left 6">
            <a:extLst>
              <a:ext uri="{FF2B5EF4-FFF2-40B4-BE49-F238E27FC236}">
                <a16:creationId xmlns:a16="http://schemas.microsoft.com/office/drawing/2014/main" id="{B2B3C2C7-6EB5-4840-AB9E-757DC5FF4833}"/>
              </a:ext>
            </a:extLst>
          </p:cNvPr>
          <p:cNvSpPr/>
          <p:nvPr/>
        </p:nvSpPr>
        <p:spPr>
          <a:xfrm>
            <a:off x="2771800" y="2564905"/>
            <a:ext cx="3876608" cy="2008114"/>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he-IL" b="1" dirty="0">
                <a:solidFill>
                  <a:srgbClr val="000000"/>
                </a:solidFill>
                <a:highlight>
                  <a:srgbClr val="FFFFFF"/>
                </a:highlight>
                <a:latin typeface="Consolas"/>
                <a:ea typeface="Calibri"/>
                <a:cs typeface="Arial"/>
              </a:rPr>
              <a:t>מתבצעת בפועל החלפה בין ערכי </a:t>
            </a:r>
            <a:r>
              <a:rPr lang="he-IL" b="1" u="sng" dirty="0">
                <a:solidFill>
                  <a:srgbClr val="000000"/>
                </a:solidFill>
                <a:highlight>
                  <a:srgbClr val="FFFFFF"/>
                </a:highlight>
                <a:latin typeface="Consolas"/>
                <a:ea typeface="Calibri"/>
                <a:cs typeface="Arial"/>
              </a:rPr>
              <a:t>השדות (שהם מטיפוס פשוט </a:t>
            </a:r>
            <a:r>
              <a:rPr lang="en-US" b="1" u="sng" dirty="0" err="1">
                <a:solidFill>
                  <a:srgbClr val="000000"/>
                </a:solidFill>
                <a:highlight>
                  <a:srgbClr val="FFFFFF"/>
                </a:highlight>
                <a:latin typeface="Consolas"/>
                <a:ea typeface="Calibri"/>
                <a:cs typeface="Arial"/>
              </a:rPr>
              <a:t>valueType</a:t>
            </a:r>
            <a:r>
              <a:rPr lang="he-IL" b="1" u="sng" dirty="0">
                <a:solidFill>
                  <a:srgbClr val="000000"/>
                </a:solidFill>
                <a:highlight>
                  <a:srgbClr val="FFFFFF"/>
                </a:highlight>
                <a:latin typeface="Consolas"/>
                <a:ea typeface="Calibri"/>
                <a:cs typeface="Arial"/>
              </a:rPr>
              <a:t>)</a:t>
            </a:r>
            <a:r>
              <a:rPr lang="he-IL" b="1" dirty="0">
                <a:solidFill>
                  <a:srgbClr val="000000"/>
                </a:solidFill>
                <a:highlight>
                  <a:srgbClr val="FFFFFF"/>
                </a:highlight>
                <a:latin typeface="Consolas"/>
                <a:ea typeface="Calibri"/>
                <a:cs typeface="Arial"/>
              </a:rPr>
              <a:t> של האובייקטים</a:t>
            </a:r>
          </a:p>
        </p:txBody>
      </p:sp>
      <p:sp>
        <p:nvSpPr>
          <p:cNvPr id="8" name="Arrow: Left 7">
            <a:extLst>
              <a:ext uri="{FF2B5EF4-FFF2-40B4-BE49-F238E27FC236}">
                <a16:creationId xmlns:a16="http://schemas.microsoft.com/office/drawing/2014/main" id="{62635660-5885-4889-B451-F16D1865AB26}"/>
              </a:ext>
            </a:extLst>
          </p:cNvPr>
          <p:cNvSpPr/>
          <p:nvPr/>
        </p:nvSpPr>
        <p:spPr>
          <a:xfrm>
            <a:off x="2411760" y="5453475"/>
            <a:ext cx="5904656" cy="141277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he-IL" sz="2000" b="1" dirty="0">
                <a:solidFill>
                  <a:srgbClr val="000000"/>
                </a:solidFill>
                <a:highlight>
                  <a:srgbClr val="FFFFFF"/>
                </a:highlight>
                <a:latin typeface="Consolas"/>
                <a:ea typeface="Calibri"/>
                <a:cs typeface="Arial"/>
              </a:rPr>
              <a:t>מתבצעת בפועל החלפה בין ערכי המצביעים עצמם</a:t>
            </a:r>
          </a:p>
        </p:txBody>
      </p:sp>
      <p:sp>
        <p:nvSpPr>
          <p:cNvPr id="9" name="תרשים זרימה: קלט ידני 8"/>
          <p:cNvSpPr/>
          <p:nvPr/>
        </p:nvSpPr>
        <p:spPr>
          <a:xfrm>
            <a:off x="6372200" y="387999"/>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solid19</a:t>
            </a:r>
            <a:endParaRPr lang="he-IL" dirty="0"/>
          </a:p>
        </p:txBody>
      </p:sp>
    </p:spTree>
    <p:extLst>
      <p:ext uri="{BB962C8B-B14F-4D97-AF65-F5344CB8AC3E}">
        <p14:creationId xmlns:p14="http://schemas.microsoft.com/office/powerpoint/2010/main" val="16012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מבנים</a:t>
            </a:r>
          </a:p>
        </p:txBody>
      </p:sp>
      <p:sp>
        <p:nvSpPr>
          <p:cNvPr id="5" name="כותרת משנה 4"/>
          <p:cNvSpPr>
            <a:spLocks noGrp="1"/>
          </p:cNvSpPr>
          <p:nvPr>
            <p:ph type="subTitle" idx="1"/>
          </p:nvPr>
        </p:nvSpPr>
        <p:spPr/>
        <p:txBody>
          <a:bodyPr/>
          <a:lstStyle/>
          <a:p>
            <a:endParaRPr lang="he-IL" dirty="0"/>
          </a:p>
        </p:txBody>
      </p:sp>
    </p:spTree>
    <p:extLst>
      <p:ext uri="{BB962C8B-B14F-4D97-AF65-F5344CB8AC3E}">
        <p14:creationId xmlns:p14="http://schemas.microsoft.com/office/powerpoint/2010/main" val="1367406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r>
              <a:rPr lang="he-IL" dirty="0"/>
              <a:t>מחלקה, עמוד דום!</a:t>
            </a:r>
          </a:p>
        </p:txBody>
      </p:sp>
      <p:sp>
        <p:nvSpPr>
          <p:cNvPr id="20" name="מציין מיקום תוכן 19"/>
          <p:cNvSpPr>
            <a:spLocks noGrp="1"/>
          </p:cNvSpPr>
          <p:nvPr>
            <p:ph idx="1"/>
          </p:nvPr>
        </p:nvSpPr>
        <p:spPr/>
        <p:txBody>
          <a:bodyPr/>
          <a:lstStyle/>
          <a:p>
            <a:r>
              <a:rPr lang="he-IL" dirty="0"/>
              <a:t>כאמור – כל העבודה נעשית בתוך מחלקות.</a:t>
            </a:r>
          </a:p>
          <a:p>
            <a:r>
              <a:rPr lang="he-IL" dirty="0"/>
              <a:t>מחלקת העל המורישה לכולם היא </a:t>
            </a:r>
            <a:r>
              <a:rPr lang="en-US" dirty="0"/>
              <a:t>object</a:t>
            </a:r>
            <a:endParaRPr lang="he-IL" dirty="0"/>
          </a:p>
          <a:p>
            <a:r>
              <a:rPr lang="he-IL" dirty="0"/>
              <a:t>קל למצוא איפה כל דבר בהיררכיה.</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140968"/>
            <a:ext cx="5688632" cy="3458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501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החלוקה הבסיסית</a:t>
            </a:r>
          </a:p>
        </p:txBody>
      </p:sp>
      <p:sp>
        <p:nvSpPr>
          <p:cNvPr id="3" name="מציין מיקום תוכן 2"/>
          <p:cNvSpPr>
            <a:spLocks noGrp="1"/>
          </p:cNvSpPr>
          <p:nvPr>
            <p:ph idx="1"/>
          </p:nvPr>
        </p:nvSpPr>
        <p:spPr/>
        <p:txBody>
          <a:bodyPr>
            <a:normAutofit lnSpcReduction="10000"/>
          </a:bodyPr>
          <a:lstStyle/>
          <a:p>
            <a:r>
              <a:rPr lang="en-US" sz="2800" dirty="0"/>
              <a:t>Value Type</a:t>
            </a:r>
            <a:r>
              <a:rPr lang="he-IL" sz="2800" dirty="0"/>
              <a:t> (ערך)</a:t>
            </a:r>
            <a:endParaRPr lang="en-US" sz="2800" dirty="0"/>
          </a:p>
          <a:p>
            <a:pPr lvl="1"/>
            <a:r>
              <a:rPr lang="en-US" sz="2500" dirty="0" err="1"/>
              <a:t>enum</a:t>
            </a:r>
            <a:r>
              <a:rPr lang="he-IL" sz="2500" dirty="0"/>
              <a:t>, </a:t>
            </a:r>
            <a:endParaRPr lang="en-US" sz="2500" dirty="0"/>
          </a:p>
          <a:p>
            <a:pPr lvl="1"/>
            <a:r>
              <a:rPr lang="he-IL" sz="2500" dirty="0"/>
              <a:t>טיפוסים פרימיטיביים, </a:t>
            </a:r>
            <a:endParaRPr lang="en-US" sz="2500" dirty="0"/>
          </a:p>
          <a:p>
            <a:pPr lvl="1"/>
            <a:r>
              <a:rPr lang="en-US" sz="2500" dirty="0" err="1"/>
              <a:t>Struct</a:t>
            </a:r>
            <a:endParaRPr lang="en-US" sz="2500" dirty="0"/>
          </a:p>
          <a:p>
            <a:r>
              <a:rPr lang="en-US" sz="2800" dirty="0"/>
              <a:t>Reference type</a:t>
            </a:r>
            <a:r>
              <a:rPr lang="he-IL" sz="2800" dirty="0"/>
              <a:t> (הפניה)</a:t>
            </a:r>
            <a:endParaRPr lang="en-US" sz="2800" dirty="0"/>
          </a:p>
          <a:p>
            <a:pPr lvl="1"/>
            <a:r>
              <a:rPr lang="he-IL" sz="2500" dirty="0"/>
              <a:t>מחלקות, </a:t>
            </a:r>
            <a:endParaRPr lang="en-US" sz="2500" dirty="0"/>
          </a:p>
          <a:p>
            <a:pPr lvl="1"/>
            <a:r>
              <a:rPr lang="he-IL" sz="2500" dirty="0"/>
              <a:t>ממשקים, </a:t>
            </a:r>
            <a:endParaRPr lang="en-US" sz="2500" dirty="0"/>
          </a:p>
          <a:p>
            <a:pPr lvl="1"/>
            <a:r>
              <a:rPr lang="he-IL" sz="2500" dirty="0"/>
              <a:t>מערכים, ועוד... </a:t>
            </a:r>
            <a:endParaRPr lang="en-US" sz="2500" dirty="0"/>
          </a:p>
          <a:p>
            <a:pPr lvl="1"/>
            <a:r>
              <a:rPr lang="he-IL" sz="2500" dirty="0" err="1"/>
              <a:t>דלגטים</a:t>
            </a:r>
            <a:r>
              <a:rPr lang="he-IL" sz="2500" dirty="0"/>
              <a:t>.</a:t>
            </a:r>
            <a:endParaRPr lang="en-US" sz="2500" dirty="0"/>
          </a:p>
          <a:p>
            <a:pPr marL="0" indent="0">
              <a:buNone/>
            </a:pPr>
            <a:r>
              <a:rPr lang="he-IL" sz="2800" dirty="0"/>
              <a:t> </a:t>
            </a:r>
          </a:p>
          <a:p>
            <a:r>
              <a:rPr lang="he-IL" dirty="0"/>
              <a:t>הוחלט שבפרויקט טיפוסי הנתונים יהיו </a:t>
            </a:r>
            <a:r>
              <a:rPr lang="en-US" dirty="0" err="1"/>
              <a:t>structs</a:t>
            </a:r>
            <a:r>
              <a:rPr lang="he-IL" dirty="0"/>
              <a:t>. </a:t>
            </a:r>
          </a:p>
        </p:txBody>
      </p:sp>
    </p:spTree>
    <p:extLst>
      <p:ext uri="{BB962C8B-B14F-4D97-AF65-F5344CB8AC3E}">
        <p14:creationId xmlns:p14="http://schemas.microsoft.com/office/powerpoint/2010/main" val="500699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9">
            <a:extLst>
              <a:ext uri="{FF2B5EF4-FFF2-40B4-BE49-F238E27FC236}">
                <a16:creationId xmlns:a16="http://schemas.microsoft.com/office/drawing/2014/main" id="{4EA8FE0D-3EFB-436F-96F2-DF6E15920880}"/>
              </a:ext>
            </a:extLst>
          </p:cNvPr>
          <p:cNvCxnSpPr>
            <a:cxnSpLocks/>
          </p:cNvCxnSpPr>
          <p:nvPr/>
        </p:nvCxnSpPr>
        <p:spPr>
          <a:xfrm flipH="1" flipV="1">
            <a:off x="3671900" y="6273091"/>
            <a:ext cx="1931323" cy="396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כותרת 1"/>
          <p:cNvSpPr>
            <a:spLocks noGrp="1"/>
          </p:cNvSpPr>
          <p:nvPr>
            <p:ph type="title"/>
          </p:nvPr>
        </p:nvSpPr>
        <p:spPr/>
        <p:txBody>
          <a:bodyPr/>
          <a:lstStyle/>
          <a:p>
            <a:r>
              <a:rPr lang="he-IL" dirty="0" err="1"/>
              <a:t>תאור</a:t>
            </a:r>
            <a:r>
              <a:rPr lang="he-IL" dirty="0"/>
              <a:t> סכמתי של ההיררכיה</a:t>
            </a:r>
          </a:p>
        </p:txBody>
      </p:sp>
      <p:sp>
        <p:nvSpPr>
          <p:cNvPr id="3" name="מציין מיקום תוכן 2"/>
          <p:cNvSpPr>
            <a:spLocks noGrp="1"/>
          </p:cNvSpPr>
          <p:nvPr>
            <p:ph idx="1"/>
          </p:nvPr>
        </p:nvSpPr>
        <p:spPr/>
        <p:txBody>
          <a:bodyPr/>
          <a:lstStyle/>
          <a:p>
            <a:r>
              <a:rPr lang="he-IL" dirty="0"/>
              <a:t>מחלקה מיוחדת שירשה מ</a:t>
            </a:r>
            <a:r>
              <a:rPr lang="en-US" dirty="0"/>
              <a:t>Object</a:t>
            </a:r>
            <a:r>
              <a:rPr lang="he-IL" dirty="0"/>
              <a:t> היא מחלקת </a:t>
            </a:r>
            <a:r>
              <a:rPr lang="en-US" dirty="0" err="1"/>
              <a:t>ValueType</a:t>
            </a:r>
            <a:r>
              <a:rPr lang="he-IL" dirty="0"/>
              <a:t>, והיא זו שמורישה לכל הטיפוסים </a:t>
            </a:r>
            <a:r>
              <a:rPr lang="he-IL" dirty="0" err="1"/>
              <a:t>הפרימיטיבים</a:t>
            </a:r>
            <a:r>
              <a:rPr lang="he-IL" dirty="0"/>
              <a: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77" t="11301" r="41137" b="12944"/>
          <a:stretch/>
        </p:blipFill>
        <p:spPr bwMode="auto">
          <a:xfrm>
            <a:off x="467544" y="2974526"/>
            <a:ext cx="6840760" cy="3265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מלבן 4"/>
          <p:cNvSpPr/>
          <p:nvPr/>
        </p:nvSpPr>
        <p:spPr>
          <a:xfrm>
            <a:off x="611560" y="2924944"/>
            <a:ext cx="108012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object</a:t>
            </a:r>
            <a:endParaRPr lang="he-IL" dirty="0"/>
          </a:p>
        </p:txBody>
      </p:sp>
      <p:sp>
        <p:nvSpPr>
          <p:cNvPr id="6" name="מלבן 5"/>
          <p:cNvSpPr/>
          <p:nvPr/>
        </p:nvSpPr>
        <p:spPr>
          <a:xfrm>
            <a:off x="3275856" y="3789040"/>
            <a:ext cx="7920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Value</a:t>
            </a:r>
          </a:p>
          <a:p>
            <a:pPr algn="ctr"/>
            <a:r>
              <a:rPr lang="en-US" dirty="0"/>
              <a:t>Type</a:t>
            </a:r>
            <a:endParaRPr lang="he-IL" dirty="0"/>
          </a:p>
        </p:txBody>
      </p:sp>
      <p:sp>
        <p:nvSpPr>
          <p:cNvPr id="7" name="מלבן 5">
            <a:extLst>
              <a:ext uri="{FF2B5EF4-FFF2-40B4-BE49-F238E27FC236}">
                <a16:creationId xmlns:a16="http://schemas.microsoft.com/office/drawing/2014/main" id="{A5185A9A-C5D8-47C5-A802-865A5D3B7A5A}"/>
              </a:ext>
            </a:extLst>
          </p:cNvPr>
          <p:cNvSpPr/>
          <p:nvPr/>
        </p:nvSpPr>
        <p:spPr>
          <a:xfrm>
            <a:off x="5243335" y="6369582"/>
            <a:ext cx="2064969" cy="572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User Defined Structs</a:t>
            </a:r>
            <a:endParaRPr lang="he-IL" dirty="0"/>
          </a:p>
        </p:txBody>
      </p:sp>
      <p:sp>
        <p:nvSpPr>
          <p:cNvPr id="9" name="מלבן 5">
            <a:extLst>
              <a:ext uri="{FF2B5EF4-FFF2-40B4-BE49-F238E27FC236}">
                <a16:creationId xmlns:a16="http://schemas.microsoft.com/office/drawing/2014/main" id="{A32D71D4-1F97-40CE-A4C0-89120D188CB9}"/>
              </a:ext>
            </a:extLst>
          </p:cNvPr>
          <p:cNvSpPr/>
          <p:nvPr/>
        </p:nvSpPr>
        <p:spPr>
          <a:xfrm>
            <a:off x="571233" y="5658196"/>
            <a:ext cx="2214478" cy="614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User Defined Classes</a:t>
            </a:r>
            <a:endParaRPr lang="he-IL" dirty="0"/>
          </a:p>
        </p:txBody>
      </p:sp>
      <p:cxnSp>
        <p:nvCxnSpPr>
          <p:cNvPr id="10" name="Straight Arrow Connector 14">
            <a:extLst>
              <a:ext uri="{FF2B5EF4-FFF2-40B4-BE49-F238E27FC236}">
                <a16:creationId xmlns:a16="http://schemas.microsoft.com/office/drawing/2014/main" id="{48DC0809-CD33-4ADC-BB7D-4B5BFF1C79A6}"/>
              </a:ext>
            </a:extLst>
          </p:cNvPr>
          <p:cNvCxnSpPr>
            <a:cxnSpLocks/>
          </p:cNvCxnSpPr>
          <p:nvPr/>
        </p:nvCxnSpPr>
        <p:spPr>
          <a:xfrm flipV="1">
            <a:off x="827584" y="3214461"/>
            <a:ext cx="14713" cy="27856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7116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מבנה ומחלקה</a:t>
            </a:r>
          </a:p>
        </p:txBody>
      </p:sp>
      <p:sp>
        <p:nvSpPr>
          <p:cNvPr id="3" name="מציין מיקום תוכן 2"/>
          <p:cNvSpPr>
            <a:spLocks noGrp="1"/>
          </p:cNvSpPr>
          <p:nvPr>
            <p:ph idx="1"/>
          </p:nvPr>
        </p:nvSpPr>
        <p:spPr/>
        <p:txBody>
          <a:bodyPr>
            <a:normAutofit lnSpcReduction="10000"/>
          </a:bodyPr>
          <a:lstStyle/>
          <a:p>
            <a:r>
              <a:rPr lang="he-IL" sz="2200" dirty="0"/>
              <a:t>מבחינות </a:t>
            </a:r>
            <a:r>
              <a:rPr lang="he-IL" sz="2200" dirty="0" err="1"/>
              <a:t>מסויימות</a:t>
            </a:r>
            <a:r>
              <a:rPr lang="he-IL" sz="2200" dirty="0"/>
              <a:t>, מבנה</a:t>
            </a:r>
            <a:r>
              <a:rPr lang="en-US" sz="2200" dirty="0"/>
              <a:t>(</a:t>
            </a:r>
            <a:r>
              <a:rPr lang="en-US" sz="2200" dirty="0" err="1"/>
              <a:t>struct</a:t>
            </a:r>
            <a:r>
              <a:rPr lang="en-US" sz="2200" dirty="0"/>
              <a:t>) </a:t>
            </a:r>
            <a:r>
              <a:rPr lang="he-IL" sz="2200" dirty="0"/>
              <a:t> הוא כמו מחלקה </a:t>
            </a:r>
            <a:r>
              <a:rPr lang="en-US" sz="2200" dirty="0"/>
              <a:t>(class)</a:t>
            </a:r>
            <a:r>
              <a:rPr lang="he-IL" sz="2200" dirty="0"/>
              <a:t>:</a:t>
            </a:r>
          </a:p>
          <a:p>
            <a:pPr lvl="1"/>
            <a:r>
              <a:rPr lang="he-IL" sz="1900" kern="0" dirty="0">
                <a:latin typeface="Arial" pitchFamily="34" charset="0"/>
              </a:rPr>
              <a:t>מאפשר לנו לאחד מידע ופונקציונליות בטיפוס אחד, ומכיל: </a:t>
            </a:r>
          </a:p>
          <a:p>
            <a:pPr lvl="2"/>
            <a:r>
              <a:rPr lang="he-IL" sz="1600" kern="0" dirty="0">
                <a:latin typeface="Arial" pitchFamily="34" charset="0"/>
              </a:rPr>
              <a:t>שדות ותכונות</a:t>
            </a:r>
          </a:p>
          <a:p>
            <a:pPr lvl="2"/>
            <a:r>
              <a:rPr lang="he-IL" sz="1600" kern="0" dirty="0">
                <a:latin typeface="Arial" pitchFamily="34" charset="0"/>
              </a:rPr>
              <a:t>מתודות – מתודות</a:t>
            </a:r>
          </a:p>
          <a:p>
            <a:pPr lvl="2"/>
            <a:r>
              <a:rPr lang="he-IL" sz="1600" kern="0" dirty="0">
                <a:latin typeface="Arial" pitchFamily="34" charset="0"/>
              </a:rPr>
              <a:t>סדרנים, אופרטורים, אירועים (נלמד בהמשך)</a:t>
            </a:r>
          </a:p>
          <a:p>
            <a:pPr lvl="1"/>
            <a:r>
              <a:rPr lang="he-IL" sz="1900" kern="0" dirty="0">
                <a:latin typeface="Arial" pitchFamily="34" charset="0"/>
              </a:rPr>
              <a:t>יכול לרשת מממשקים</a:t>
            </a:r>
          </a:p>
          <a:p>
            <a:r>
              <a:rPr lang="he-IL" sz="2200" dirty="0"/>
              <a:t>אבל ישנם כמה הבדלים:</a:t>
            </a:r>
          </a:p>
          <a:p>
            <a:pPr lvl="1"/>
            <a:r>
              <a:rPr lang="he-IL" sz="1900" kern="0" dirty="0">
                <a:latin typeface="Arial" pitchFamily="34" charset="0"/>
              </a:rPr>
              <a:t>כשמגדירים משתנה מטיפוס מבנה אזי, באופן אוטומטי מוקצה על המחסנית, האובייקט של המבנה עצמו ולא רק מצביע לאובייקט.</a:t>
            </a:r>
          </a:p>
          <a:p>
            <a:pPr lvl="1"/>
            <a:r>
              <a:rPr lang="he-IL" sz="1900" kern="0" dirty="0">
                <a:latin typeface="Arial" pitchFamily="34" charset="0"/>
              </a:rPr>
              <a:t>שדות המבנה לא מאותחלים. </a:t>
            </a:r>
          </a:p>
          <a:p>
            <a:pPr lvl="1"/>
            <a:r>
              <a:rPr lang="he-IL" sz="1900" kern="0" dirty="0">
                <a:latin typeface="Arial" pitchFamily="34" charset="0"/>
              </a:rPr>
              <a:t>לא ניתן לאתחל שדה כבר בזמן הגדרתו.</a:t>
            </a:r>
          </a:p>
          <a:p>
            <a:pPr lvl="1"/>
            <a:r>
              <a:rPr lang="he-IL" sz="1900" kern="0" dirty="0">
                <a:latin typeface="Arial" pitchFamily="34" charset="0"/>
              </a:rPr>
              <a:t>השמה בין מבנים – העתקה ממשית של השדות ולא בין מצביעים.</a:t>
            </a:r>
          </a:p>
          <a:p>
            <a:pPr lvl="1"/>
            <a:r>
              <a:rPr lang="he-IL" sz="1900" kern="0" dirty="0">
                <a:latin typeface="Arial" pitchFamily="34" charset="0"/>
              </a:rPr>
              <a:t>אין ירושה נוספת!!! כלומר, מבנה לא יכול לרשת ממחלקה שהגדרנו. </a:t>
            </a:r>
          </a:p>
          <a:p>
            <a:pPr lvl="1"/>
            <a:r>
              <a:rPr lang="he-IL" sz="1900" kern="0" dirty="0">
                <a:latin typeface="Arial" pitchFamily="34" charset="0"/>
              </a:rPr>
              <a:t>כמובן שאי אפשר להגדיר הורס של מבנה – כיוון שהוא מוקצה ומשתחרר באופן אוטומטי על המחסנית.</a:t>
            </a:r>
          </a:p>
          <a:p>
            <a:pPr lvl="1"/>
            <a:endParaRPr lang="he-IL" sz="1600" dirty="0">
              <a:solidFill>
                <a:schemeClr val="tx1"/>
              </a:solidFill>
            </a:endParaRPr>
          </a:p>
          <a:p>
            <a:endParaRPr lang="he-IL" sz="2200" dirty="0"/>
          </a:p>
          <a:p>
            <a:pPr lvl="1"/>
            <a:endParaRPr lang="he-IL" sz="1900" dirty="0"/>
          </a:p>
        </p:txBody>
      </p:sp>
    </p:spTree>
    <p:extLst>
      <p:ext uri="{BB962C8B-B14F-4D97-AF65-F5344CB8AC3E}">
        <p14:creationId xmlns:p14="http://schemas.microsoft.com/office/powerpoint/2010/main" val="2609801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מבנים</a:t>
            </a:r>
          </a:p>
        </p:txBody>
      </p:sp>
      <p:sp>
        <p:nvSpPr>
          <p:cNvPr id="3" name="מציין מיקום תוכן 2"/>
          <p:cNvSpPr>
            <a:spLocks noGrp="1"/>
          </p:cNvSpPr>
          <p:nvPr>
            <p:ph idx="1"/>
          </p:nvPr>
        </p:nvSpPr>
        <p:spPr/>
        <p:txBody>
          <a:bodyPr/>
          <a:lstStyle/>
          <a:p>
            <a:r>
              <a:rPr lang="he-IL" dirty="0"/>
              <a:t>מחלקה – משתמשת בהפניות (מעיין מצביעים)</a:t>
            </a:r>
          </a:p>
          <a:p>
            <a:pPr lvl="1"/>
            <a:r>
              <a:rPr lang="he-IL" dirty="0"/>
              <a:t>עודף עבודה – הערך מוקצה על הערימה.</a:t>
            </a:r>
          </a:p>
          <a:p>
            <a:pPr lvl="1"/>
            <a:r>
              <a:rPr lang="he-IL" dirty="0"/>
              <a:t>משפיע על ביצוע (בזמן הקצאה יופעל אוסף אשפה)</a:t>
            </a:r>
          </a:p>
          <a:p>
            <a:pPr lvl="1"/>
            <a:r>
              <a:rPr lang="he-IL" dirty="0"/>
              <a:t>זיכרון רב יותר – למצביע וגם למחלקה</a:t>
            </a:r>
          </a:p>
          <a:p>
            <a:pPr lvl="1"/>
            <a:endParaRPr lang="he-IL" dirty="0"/>
          </a:p>
          <a:p>
            <a:r>
              <a:rPr lang="he-IL" dirty="0"/>
              <a:t>מבנה – מחלקה מסוג משתנה ערך (ולא הפניה)</a:t>
            </a:r>
          </a:p>
          <a:p>
            <a:pPr lvl="1"/>
            <a:r>
              <a:rPr lang="he-IL" dirty="0"/>
              <a:t>יורש ממחלקת </a:t>
            </a:r>
            <a:r>
              <a:rPr lang="en-US" dirty="0" err="1"/>
              <a:t>ValueType</a:t>
            </a:r>
            <a:r>
              <a:rPr lang="he-IL" dirty="0"/>
              <a:t>(שיורשת מ </a:t>
            </a:r>
            <a:r>
              <a:rPr lang="en-US" dirty="0"/>
              <a:t>Object</a:t>
            </a:r>
            <a:r>
              <a:rPr lang="he-IL" dirty="0"/>
              <a:t>)</a:t>
            </a:r>
          </a:p>
          <a:p>
            <a:pPr lvl="1"/>
            <a:r>
              <a:rPr lang="he-IL" dirty="0"/>
              <a:t>הנתונים נשמרים במחסנית ולא בערימה</a:t>
            </a:r>
          </a:p>
          <a:p>
            <a:pPr lvl="1"/>
            <a:r>
              <a:rPr lang="he-IL" dirty="0"/>
              <a:t>יש </a:t>
            </a:r>
            <a:r>
              <a:rPr lang="en-US" dirty="0"/>
              <a:t>override </a:t>
            </a:r>
            <a:r>
              <a:rPr lang="he-IL" dirty="0"/>
              <a:t> על </a:t>
            </a:r>
            <a:r>
              <a:rPr lang="en-US" dirty="0" err="1"/>
              <a:t>equalls</a:t>
            </a:r>
            <a:r>
              <a:rPr lang="he-IL" dirty="0"/>
              <a:t> של </a:t>
            </a:r>
            <a:r>
              <a:rPr lang="en-US" dirty="0"/>
              <a:t>object</a:t>
            </a:r>
            <a:r>
              <a:rPr lang="he-IL" dirty="0"/>
              <a:t> (משווה ערך)</a:t>
            </a:r>
          </a:p>
          <a:p>
            <a:pPr lvl="1"/>
            <a:r>
              <a:rPr lang="he-IL" dirty="0"/>
              <a:t>אבל... חייב לכלול נתונים ממשיים (לא </a:t>
            </a:r>
            <a:r>
              <a:rPr lang="en-US" dirty="0"/>
              <a:t>null</a:t>
            </a:r>
            <a:r>
              <a:rPr lang="he-IL" dirty="0"/>
              <a:t>)</a:t>
            </a:r>
          </a:p>
        </p:txBody>
      </p:sp>
    </p:spTree>
    <p:extLst>
      <p:ext uri="{BB962C8B-B14F-4D97-AF65-F5344CB8AC3E}">
        <p14:creationId xmlns:p14="http://schemas.microsoft.com/office/powerpoint/2010/main" val="337406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ומה היום?</a:t>
            </a:r>
          </a:p>
        </p:txBody>
      </p:sp>
      <p:sp>
        <p:nvSpPr>
          <p:cNvPr id="3" name="מציין מיקום תוכן 2"/>
          <p:cNvSpPr>
            <a:spLocks noGrp="1"/>
          </p:cNvSpPr>
          <p:nvPr>
            <p:ph idx="1"/>
          </p:nvPr>
        </p:nvSpPr>
        <p:spPr/>
        <p:txBody>
          <a:bodyPr/>
          <a:lstStyle/>
          <a:p>
            <a:r>
              <a:rPr lang="he-IL" dirty="0"/>
              <a:t>מחלקות</a:t>
            </a:r>
          </a:p>
          <a:p>
            <a:r>
              <a:rPr lang="he-IL" dirty="0"/>
              <a:t>מבנים</a:t>
            </a:r>
          </a:p>
          <a:p>
            <a:r>
              <a:rPr lang="he-IL" dirty="0"/>
              <a:t>ירושה</a:t>
            </a:r>
          </a:p>
          <a:p>
            <a:r>
              <a:rPr lang="he-IL" dirty="0"/>
              <a:t>פולימורפיזם</a:t>
            </a:r>
          </a:p>
          <a:p>
            <a:r>
              <a:rPr lang="en-US" dirty="0"/>
              <a:t>UML</a:t>
            </a:r>
            <a:endParaRPr lang="he-IL" dirty="0"/>
          </a:p>
          <a:p>
            <a:r>
              <a:rPr lang="he-IL" dirty="0"/>
              <a:t>ממשקים</a:t>
            </a:r>
          </a:p>
          <a:p>
            <a:r>
              <a:rPr lang="he-IL" dirty="0"/>
              <a:t>ועוד קצת</a:t>
            </a:r>
          </a:p>
          <a:p>
            <a:endParaRPr lang="he-IL" dirty="0"/>
          </a:p>
        </p:txBody>
      </p:sp>
      <p:pic>
        <p:nvPicPr>
          <p:cNvPr id="4"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a:off x="1979712" y="4117265"/>
            <a:ext cx="3240360" cy="576064"/>
          </a:xfrm>
          <a:prstGeom prst="wedgeRoundRectCallout">
            <a:avLst>
              <a:gd name="adj1" fmla="val 139795"/>
              <a:gd name="adj2" fmla="val 23356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חייבים להזדרז!!</a:t>
            </a:r>
            <a:endParaRPr lang="en-US" sz="2800" dirty="0">
              <a:solidFill>
                <a:srgbClr val="000000"/>
              </a:solidFill>
              <a:latin typeface="+mj-lt"/>
              <a:cs typeface="+mn-cs"/>
            </a:endParaRPr>
          </a:p>
        </p:txBody>
      </p:sp>
    </p:spTree>
    <p:extLst>
      <p:ext uri="{BB962C8B-B14F-4D97-AF65-F5344CB8AC3E}">
        <p14:creationId xmlns:p14="http://schemas.microsoft.com/office/powerpoint/2010/main" val="271432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r>
              <a:rPr lang="he-IL" dirty="0"/>
              <a:t>סוגי ערך מובנים</a:t>
            </a:r>
          </a:p>
        </p:txBody>
      </p:sp>
      <p:sp>
        <p:nvSpPr>
          <p:cNvPr id="6" name="מציין מיקום תוכן 5"/>
          <p:cNvSpPr>
            <a:spLocks noGrp="1"/>
          </p:cNvSpPr>
          <p:nvPr>
            <p:ph idx="1"/>
          </p:nvPr>
        </p:nvSpPr>
        <p:spPr/>
        <p:txBody>
          <a:bodyPr/>
          <a:lstStyle/>
          <a:p>
            <a:endParaRPr lang="he-IL"/>
          </a:p>
        </p:txBody>
      </p:sp>
      <p:sp>
        <p:nvSpPr>
          <p:cNvPr id="2" name="Date Placeholder 1"/>
          <p:cNvSpPr>
            <a:spLocks noGrp="1"/>
          </p:cNvSpPr>
          <p:nvPr>
            <p:ph type="dt" sz="half" idx="10"/>
          </p:nvPr>
        </p:nvSpPr>
        <p:spPr/>
        <p:txBody>
          <a:bodyPr/>
          <a:lstStyle/>
          <a:p>
            <a:r>
              <a:rPr lang="he-IL" dirty="0"/>
              <a:t>שקף מס  </a:t>
            </a:r>
            <a:endParaRPr lang="en-US" dirty="0"/>
          </a:p>
        </p:txBody>
      </p:sp>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12991954-33E4-4CAA-AE50-2368EFD030AC}" type="slidenum">
              <a:rPr lang="he-IL" smtClean="0"/>
              <a:pPr eaLnBrk="1" hangingPunct="1"/>
              <a:t>30</a:t>
            </a:fld>
            <a:endParaRPr lang="en-US"/>
          </a:p>
        </p:txBody>
      </p:sp>
      <p:sp>
        <p:nvSpPr>
          <p:cNvPr id="3" name="AutoShape 2" descr="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p:cNvGraphicFramePr>
            <a:graphicFrameLocks noGrp="1"/>
          </p:cNvGraphicFramePr>
          <p:nvPr/>
        </p:nvGraphicFramePr>
        <p:xfrm>
          <a:off x="460376" y="1574136"/>
          <a:ext cx="7279976" cy="5023216"/>
        </p:xfrm>
        <a:graphic>
          <a:graphicData uri="http://schemas.openxmlformats.org/drawingml/2006/table">
            <a:tbl>
              <a:tblPr/>
              <a:tblGrid>
                <a:gridCol w="1049041">
                  <a:extLst>
                    <a:ext uri="{9D8B030D-6E8A-4147-A177-3AD203B41FA5}">
                      <a16:colId xmlns:a16="http://schemas.microsoft.com/office/drawing/2014/main" val="20000"/>
                    </a:ext>
                  </a:extLst>
                </a:gridCol>
                <a:gridCol w="1930413">
                  <a:extLst>
                    <a:ext uri="{9D8B030D-6E8A-4147-A177-3AD203B41FA5}">
                      <a16:colId xmlns:a16="http://schemas.microsoft.com/office/drawing/2014/main" val="20001"/>
                    </a:ext>
                  </a:extLst>
                </a:gridCol>
                <a:gridCol w="772130">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tblGrid>
              <a:tr h="294335">
                <a:tc>
                  <a:txBody>
                    <a:bodyPr/>
                    <a:lstStyle/>
                    <a:p>
                      <a:pPr algn="l" fontAlgn="t"/>
                      <a:r>
                        <a:rPr lang="en-US" sz="1600" u="sng" dirty="0">
                          <a:solidFill>
                            <a:schemeClr val="tx1"/>
                          </a:solidFill>
                          <a:effectLst/>
                        </a:rPr>
                        <a:t>type</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bg2"/>
                    </a:solidFill>
                  </a:tcPr>
                </a:tc>
                <a:tc>
                  <a:txBody>
                    <a:bodyPr/>
                    <a:lstStyle/>
                    <a:p>
                      <a:pPr algn="l" fontAlgn="t"/>
                      <a:r>
                        <a:rPr lang="en-US" sz="1600" u="sng" dirty="0">
                          <a:solidFill>
                            <a:schemeClr val="tx1"/>
                          </a:solidFill>
                          <a:effectLst/>
                        </a:rPr>
                        <a:t>.NET type</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bg2"/>
                    </a:solidFill>
                  </a:tcPr>
                </a:tc>
                <a:tc>
                  <a:txBody>
                    <a:bodyPr/>
                    <a:lstStyle/>
                    <a:p>
                      <a:pPr algn="l" fontAlgn="t"/>
                      <a:r>
                        <a:rPr lang="en-US" sz="1600" u="sng" dirty="0">
                          <a:solidFill>
                            <a:schemeClr val="tx1"/>
                          </a:solidFill>
                          <a:effectLst/>
                        </a:rPr>
                        <a:t>Size (bytes)</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bg2"/>
                    </a:solidFill>
                  </a:tcPr>
                </a:tc>
                <a:tc>
                  <a:txBody>
                    <a:bodyPr/>
                    <a:lstStyle/>
                    <a:p>
                      <a:pPr algn="l" fontAlgn="t"/>
                      <a:r>
                        <a:rPr lang="en-US" sz="1600" u="sng" dirty="0">
                          <a:solidFill>
                            <a:schemeClr val="tx1"/>
                          </a:solidFill>
                          <a:effectLst/>
                        </a:rPr>
                        <a:t>Category</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bg2"/>
                    </a:solidFill>
                  </a:tcPr>
                </a:tc>
                <a:tc>
                  <a:txBody>
                    <a:bodyPr/>
                    <a:lstStyle/>
                    <a:p>
                      <a:pPr algn="l" fontAlgn="t"/>
                      <a:r>
                        <a:rPr lang="en-US" sz="1600" u="sng" dirty="0">
                          <a:solidFill>
                            <a:schemeClr val="tx1"/>
                          </a:solidFill>
                          <a:effectLst/>
                        </a:rPr>
                        <a:t>Literal suffix</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316835">
                <a:tc>
                  <a:txBody>
                    <a:bodyPr/>
                    <a:lstStyle/>
                    <a:p>
                      <a:pPr algn="l" fontAlgn="t"/>
                      <a:r>
                        <a:rPr lang="en-US" sz="1600" u="none" strike="noStrike" dirty="0">
                          <a:solidFill>
                            <a:schemeClr val="tx1"/>
                          </a:solidFill>
                          <a:effectLst/>
                          <a:hlinkClick r:id="rId3"/>
                        </a:rPr>
                        <a:t>bool</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dirty="0" err="1">
                          <a:solidFill>
                            <a:schemeClr val="tx1"/>
                          </a:solidFill>
                          <a:effectLst/>
                        </a:rPr>
                        <a:t>System.Boolean</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1</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Boolean</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r h="316835">
                <a:tc>
                  <a:txBody>
                    <a:bodyPr/>
                    <a:lstStyle/>
                    <a:p>
                      <a:pPr algn="l" fontAlgn="t"/>
                      <a:r>
                        <a:rPr lang="en-US" sz="1600" u="none" strike="noStrike" dirty="0">
                          <a:solidFill>
                            <a:schemeClr val="tx1"/>
                          </a:solidFill>
                          <a:effectLst/>
                          <a:hlinkClick r:id="rId4"/>
                        </a:rPr>
                        <a:t>byte</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System.Byte</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1</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Unsigned 8-bit integer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2"/>
                  </a:ext>
                </a:extLst>
              </a:tr>
              <a:tr h="316835">
                <a:tc>
                  <a:txBody>
                    <a:bodyPr/>
                    <a:lstStyle/>
                    <a:p>
                      <a:pPr algn="l" fontAlgn="t"/>
                      <a:r>
                        <a:rPr lang="en-US" sz="1600" u="none" strike="noStrike" dirty="0" err="1">
                          <a:solidFill>
                            <a:schemeClr val="tx1"/>
                          </a:solidFill>
                          <a:effectLst/>
                          <a:hlinkClick r:id="rId5"/>
                        </a:rPr>
                        <a:t>sbyte</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System.SByte</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dirty="0">
                          <a:solidFill>
                            <a:schemeClr val="tx1"/>
                          </a:solidFill>
                          <a:effectLst/>
                        </a:rPr>
                        <a:t>1</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dirty="0">
                          <a:solidFill>
                            <a:schemeClr val="tx1"/>
                          </a:solidFill>
                          <a:effectLst/>
                        </a:rPr>
                        <a:t>Signed</a:t>
                      </a:r>
                      <a:r>
                        <a:rPr lang="en-US" sz="1600" baseline="0" dirty="0">
                          <a:solidFill>
                            <a:schemeClr val="tx1"/>
                          </a:solidFill>
                          <a:effectLst/>
                        </a:rPr>
                        <a:t> 8-bit integer</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3"/>
                  </a:ext>
                </a:extLst>
              </a:tr>
              <a:tr h="316835">
                <a:tc>
                  <a:txBody>
                    <a:bodyPr/>
                    <a:lstStyle/>
                    <a:p>
                      <a:pPr algn="l" fontAlgn="t"/>
                      <a:r>
                        <a:rPr lang="en-US" sz="1600" u="none" strike="noStrike" dirty="0">
                          <a:solidFill>
                            <a:schemeClr val="tx1"/>
                          </a:solidFill>
                          <a:effectLst/>
                          <a:hlinkClick r:id="rId6"/>
                        </a:rPr>
                        <a:t>char</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System.Char</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2</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Unicode 16-bit character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4"/>
                  </a:ext>
                </a:extLst>
              </a:tr>
              <a:tr h="316835">
                <a:tc>
                  <a:txBody>
                    <a:bodyPr/>
                    <a:lstStyle/>
                    <a:p>
                      <a:pPr algn="l" fontAlgn="t"/>
                      <a:r>
                        <a:rPr lang="en-US" sz="1600" u="none" strike="noStrike" dirty="0">
                          <a:solidFill>
                            <a:schemeClr val="tx1"/>
                          </a:solidFill>
                          <a:effectLst/>
                          <a:hlinkClick r:id="rId7"/>
                        </a:rPr>
                        <a:t>decimal</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System.Decimal</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16</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Decimal, 128-bit</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M or m</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5"/>
                  </a:ext>
                </a:extLst>
              </a:tr>
              <a:tr h="316835">
                <a:tc>
                  <a:txBody>
                    <a:bodyPr/>
                    <a:lstStyle/>
                    <a:p>
                      <a:pPr algn="l" fontAlgn="t"/>
                      <a:r>
                        <a:rPr lang="en-US" sz="1600" u="none" strike="noStrike" dirty="0">
                          <a:solidFill>
                            <a:schemeClr val="tx1"/>
                          </a:solidFill>
                          <a:effectLst/>
                          <a:hlinkClick r:id="rId8"/>
                        </a:rPr>
                        <a:t>double</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System.Double</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8</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Floating Point, 64-bit</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D or d</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6"/>
                  </a:ext>
                </a:extLst>
              </a:tr>
              <a:tr h="316835">
                <a:tc>
                  <a:txBody>
                    <a:bodyPr/>
                    <a:lstStyle/>
                    <a:p>
                      <a:pPr algn="l" fontAlgn="t"/>
                      <a:r>
                        <a:rPr lang="en-US" sz="1600" u="none" strike="noStrike" dirty="0">
                          <a:solidFill>
                            <a:schemeClr val="tx1"/>
                          </a:solidFill>
                          <a:effectLst/>
                          <a:hlinkClick r:id="rId9"/>
                        </a:rPr>
                        <a:t>float</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System.Single</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4</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Floating Point, 32-bit</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F or f</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7"/>
                  </a:ext>
                </a:extLst>
              </a:tr>
              <a:tr h="316835">
                <a:tc>
                  <a:txBody>
                    <a:bodyPr/>
                    <a:lstStyle/>
                    <a:p>
                      <a:pPr algn="l" fontAlgn="t"/>
                      <a:r>
                        <a:rPr lang="en-US" sz="1600" u="none" strike="noStrike" dirty="0" err="1">
                          <a:solidFill>
                            <a:schemeClr val="tx1"/>
                          </a:solidFill>
                          <a:effectLst/>
                          <a:hlinkClick r:id="rId10"/>
                        </a:rPr>
                        <a:t>int</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System.Int32</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4</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Signed 32-bit </a:t>
                      </a:r>
                      <a:r>
                        <a:rPr lang="en-US" sz="1600" dirty="0" err="1">
                          <a:solidFill>
                            <a:schemeClr val="tx1"/>
                          </a:solidFill>
                          <a:effectLst/>
                        </a:rPr>
                        <a:t>integrer</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8"/>
                  </a:ext>
                </a:extLst>
              </a:tr>
              <a:tr h="316835">
                <a:tc>
                  <a:txBody>
                    <a:bodyPr/>
                    <a:lstStyle/>
                    <a:p>
                      <a:pPr algn="l" fontAlgn="t"/>
                      <a:r>
                        <a:rPr lang="en-US" sz="1600" u="none" strike="noStrike">
                          <a:solidFill>
                            <a:schemeClr val="tx1"/>
                          </a:solidFill>
                          <a:effectLst/>
                          <a:hlinkClick r:id="rId11"/>
                        </a:rPr>
                        <a:t>uint</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dirty="0">
                          <a:solidFill>
                            <a:schemeClr val="tx1"/>
                          </a:solidFill>
                          <a:effectLst/>
                        </a:rPr>
                        <a:t>System.UInt32</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4</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Unsigned 32-bit integer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 or u</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9"/>
                  </a:ext>
                </a:extLst>
              </a:tr>
              <a:tr h="316835">
                <a:tc>
                  <a:txBody>
                    <a:bodyPr/>
                    <a:lstStyle/>
                    <a:p>
                      <a:pPr algn="l" fontAlgn="t"/>
                      <a:r>
                        <a:rPr lang="en-US" sz="1600" u="none" strike="noStrike">
                          <a:solidFill>
                            <a:schemeClr val="tx1"/>
                          </a:solidFill>
                          <a:effectLst/>
                          <a:hlinkClick r:id="rId12"/>
                        </a:rPr>
                        <a:t>long</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System.Int64</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8</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Signed 64-bit integer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L or l</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10"/>
                  </a:ext>
                </a:extLst>
              </a:tr>
              <a:tr h="316835">
                <a:tc>
                  <a:txBody>
                    <a:bodyPr/>
                    <a:lstStyle/>
                    <a:p>
                      <a:pPr algn="l" fontAlgn="t"/>
                      <a:r>
                        <a:rPr lang="en-US" sz="1600" u="none" strike="noStrike">
                          <a:solidFill>
                            <a:schemeClr val="tx1"/>
                          </a:solidFill>
                          <a:effectLst/>
                          <a:hlinkClick r:id="rId13"/>
                        </a:rPr>
                        <a:t>ulong</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dirty="0">
                          <a:solidFill>
                            <a:schemeClr val="tx1"/>
                          </a:solidFill>
                          <a:effectLst/>
                        </a:rPr>
                        <a:t>System.UInt64</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8</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Unsigned 64-bit integer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UL or </a:t>
                      </a:r>
                      <a:r>
                        <a:rPr lang="en-US" sz="1600" dirty="0" err="1">
                          <a:solidFill>
                            <a:schemeClr val="tx1"/>
                          </a:solidFill>
                          <a:effectLst/>
                        </a:rPr>
                        <a:t>ul</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11"/>
                  </a:ext>
                </a:extLst>
              </a:tr>
              <a:tr h="316835">
                <a:tc>
                  <a:txBody>
                    <a:bodyPr/>
                    <a:lstStyle/>
                    <a:p>
                      <a:pPr algn="l" fontAlgn="t"/>
                      <a:r>
                        <a:rPr lang="en-US" sz="1600" u="none" strike="noStrike" dirty="0">
                          <a:solidFill>
                            <a:schemeClr val="tx1"/>
                          </a:solidFill>
                          <a:effectLst/>
                          <a:hlinkClick r:id="rId14"/>
                        </a:rPr>
                        <a:t>short</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dirty="0">
                          <a:solidFill>
                            <a:schemeClr val="tx1"/>
                          </a:solidFill>
                          <a:effectLst/>
                        </a:rPr>
                        <a:t>System.Int16</a:t>
                      </a:r>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2</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Signed 16-bit integer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12"/>
                  </a:ext>
                </a:extLst>
              </a:tr>
              <a:tr h="316835">
                <a:tc>
                  <a:txBody>
                    <a:bodyPr/>
                    <a:lstStyle/>
                    <a:p>
                      <a:pPr algn="l" fontAlgn="t"/>
                      <a:r>
                        <a:rPr lang="en-US" sz="1600" u="none" strike="noStrike">
                          <a:solidFill>
                            <a:schemeClr val="tx1"/>
                          </a:solidFill>
                          <a:effectLst/>
                          <a:hlinkClick r:id="rId15"/>
                        </a:rPr>
                        <a:t>ushort</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b="1">
                          <a:solidFill>
                            <a:schemeClr val="tx1"/>
                          </a:solidFill>
                          <a:effectLst/>
                        </a:rPr>
                        <a:t>System.UInt16</a:t>
                      </a:r>
                      <a:endParaRPr lang="en-US" sz="160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2</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r>
                        <a:rPr lang="en-US" sz="1600" dirty="0">
                          <a:solidFill>
                            <a:schemeClr val="tx1"/>
                          </a:solidFill>
                          <a:effectLst/>
                        </a:rPr>
                        <a:t>Unsigned 16-bit integer</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fontAlgn="t"/>
                      <a:endParaRPr lang="en-US" sz="160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996763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מצא את ההבדלים</a:t>
            </a:r>
            <a:endParaRPr lang="en-US" dirty="0"/>
          </a:p>
        </p:txBody>
      </p:sp>
      <p:graphicFrame>
        <p:nvGraphicFramePr>
          <p:cNvPr id="4" name="Content Placeholder 3"/>
          <p:cNvGraphicFramePr>
            <a:graphicFrameLocks noGrp="1"/>
          </p:cNvGraphicFramePr>
          <p:nvPr>
            <p:ph idx="1"/>
          </p:nvPr>
        </p:nvGraphicFramePr>
        <p:xfrm>
          <a:off x="487089" y="1670785"/>
          <a:ext cx="7239000" cy="4663440"/>
        </p:xfrm>
        <a:graphic>
          <a:graphicData uri="http://schemas.openxmlformats.org/drawingml/2006/table">
            <a:tbl>
              <a:tblPr rtl="1"/>
              <a:tblGrid>
                <a:gridCol w="2413000">
                  <a:extLst>
                    <a:ext uri="{9D8B030D-6E8A-4147-A177-3AD203B41FA5}">
                      <a16:colId xmlns:a16="http://schemas.microsoft.com/office/drawing/2014/main" val="28887979"/>
                    </a:ext>
                  </a:extLst>
                </a:gridCol>
                <a:gridCol w="2413000">
                  <a:extLst>
                    <a:ext uri="{9D8B030D-6E8A-4147-A177-3AD203B41FA5}">
                      <a16:colId xmlns:a16="http://schemas.microsoft.com/office/drawing/2014/main" val="1942512217"/>
                    </a:ext>
                  </a:extLst>
                </a:gridCol>
                <a:gridCol w="2413000">
                  <a:extLst>
                    <a:ext uri="{9D8B030D-6E8A-4147-A177-3AD203B41FA5}">
                      <a16:colId xmlns:a16="http://schemas.microsoft.com/office/drawing/2014/main" val="3620025183"/>
                    </a:ext>
                  </a:extLst>
                </a:gridCol>
              </a:tblGrid>
              <a:tr h="0">
                <a:tc>
                  <a:txBody>
                    <a:bodyPr/>
                    <a:lstStyle/>
                    <a:p>
                      <a:pPr rtl="1">
                        <a:spcAft>
                          <a:spcPts val="0"/>
                        </a:spcAft>
                      </a:pPr>
                      <a:r>
                        <a:rPr lang="he-IL" dirty="0">
                          <a:effectLst/>
                          <a:latin typeface="arial" panose="020B0604020202020204" pitchFamily="34" charset="0"/>
                          <a:cs typeface="arial" panose="020B0604020202020204" pitchFamily="34" charset="0"/>
                        </a:rPr>
                        <a:t> </a:t>
                      </a: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a:effectLst/>
                          <a:latin typeface="arial" panose="020B0604020202020204" pitchFamily="34" charset="0"/>
                        </a:rPr>
                        <a:t>Value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effectLst/>
                          <a:latin typeface="arial" panose="020B0604020202020204" pitchFamily="34" charset="0"/>
                        </a:rPr>
                        <a:t>Reference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14185"/>
                  </a:ext>
                </a:extLst>
              </a:tr>
              <a:tr h="0">
                <a:tc>
                  <a:txBody>
                    <a:bodyPr/>
                    <a:lstStyle/>
                    <a:p>
                      <a:pPr rtl="1">
                        <a:spcAft>
                          <a:spcPts val="0"/>
                        </a:spcAft>
                      </a:pPr>
                      <a:r>
                        <a:rPr lang="he-IL" dirty="0">
                          <a:effectLst/>
                          <a:latin typeface="arial" panose="020B0604020202020204" pitchFamily="34" charset="0"/>
                          <a:cs typeface="arial" panose="020B0604020202020204" pitchFamily="34" charset="0"/>
                        </a:rPr>
                        <a:t>מילה שמורה ליצירת טיפוסים חדשים</a:t>
                      </a: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a:effectLst/>
                          <a:latin typeface="arial" panose="020B0604020202020204" pitchFamily="34" charset="0"/>
                        </a:rPr>
                        <a:t>struct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a:effectLst/>
                          <a:latin typeface="arial" panose="020B0604020202020204" pitchFamily="34" charset="0"/>
                        </a:rPr>
                        <a:t>class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4320694"/>
                  </a:ext>
                </a:extLst>
              </a:tr>
              <a:tr h="0">
                <a:tc>
                  <a:txBody>
                    <a:bodyPr/>
                    <a:lstStyle/>
                    <a:p>
                      <a:pPr rtl="1">
                        <a:spcAft>
                          <a:spcPts val="0"/>
                        </a:spcAft>
                      </a:pPr>
                      <a:r>
                        <a:rPr lang="he-IL">
                          <a:effectLst/>
                          <a:latin typeface="arial" panose="020B0604020202020204" pitchFamily="34" charset="0"/>
                          <a:cs typeface="arial" panose="020B0604020202020204" pitchFamily="34" charset="0"/>
                        </a:rPr>
                        <a:t>מה מייצג מזהה של האובייקט</a:t>
                      </a:r>
                      <a:endParaRPr lang="he-I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effectLst/>
                          <a:latin typeface="arial" panose="020B0604020202020204" pitchFamily="34" charset="0"/>
                          <a:cs typeface="arial" panose="020B0604020202020204" pitchFamily="34" charset="0"/>
                        </a:rPr>
                        <a:t>מזהה של מופע </a:t>
                      </a:r>
                      <a:br>
                        <a:rPr lang="en-US" dirty="0">
                          <a:effectLst/>
                          <a:latin typeface="arial" panose="020B0604020202020204" pitchFamily="34" charset="0"/>
                          <a:cs typeface="arial" panose="020B0604020202020204" pitchFamily="34" charset="0"/>
                        </a:rPr>
                      </a:br>
                      <a:r>
                        <a:rPr lang="he-IL" dirty="0">
                          <a:effectLst/>
                          <a:latin typeface="arial" panose="020B0604020202020204" pitchFamily="34" charset="0"/>
                          <a:cs typeface="arial" panose="020B0604020202020204" pitchFamily="34" charset="0"/>
                        </a:rPr>
                        <a:t>של </a:t>
                      </a:r>
                      <a:r>
                        <a:rPr lang="en-US" dirty="0">
                          <a:effectLst/>
                          <a:latin typeface="arial" panose="020B0604020202020204" pitchFamily="34" charset="0"/>
                        </a:rPr>
                        <a:t>value type</a:t>
                      </a:r>
                    </a:p>
                    <a:p>
                      <a:pPr rtl="1">
                        <a:spcAft>
                          <a:spcPts val="0"/>
                        </a:spcAft>
                      </a:pPr>
                      <a:r>
                        <a:rPr lang="en-US" dirty="0">
                          <a:effectLst/>
                          <a:latin typeface="arial" panose="020B0604020202020204" pitchFamily="34" charset="0"/>
                          <a:cs typeface="arial" panose="020B0604020202020204" pitchFamily="34" charset="0"/>
                        </a:rPr>
                        <a:t> </a:t>
                      </a:r>
                      <a:r>
                        <a:rPr lang="he-IL" dirty="0">
                          <a:effectLst/>
                          <a:latin typeface="arial" panose="020B0604020202020204" pitchFamily="34" charset="0"/>
                          <a:cs typeface="arial" panose="020B0604020202020204" pitchFamily="34" charset="0"/>
                        </a:rPr>
                        <a:t>ייצג את הערך עצמו</a:t>
                      </a: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effectLst/>
                          <a:latin typeface="arial" panose="020B0604020202020204" pitchFamily="34" charset="0"/>
                          <a:cs typeface="arial" panose="020B0604020202020204" pitchFamily="34" charset="0"/>
                        </a:rPr>
                        <a:t>מזהה של מופע של </a:t>
                      </a:r>
                      <a:r>
                        <a:rPr lang="en-US" dirty="0">
                          <a:effectLst/>
                          <a:latin typeface="arial" panose="020B0604020202020204" pitchFamily="34" charset="0"/>
                        </a:rPr>
                        <a:t>reference type</a:t>
                      </a:r>
                      <a:r>
                        <a:rPr lang="en-US" dirty="0">
                          <a:effectLst/>
                          <a:latin typeface="arial" panose="020B0604020202020204" pitchFamily="34" charset="0"/>
                          <a:cs typeface="arial" panose="020B0604020202020204" pitchFamily="34" charset="0"/>
                        </a:rPr>
                        <a:t> </a:t>
                      </a:r>
                      <a:endParaRPr lang="he-IL" dirty="0">
                        <a:effectLst/>
                        <a:latin typeface="arial" panose="020B0604020202020204" pitchFamily="34" charset="0"/>
                        <a:cs typeface="arial" panose="020B0604020202020204" pitchFamily="34" charset="0"/>
                      </a:endParaRPr>
                    </a:p>
                    <a:p>
                      <a:pPr rtl="1">
                        <a:spcAft>
                          <a:spcPts val="0"/>
                        </a:spcAft>
                      </a:pPr>
                      <a:r>
                        <a:rPr lang="he-IL" dirty="0">
                          <a:effectLst/>
                          <a:latin typeface="arial" panose="020B0604020202020204" pitchFamily="34" charset="0"/>
                          <a:cs typeface="arial" panose="020B0604020202020204" pitchFamily="34" charset="0"/>
                        </a:rPr>
                        <a:t>יזהה מצביע לאובייקט</a:t>
                      </a: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655247"/>
                  </a:ext>
                </a:extLst>
              </a:tr>
              <a:tr h="0">
                <a:tc>
                  <a:txBody>
                    <a:bodyPr/>
                    <a:lstStyle/>
                    <a:p>
                      <a:pPr rtl="1">
                        <a:spcAft>
                          <a:spcPts val="0"/>
                        </a:spcAft>
                      </a:pPr>
                      <a:r>
                        <a:rPr lang="he-IL">
                          <a:effectLst/>
                          <a:latin typeface="arial" panose="020B0604020202020204" pitchFamily="34" charset="0"/>
                          <a:cs typeface="arial" panose="020B0604020202020204" pitchFamily="34" charset="0"/>
                        </a:rPr>
                        <a:t>באיזה חלק של הזיכרון ימוקם האובייקט</a:t>
                      </a:r>
                      <a:endParaRPr lang="he-I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effectLst/>
                          <a:latin typeface="arial" panose="020B0604020202020204" pitchFamily="34" charset="0"/>
                        </a:rPr>
                        <a:t>מחסנית</a:t>
                      </a:r>
                      <a:endParaRPr lang="en-US"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a:effectLst/>
                          <a:latin typeface="arial" panose="020B0604020202020204" pitchFamily="34" charset="0"/>
                          <a:cs typeface="arial" panose="020B0604020202020204" pitchFamily="34" charset="0"/>
                        </a:rPr>
                        <a:t>ב </a:t>
                      </a:r>
                      <a:r>
                        <a:rPr lang="en-US">
                          <a:effectLst/>
                          <a:latin typeface="arial" panose="020B0604020202020204" pitchFamily="34" charset="0"/>
                        </a:rPr>
                        <a:t>heap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651637"/>
                  </a:ext>
                </a:extLst>
              </a:tr>
              <a:tr h="0">
                <a:tc>
                  <a:txBody>
                    <a:bodyPr/>
                    <a:lstStyle/>
                    <a:p>
                      <a:pPr rtl="1">
                        <a:spcAft>
                          <a:spcPts val="0"/>
                        </a:spcAft>
                      </a:pPr>
                      <a:r>
                        <a:rPr lang="he-IL">
                          <a:effectLst/>
                          <a:latin typeface="arial" panose="020B0604020202020204" pitchFamily="34" charset="0"/>
                          <a:cs typeface="arial" panose="020B0604020202020204" pitchFamily="34" charset="0"/>
                        </a:rPr>
                        <a:t>ערך ברירת מחדל</a:t>
                      </a:r>
                      <a:endParaRPr lang="he-I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effectLst/>
                          <a:latin typeface="arial" panose="020B0604020202020204" pitchFamily="34" charset="0"/>
                          <a:cs typeface="arial" panose="020B0604020202020204" pitchFamily="34" charset="0"/>
                        </a:rPr>
                        <a:t>0, </a:t>
                      </a:r>
                      <a:r>
                        <a:rPr lang="en-US" dirty="0">
                          <a:effectLst/>
                          <a:latin typeface="arial" panose="020B0604020202020204" pitchFamily="34" charset="0"/>
                          <a:cs typeface="arial" panose="020B0604020202020204" pitchFamily="34" charset="0"/>
                        </a:rPr>
                        <a:t>false</a:t>
                      </a:r>
                      <a:r>
                        <a:rPr lang="he-IL" dirty="0">
                          <a:effectLst/>
                          <a:latin typeface="arial" panose="020B0604020202020204" pitchFamily="34" charset="0"/>
                          <a:cs typeface="arial" panose="020B0604020202020204" pitchFamily="34" charset="0"/>
                        </a:rPr>
                        <a:t>,</a:t>
                      </a:r>
                      <a:r>
                        <a:rPr lang="he-IL" baseline="0" dirty="0">
                          <a:effectLst/>
                          <a:latin typeface="arial" panose="020B0604020202020204" pitchFamily="34" charset="0"/>
                          <a:cs typeface="arial" panose="020B0604020202020204" pitchFamily="34" charset="0"/>
                        </a:rPr>
                        <a:t> '0/'</a:t>
                      </a: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a:effectLst/>
                          <a:latin typeface="arial" panose="020B0604020202020204" pitchFamily="34" charset="0"/>
                        </a:rPr>
                        <a: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719094"/>
                  </a:ext>
                </a:extLst>
              </a:tr>
              <a:tr h="0">
                <a:tc>
                  <a:txBody>
                    <a:bodyPr/>
                    <a:lstStyle/>
                    <a:p>
                      <a:pPr rtl="1">
                        <a:spcAft>
                          <a:spcPts val="0"/>
                        </a:spcAft>
                      </a:pPr>
                      <a:r>
                        <a:rPr lang="he-IL" dirty="0">
                          <a:effectLst/>
                          <a:latin typeface="arial" panose="020B0604020202020204" pitchFamily="34" charset="0"/>
                          <a:cs typeface="arial" panose="020B0604020202020204" pitchFamily="34" charset="0"/>
                        </a:rPr>
                        <a:t>מה קורה בהשמת </a:t>
                      </a:r>
                      <a:r>
                        <a:rPr lang="en-US" dirty="0">
                          <a:effectLst/>
                          <a:latin typeface="arial" panose="020B0604020202020204" pitchFamily="34" charset="0"/>
                        </a:rPr>
                        <a:t>a=b</a:t>
                      </a:r>
                      <a:r>
                        <a:rPr lang="en-US" dirty="0">
                          <a:effectLst/>
                          <a:latin typeface="arial" panose="020B0604020202020204" pitchFamily="34" charset="0"/>
                          <a:cs typeface="arial" panose="020B0604020202020204" pitchFamily="34" charset="0"/>
                        </a:rPr>
                        <a:t> </a:t>
                      </a:r>
                      <a:r>
                        <a:rPr lang="he-IL" dirty="0">
                          <a:effectLst/>
                          <a:latin typeface="arial" panose="020B0604020202020204" pitchFamily="34" charset="0"/>
                          <a:cs typeface="arial" panose="020B0604020202020204" pitchFamily="34" charset="0"/>
                        </a:rPr>
                        <a:t>או במעבר אובייקט כפרמטר למתודה</a:t>
                      </a: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a:effectLst/>
                          <a:latin typeface="arial" panose="020B0604020202020204" pitchFamily="34" charset="0"/>
                          <a:cs typeface="arial" panose="020B0604020202020204" pitchFamily="34" charset="0"/>
                        </a:rPr>
                        <a:t>הערך מועתק</a:t>
                      </a:r>
                      <a:endParaRPr lang="he-I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a:effectLst/>
                          <a:latin typeface="arial" panose="020B0604020202020204" pitchFamily="34" charset="0"/>
                          <a:cs typeface="arial" panose="020B0604020202020204" pitchFamily="34" charset="0"/>
                        </a:rPr>
                        <a:t>ה </a:t>
                      </a:r>
                      <a:r>
                        <a:rPr lang="en-US">
                          <a:effectLst/>
                          <a:latin typeface="arial" panose="020B0604020202020204" pitchFamily="34" charset="0"/>
                        </a:rPr>
                        <a:t>reference</a:t>
                      </a:r>
                      <a:r>
                        <a:rPr lang="en-US">
                          <a:effectLst/>
                          <a:latin typeface="arial" panose="020B0604020202020204" pitchFamily="34" charset="0"/>
                          <a:cs typeface="arial" panose="020B0604020202020204" pitchFamily="34" charset="0"/>
                        </a:rPr>
                        <a:t> </a:t>
                      </a:r>
                      <a:r>
                        <a:rPr lang="he-IL">
                          <a:effectLst/>
                          <a:latin typeface="arial" panose="020B0604020202020204" pitchFamily="34" charset="0"/>
                          <a:cs typeface="arial" panose="020B0604020202020204" pitchFamily="34" charset="0"/>
                        </a:rPr>
                        <a:t>מועתק</a:t>
                      </a:r>
                      <a:endParaRPr lang="he-I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9192799"/>
                  </a:ext>
                </a:extLst>
              </a:tr>
              <a:tr h="0">
                <a:tc>
                  <a:txBody>
                    <a:bodyPr/>
                    <a:lstStyle/>
                    <a:p>
                      <a:pPr rtl="1">
                        <a:spcAft>
                          <a:spcPts val="0"/>
                        </a:spcAft>
                      </a:pPr>
                      <a:r>
                        <a:rPr lang="he-IL">
                          <a:effectLst/>
                          <a:latin typeface="arial" panose="020B0604020202020204" pitchFamily="34" charset="0"/>
                          <a:cs typeface="arial" panose="020B0604020202020204" pitchFamily="34" charset="0"/>
                        </a:rPr>
                        <a:t> </a:t>
                      </a:r>
                      <a:endParaRPr lang="he-I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effectLst/>
                          <a:latin typeface="arial" panose="020B0604020202020204" pitchFamily="34" charset="0"/>
                          <a:cs typeface="arial" panose="020B0604020202020204" pitchFamily="34" charset="0"/>
                        </a:rPr>
                        <a:t> </a:t>
                      </a:r>
                    </a:p>
                    <a:p>
                      <a:pPr rtl="1">
                        <a:spcAft>
                          <a:spcPts val="0"/>
                        </a:spcAft>
                      </a:pPr>
                      <a:endParaRPr lang="he-IL" dirty="0">
                        <a:effectLst/>
                        <a:latin typeface="arial" panose="020B0604020202020204" pitchFamily="34" charset="0"/>
                        <a:cs typeface="arial" panose="020B0604020202020204" pitchFamily="34" charset="0"/>
                      </a:endParaRPr>
                    </a:p>
                    <a:p>
                      <a:pPr rtl="1">
                        <a:spcAft>
                          <a:spcPts val="0"/>
                        </a:spcAft>
                      </a:pPr>
                      <a:endParaRPr lang="he-IL" dirty="0">
                        <a:effectLst/>
                        <a:latin typeface="arial" panose="020B0604020202020204" pitchFamily="34" charset="0"/>
                        <a:cs typeface="arial" panose="020B0604020202020204" pitchFamily="34" charset="0"/>
                      </a:endParaRPr>
                    </a:p>
                    <a:p>
                      <a:pPr rtl="1">
                        <a:spcAft>
                          <a:spcPts val="0"/>
                        </a:spcAft>
                      </a:pPr>
                      <a:endParaRPr lang="he-IL" dirty="0">
                        <a:effectLst/>
                        <a:latin typeface="arial" panose="020B0604020202020204" pitchFamily="34" charset="0"/>
                        <a:cs typeface="arial" panose="020B0604020202020204" pitchFamily="34" charset="0"/>
                      </a:endParaRPr>
                    </a:p>
                    <a:p>
                      <a:pPr rtl="1">
                        <a:spcAft>
                          <a:spcPts val="0"/>
                        </a:spcAft>
                      </a:pPr>
                      <a:endParaRPr lang="he-IL"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effectLst/>
                          <a:latin typeface="arial" panose="020B06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342583"/>
                  </a:ext>
                </a:extLst>
              </a:tr>
            </a:tbl>
          </a:graphicData>
        </a:graphic>
      </p:graphicFrame>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62758" t="45833" r="22570" b="36404"/>
          <a:stretch/>
        </p:blipFill>
        <p:spPr bwMode="auto">
          <a:xfrm>
            <a:off x="539552" y="5009909"/>
            <a:ext cx="2232248" cy="129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1168" t="45833" r="41003" b="36404"/>
          <a:stretch/>
        </p:blipFill>
        <p:spPr bwMode="auto">
          <a:xfrm>
            <a:off x="3158306" y="5009909"/>
            <a:ext cx="1949496" cy="129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80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מגבלות</a:t>
            </a:r>
          </a:p>
        </p:txBody>
      </p:sp>
      <p:sp>
        <p:nvSpPr>
          <p:cNvPr id="3" name="מציין מיקום תוכן 2"/>
          <p:cNvSpPr>
            <a:spLocks noGrp="1"/>
          </p:cNvSpPr>
          <p:nvPr>
            <p:ph idx="1"/>
          </p:nvPr>
        </p:nvSpPr>
        <p:spPr/>
        <p:txBody>
          <a:bodyPr/>
          <a:lstStyle/>
          <a:p>
            <a:r>
              <a:rPr lang="he-IL" dirty="0"/>
              <a:t>מבנה לא יכול לרשת ממחלקה</a:t>
            </a:r>
          </a:p>
          <a:p>
            <a:r>
              <a:rPr lang="he-IL" dirty="0"/>
              <a:t>מבנה לא יכול להוריש (למבנה או מחלקה)</a:t>
            </a:r>
          </a:p>
          <a:p>
            <a:pPr marL="274320" lvl="1" indent="-274320">
              <a:spcBef>
                <a:spcPts val="600"/>
              </a:spcBef>
              <a:buClr>
                <a:schemeClr val="tx2"/>
              </a:buClr>
              <a:buSzPct val="73000"/>
              <a:buFont typeface="Wingdings 2"/>
              <a:buChar char=""/>
            </a:pPr>
            <a:r>
              <a:rPr lang="he-IL" sz="2600" dirty="0">
                <a:solidFill>
                  <a:schemeClr val="tx1"/>
                </a:solidFill>
              </a:rPr>
              <a:t>חייב לכלול נתונים ממשיים (לא </a:t>
            </a:r>
            <a:r>
              <a:rPr lang="en-US" sz="2600" dirty="0">
                <a:solidFill>
                  <a:schemeClr val="tx1"/>
                </a:solidFill>
              </a:rPr>
              <a:t>null</a:t>
            </a:r>
            <a:r>
              <a:rPr lang="he-IL" sz="2600" dirty="0">
                <a:solidFill>
                  <a:schemeClr val="tx1"/>
                </a:solidFill>
              </a:rPr>
              <a:t>)</a:t>
            </a:r>
            <a:endParaRPr lang="he-IL" dirty="0"/>
          </a:p>
          <a:p>
            <a:r>
              <a:rPr lang="he-IL" dirty="0"/>
              <a:t>יכול לממש ממשקים - </a:t>
            </a:r>
            <a:r>
              <a:rPr lang="en-US" dirty="0"/>
              <a:t>interface</a:t>
            </a:r>
            <a:endParaRPr lang="he-IL" dirty="0"/>
          </a:p>
        </p:txBody>
      </p:sp>
      <p:pic>
        <p:nvPicPr>
          <p:cNvPr id="4"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flipH="1">
            <a:off x="1475656" y="4221088"/>
            <a:ext cx="4904726" cy="1296144"/>
          </a:xfrm>
          <a:prstGeom prst="wedgeRoundRectCallout">
            <a:avLst>
              <a:gd name="adj1" fmla="val -80326"/>
              <a:gd name="adj2" fmla="val 6137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2800" dirty="0"/>
              <a:t>לא נשתמש במילים הבאות :</a:t>
            </a:r>
          </a:p>
          <a:p>
            <a:r>
              <a:rPr lang="he-IL" sz="2800" dirty="0"/>
              <a:t> </a:t>
            </a:r>
            <a:r>
              <a:rPr lang="en-US" sz="2800" dirty="0"/>
              <a:t>abstract, virtual, protected</a:t>
            </a:r>
            <a:endParaRPr lang="he-IL" sz="2800" dirty="0"/>
          </a:p>
        </p:txBody>
      </p:sp>
    </p:spTree>
    <p:extLst>
      <p:ext uri="{BB962C8B-B14F-4D97-AF65-F5344CB8AC3E}">
        <p14:creationId xmlns:p14="http://schemas.microsoft.com/office/powerpoint/2010/main" val="24169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A6F609-AAE5-4985-8A0D-6B6C72F369B6}"/>
              </a:ext>
            </a:extLst>
          </p:cNvPr>
          <p:cNvSpPr>
            <a:spLocks noGrp="1"/>
          </p:cNvSpPr>
          <p:nvPr>
            <p:ph idx="1"/>
          </p:nvPr>
        </p:nvSpPr>
        <p:spPr>
          <a:xfrm>
            <a:off x="523469" y="1709928"/>
            <a:ext cx="8676456" cy="4846320"/>
          </a:xfrm>
        </p:spPr>
        <p:txBody>
          <a:bodyPr>
            <a:noAutofit/>
          </a:bodyPr>
          <a:lstStyle/>
          <a:p>
            <a:pPr marL="0" marR="0" indent="0" algn="l" rtl="0">
              <a:lnSpc>
                <a:spcPct val="107000"/>
              </a:lnSpc>
              <a:spcBef>
                <a:spcPts val="0"/>
              </a:spcBef>
              <a:spcAft>
                <a:spcPts val="0"/>
              </a:spcAft>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ST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CL</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y = 0;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F()</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ST a;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//a is an instance of ST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CL b;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//b is a reference to an CL</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a.x</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//OK, the memory exists</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8000"/>
                </a:solidFill>
                <a:latin typeface="Consolas" panose="020B0609020204030204" pitchFamily="49" charset="0"/>
                <a:ea typeface="Calibri" panose="020F0502020204030204" pitchFamily="34" charset="0"/>
                <a:cs typeface="Consolas" panose="020B0609020204030204" pitchFamily="49" charset="0"/>
              </a:rPr>
              <a:t>b.y</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 2; //error, there is no instance yet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CL();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//allocates new memory, with default values</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ST();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//overwrites memory, x=0;</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4978F05-2E09-45F0-8464-9295148B1789}"/>
              </a:ext>
            </a:extLst>
          </p:cNvPr>
          <p:cNvSpPr>
            <a:spLocks noGrp="1"/>
          </p:cNvSpPr>
          <p:nvPr>
            <p:ph type="sldNum" sz="quarter" idx="12"/>
          </p:nvPr>
        </p:nvSpPr>
        <p:spPr/>
        <p:txBody>
          <a:bodyPr/>
          <a:lstStyle/>
          <a:p>
            <a:fld id="{5EC9654E-5318-4238-B03D-55CEA01D4D35}" type="slidenum">
              <a:rPr lang="he-IL" smtClean="0"/>
              <a:t>33</a:t>
            </a:fld>
            <a:endParaRPr lang="he-IL"/>
          </a:p>
        </p:txBody>
      </p:sp>
      <p:sp>
        <p:nvSpPr>
          <p:cNvPr id="5" name="כותרת 4"/>
          <p:cNvSpPr>
            <a:spLocks noGrp="1"/>
          </p:cNvSpPr>
          <p:nvPr>
            <p:ph type="title"/>
          </p:nvPr>
        </p:nvSpPr>
        <p:spPr/>
        <p:txBody>
          <a:bodyPr/>
          <a:lstStyle/>
          <a:p>
            <a:r>
              <a:rPr lang="he-IL" dirty="0"/>
              <a:t>זה מול זה....</a:t>
            </a:r>
          </a:p>
        </p:txBody>
      </p:sp>
    </p:spTree>
    <p:extLst>
      <p:ext uri="{BB962C8B-B14F-4D97-AF65-F5344CB8AC3E}">
        <p14:creationId xmlns:p14="http://schemas.microsoft.com/office/powerpoint/2010/main" val="2987600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בנאי של מבנים</a:t>
            </a:r>
          </a:p>
        </p:txBody>
      </p:sp>
      <p:sp>
        <p:nvSpPr>
          <p:cNvPr id="3" name="מציין מיקום תוכן 2"/>
          <p:cNvSpPr>
            <a:spLocks noGrp="1"/>
          </p:cNvSpPr>
          <p:nvPr>
            <p:ph idx="1"/>
          </p:nvPr>
        </p:nvSpPr>
        <p:spPr/>
        <p:txBody>
          <a:bodyPr>
            <a:normAutofit fontScale="77500" lnSpcReduction="20000"/>
          </a:bodyPr>
          <a:lstStyle/>
          <a:p>
            <a:r>
              <a:rPr lang="he-IL" sz="3100" dirty="0"/>
              <a:t>בנאי ריק נתון, ואין אפשרות להגדירו. למעשה אין בו הרבה צורך.</a:t>
            </a:r>
          </a:p>
          <a:p>
            <a:pPr lvl="1"/>
            <a:r>
              <a:rPr lang="he-IL" sz="2600" dirty="0"/>
              <a:t>אם נצהיר על משתנה עם </a:t>
            </a:r>
            <a:r>
              <a:rPr lang="en-US" sz="2600" dirty="0"/>
              <a:t>new</a:t>
            </a:r>
            <a:r>
              <a:rPr lang="he-IL" sz="2600" dirty="0"/>
              <a:t> יופעל בנאי ויאתחל בערכי ברירת מחדל, אחרת יש לאתחל עצמאית.</a:t>
            </a:r>
          </a:p>
          <a:p>
            <a:pPr lvl="1"/>
            <a:r>
              <a:rPr lang="he-IL" sz="2600" dirty="0">
                <a:solidFill>
                  <a:schemeClr val="tx1">
                    <a:tint val="85000"/>
                  </a:schemeClr>
                </a:solidFill>
              </a:rPr>
              <a:t>אם לא קראנו ל </a:t>
            </a:r>
            <a:r>
              <a:rPr lang="en-US" sz="2600" dirty="0">
                <a:solidFill>
                  <a:schemeClr val="tx1">
                    <a:tint val="85000"/>
                  </a:schemeClr>
                </a:solidFill>
              </a:rPr>
              <a:t>new()</a:t>
            </a:r>
            <a:r>
              <a:rPr lang="he-IL" sz="2600" dirty="0">
                <a:solidFill>
                  <a:schemeClr val="tx1">
                    <a:tint val="85000"/>
                  </a:schemeClr>
                </a:solidFill>
              </a:rPr>
              <a:t> , אזי השדות נוצרים אוטומטית בזיכרון המחסנית אך לא מאותחלים. במקרה כזה, הקומפיילר לא ייתן לנו להשתמש בשדות האובייקט או לקרוא למתודות שלו אלא רק לאחר שנאתחל את השדות עצמאית</a:t>
            </a:r>
            <a:r>
              <a:rPr lang="he-IL" sz="2100" dirty="0"/>
              <a:t>.</a:t>
            </a:r>
            <a:endParaRPr lang="he-IL" dirty="0"/>
          </a:p>
          <a:p>
            <a:r>
              <a:rPr lang="he-IL" sz="3100" dirty="0"/>
              <a:t>ניתן להגדיר בנאי פרמטר, הנותן ערך </a:t>
            </a:r>
            <a:r>
              <a:rPr lang="he-IL" sz="3100" b="1" dirty="0"/>
              <a:t>לכל</a:t>
            </a:r>
            <a:r>
              <a:rPr lang="he-IL" sz="3100" dirty="0"/>
              <a:t> השדות</a:t>
            </a:r>
          </a:p>
          <a:p>
            <a:pPr lvl="1"/>
            <a:r>
              <a:rPr lang="he-IL" sz="2600" dirty="0"/>
              <a:t>הבנאי עם פרמטרים של מבנה לא דורס את בנאי ברירת המחדל הריק. בשונה ממחלקה. </a:t>
            </a:r>
          </a:p>
          <a:p>
            <a:pPr lvl="1"/>
            <a:endParaRPr lang="he-IL" dirty="0"/>
          </a:p>
          <a:p>
            <a:r>
              <a:rPr lang="he-IL" sz="3100" dirty="0"/>
              <a:t>כמובן -לא ניתן להגדיר הורס. </a:t>
            </a:r>
          </a:p>
          <a:p>
            <a:endParaRPr lang="he-IL" dirty="0"/>
          </a:p>
          <a:p>
            <a:r>
              <a:rPr lang="he-IL" sz="3100" dirty="0"/>
              <a:t>השמה עמוקה – מעתיק ערכים ואח"כ יש שני מבנים</a:t>
            </a:r>
          </a:p>
          <a:p>
            <a:pPr marL="0" indent="0">
              <a:buNone/>
            </a:pPr>
            <a:endParaRPr lang="he-IL" dirty="0"/>
          </a:p>
        </p:txBody>
      </p:sp>
    </p:spTree>
    <p:extLst>
      <p:ext uri="{BB962C8B-B14F-4D97-AF65-F5344CB8AC3E}">
        <p14:creationId xmlns:p14="http://schemas.microsoft.com/office/powerpoint/2010/main" val="181564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364088" y="179040"/>
            <a:ext cx="2545771" cy="1377752"/>
          </a:xfrm>
        </p:spPr>
        <p:txBody>
          <a:bodyPr>
            <a:normAutofit/>
          </a:bodyPr>
          <a:lstStyle/>
          <a:p>
            <a:pPr algn="ctr"/>
            <a:r>
              <a:rPr lang="he-IL" dirty="0"/>
              <a:t>בנאי של </a:t>
            </a:r>
            <a:r>
              <a:rPr lang="en-US" dirty="0"/>
              <a:t>struct</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smtClean="0"/>
              <a:t>35</a:t>
            </a:fld>
            <a:endParaRPr lang="he-IL"/>
          </a:p>
        </p:txBody>
      </p:sp>
      <p:sp>
        <p:nvSpPr>
          <p:cNvPr id="7" name="Rectangle 6">
            <a:extLst>
              <a:ext uri="{FF2B5EF4-FFF2-40B4-BE49-F238E27FC236}">
                <a16:creationId xmlns:a16="http://schemas.microsoft.com/office/drawing/2014/main" id="{211646E6-7964-49CB-B7E5-41823C119971}"/>
              </a:ext>
            </a:extLst>
          </p:cNvPr>
          <p:cNvSpPr/>
          <p:nvPr/>
        </p:nvSpPr>
        <p:spPr>
          <a:xfrm>
            <a:off x="251520" y="219195"/>
            <a:ext cx="5477615" cy="6638805"/>
          </a:xfrm>
          <a:prstGeom prst="rect">
            <a:avLst/>
          </a:prstGeom>
        </p:spPr>
        <p:txBody>
          <a:bodyPr wrap="square">
            <a:spAutoFit/>
          </a:bodyPr>
          <a:lstStyle/>
          <a:p>
            <a:pPr algn="l" rtl="0">
              <a:lnSpc>
                <a:spcPct val="107000"/>
              </a:lnSpc>
            </a:pP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_x,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_x;</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_y;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sp1;</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sp1.x = 1;</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sp1.y = 98;</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sp2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sp3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 { x = 2, y = 3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sp4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(6, 7);</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11" name="Callout: Bent Line 10">
            <a:extLst>
              <a:ext uri="{FF2B5EF4-FFF2-40B4-BE49-F238E27FC236}">
                <a16:creationId xmlns:a16="http://schemas.microsoft.com/office/drawing/2014/main" id="{888E1C8F-9B2A-4AA9-B681-FA2E5F87E1D8}"/>
              </a:ext>
            </a:extLst>
          </p:cNvPr>
          <p:cNvSpPr/>
          <p:nvPr/>
        </p:nvSpPr>
        <p:spPr>
          <a:xfrm>
            <a:off x="5364088" y="1601989"/>
            <a:ext cx="3528392" cy="1224137"/>
          </a:xfrm>
          <a:prstGeom prst="borderCallout2">
            <a:avLst>
              <a:gd name="adj1" fmla="val 41795"/>
              <a:gd name="adj2" fmla="val -10814"/>
              <a:gd name="adj3" fmla="val 195163"/>
              <a:gd name="adj4" fmla="val -43685"/>
              <a:gd name="adj5" fmla="val 222162"/>
              <a:gd name="adj6" fmla="val -84162"/>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t>בהגדרת </a:t>
            </a:r>
            <a:r>
              <a:rPr lang="en-US" sz="1400" dirty="0"/>
              <a:t>sp1</a:t>
            </a:r>
            <a:r>
              <a:rPr lang="he-IL" sz="1400" dirty="0"/>
              <a:t> הוקצו 2 שדות על המחסנית. לא נקרא הבנאי הריק ולכן השדות לא אותחלו.</a:t>
            </a:r>
          </a:p>
          <a:p>
            <a:r>
              <a:rPr lang="he-IL" sz="1400" dirty="0"/>
              <a:t>אם נרצה בהמשך להשתמש ב</a:t>
            </a:r>
            <a:r>
              <a:rPr lang="en-US" sz="1400" dirty="0"/>
              <a:t> sp1 </a:t>
            </a:r>
            <a:r>
              <a:rPr lang="he-IL" sz="1400" dirty="0"/>
              <a:t>אזי השמת הערכים לשדות תהיה הכרחית מבחינת הקומפיילר. </a:t>
            </a:r>
          </a:p>
        </p:txBody>
      </p:sp>
      <p:sp>
        <p:nvSpPr>
          <p:cNvPr id="12" name="Callout: Bent Line 11">
            <a:extLst>
              <a:ext uri="{FF2B5EF4-FFF2-40B4-BE49-F238E27FC236}">
                <a16:creationId xmlns:a16="http://schemas.microsoft.com/office/drawing/2014/main" id="{196C0C92-3DCA-4D06-AE1C-84B845B7C42B}"/>
              </a:ext>
            </a:extLst>
          </p:cNvPr>
          <p:cNvSpPr/>
          <p:nvPr/>
        </p:nvSpPr>
        <p:spPr>
          <a:xfrm>
            <a:off x="5364088" y="2924945"/>
            <a:ext cx="3528392" cy="1660278"/>
          </a:xfrm>
          <a:prstGeom prst="borderCallout2">
            <a:avLst>
              <a:gd name="adj1" fmla="val 18750"/>
              <a:gd name="adj2" fmla="val -8333"/>
              <a:gd name="adj3" fmla="val 18750"/>
              <a:gd name="adj4" fmla="val -16667"/>
              <a:gd name="adj5" fmla="val 123458"/>
              <a:gd name="adj6" fmla="val -48046"/>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solidFill>
                  <a:srgbClr val="FF0000"/>
                </a:solidFill>
              </a:rPr>
              <a:t>בנאי עם פרמטרים של מבנה לא דורס את בנאי ברירת המחדל הריק. בשונה ממחלקה. </a:t>
            </a:r>
          </a:p>
          <a:p>
            <a:r>
              <a:rPr lang="he-IL" sz="1400" dirty="0"/>
              <a:t>בהגדרת </a:t>
            </a:r>
            <a:r>
              <a:rPr lang="en-US" sz="1400" dirty="0"/>
              <a:t>sp2</a:t>
            </a:r>
            <a:r>
              <a:rPr lang="he-IL" sz="1400" dirty="0"/>
              <a:t> הוקצו 2 שדות על המחסנית. נקרא הבנאי הריק ולכן השדות אותחלו בערכי ברירת מחדל.</a:t>
            </a:r>
          </a:p>
          <a:p>
            <a:r>
              <a:rPr lang="he-IL" sz="1400" dirty="0"/>
              <a:t>כנ"ל בהגדרת </a:t>
            </a:r>
            <a:r>
              <a:rPr lang="en-US" sz="1400" dirty="0"/>
              <a:t>sp3</a:t>
            </a:r>
            <a:r>
              <a:rPr lang="he-IL" sz="1400" dirty="0"/>
              <a:t> , רק ששם היה לאחר מכן אתחול מהיר נוסף.</a:t>
            </a:r>
          </a:p>
        </p:txBody>
      </p:sp>
      <p:sp>
        <p:nvSpPr>
          <p:cNvPr id="13" name="Callout: Bent Line 12">
            <a:extLst>
              <a:ext uri="{FF2B5EF4-FFF2-40B4-BE49-F238E27FC236}">
                <a16:creationId xmlns:a16="http://schemas.microsoft.com/office/drawing/2014/main" id="{FC0E9BA5-9CC7-4AC7-9DFE-FAAF7907C980}"/>
              </a:ext>
            </a:extLst>
          </p:cNvPr>
          <p:cNvSpPr/>
          <p:nvPr/>
        </p:nvSpPr>
        <p:spPr>
          <a:xfrm>
            <a:off x="5364088" y="4797152"/>
            <a:ext cx="3528392" cy="1224137"/>
          </a:xfrm>
          <a:prstGeom prst="borderCallout2">
            <a:avLst>
              <a:gd name="adj1" fmla="val 75171"/>
              <a:gd name="adj2" fmla="val -3370"/>
              <a:gd name="adj3" fmla="val 118876"/>
              <a:gd name="adj4" fmla="val -19424"/>
              <a:gd name="adj5" fmla="val 87071"/>
              <a:gd name="adj6" fmla="val -31504"/>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t>בהגדרת </a:t>
            </a:r>
            <a:r>
              <a:rPr lang="en-US" sz="1400" dirty="0"/>
              <a:t>sp4</a:t>
            </a:r>
            <a:r>
              <a:rPr lang="he-IL" sz="1400" dirty="0"/>
              <a:t> הוקצו 2 שדות על המחסנית. נקרא הבנאי עם הפרמטרים שאתחל את השדות בהתאמה.</a:t>
            </a:r>
          </a:p>
        </p:txBody>
      </p:sp>
    </p:spTree>
    <p:extLst>
      <p:ext uri="{BB962C8B-B14F-4D97-AF65-F5344CB8AC3E}">
        <p14:creationId xmlns:p14="http://schemas.microsoft.com/office/powerpoint/2010/main" val="59214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C9654E-5318-4238-B03D-55CEA01D4D35}" type="slidenum">
              <a:rPr lang="he-IL" smtClean="0"/>
              <a:t>36</a:t>
            </a:fld>
            <a:endParaRPr lang="he-IL"/>
          </a:p>
        </p:txBody>
      </p:sp>
      <p:sp>
        <p:nvSpPr>
          <p:cNvPr id="2" name="Title 1"/>
          <p:cNvSpPr>
            <a:spLocks noGrp="1"/>
          </p:cNvSpPr>
          <p:nvPr>
            <p:ph type="title" idx="4294967295"/>
          </p:nvPr>
        </p:nvSpPr>
        <p:spPr>
          <a:xfrm>
            <a:off x="0" y="320675"/>
            <a:ext cx="7239000" cy="1143000"/>
          </a:xfrm>
        </p:spPr>
        <p:txBody>
          <a:bodyPr>
            <a:noAutofit/>
          </a:bodyPr>
          <a:lstStyle/>
          <a:p>
            <a:pPr algn="r"/>
            <a:r>
              <a:rPr lang="he-IL" sz="3200" dirty="0"/>
              <a:t>השמה בין </a:t>
            </a:r>
            <a:r>
              <a:rPr lang="en-US" sz="3200" dirty="0"/>
              <a:t>value Type</a:t>
            </a:r>
            <a:endParaRPr lang="he-IL" sz="3200" dirty="0"/>
          </a:p>
        </p:txBody>
      </p:sp>
      <p:sp>
        <p:nvSpPr>
          <p:cNvPr id="6" name="Rectangle 5"/>
          <p:cNvSpPr/>
          <p:nvPr/>
        </p:nvSpPr>
        <p:spPr>
          <a:xfrm>
            <a:off x="155217" y="776537"/>
            <a:ext cx="7848872" cy="6008311"/>
          </a:xfrm>
          <a:prstGeom prst="rect">
            <a:avLst/>
          </a:prstGeom>
        </p:spPr>
        <p:txBody>
          <a:bodyPr wrap="square">
            <a:spAutoFit/>
          </a:bodyPr>
          <a:lstStyle/>
          <a:p>
            <a:pPr algn="l" rtl="0">
              <a:lnSpc>
                <a:spcPct val="107000"/>
              </a:lnSpc>
            </a:pPr>
            <a:r>
              <a:rPr lang="en-US" sz="2400" b="1"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GetPointString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x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y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 x = 2, y = 3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p2 = p1;</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p2.y = 6;</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"p1: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p1.GetPointString());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//p1: (2,3)</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"p2: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p2.GetPointString());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//p2: (2,6)</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grpSp>
        <p:nvGrpSpPr>
          <p:cNvPr id="16" name="Group 15"/>
          <p:cNvGrpSpPr/>
          <p:nvPr/>
        </p:nvGrpSpPr>
        <p:grpSpPr>
          <a:xfrm>
            <a:off x="4946834" y="1829778"/>
            <a:ext cx="3081550" cy="1671230"/>
            <a:chOff x="5214574" y="4337971"/>
            <a:chExt cx="3081550" cy="1671230"/>
          </a:xfrm>
          <a:solidFill>
            <a:schemeClr val="bg2"/>
          </a:solidFill>
        </p:grpSpPr>
        <p:sp>
          <p:nvSpPr>
            <p:cNvPr id="7" name="Rectangle 6"/>
            <p:cNvSpPr/>
            <p:nvPr/>
          </p:nvSpPr>
          <p:spPr>
            <a:xfrm>
              <a:off x="5245105" y="4341246"/>
              <a:ext cx="86409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P1</a:t>
              </a:r>
              <a:endParaRPr lang="he-IL" dirty="0">
                <a:solidFill>
                  <a:schemeClr val="tx1"/>
                </a:solidFill>
              </a:endParaRPr>
            </a:p>
          </p:txBody>
        </p:sp>
        <p:sp>
          <p:nvSpPr>
            <p:cNvPr id="8" name="Rectangle 7"/>
            <p:cNvSpPr/>
            <p:nvPr/>
          </p:nvSpPr>
          <p:spPr>
            <a:xfrm>
              <a:off x="5214574" y="5116729"/>
              <a:ext cx="86409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P2</a:t>
              </a:r>
              <a:endParaRPr lang="he-IL" dirty="0">
                <a:solidFill>
                  <a:schemeClr val="tx1"/>
                </a:solidFill>
              </a:endParaRPr>
            </a:p>
          </p:txBody>
        </p:sp>
        <p:sp>
          <p:nvSpPr>
            <p:cNvPr id="9" name="Rectangle 8"/>
            <p:cNvSpPr/>
            <p:nvPr/>
          </p:nvSpPr>
          <p:spPr>
            <a:xfrm>
              <a:off x="6660233" y="4337971"/>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x=2</a:t>
              </a:r>
              <a:endParaRPr lang="he-IL" dirty="0">
                <a:solidFill>
                  <a:schemeClr val="tx1"/>
                </a:solidFill>
              </a:endParaRPr>
            </a:p>
          </p:txBody>
        </p:sp>
        <p:sp>
          <p:nvSpPr>
            <p:cNvPr id="10" name="Rectangle 9"/>
            <p:cNvSpPr/>
            <p:nvPr/>
          </p:nvSpPr>
          <p:spPr>
            <a:xfrm>
              <a:off x="7380312" y="4337972"/>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y=3</a:t>
              </a:r>
              <a:endParaRPr lang="he-IL" dirty="0">
                <a:solidFill>
                  <a:schemeClr val="tx1"/>
                </a:solidFill>
              </a:endParaRPr>
            </a:p>
          </p:txBody>
        </p:sp>
        <p:cxnSp>
          <p:nvCxnSpPr>
            <p:cNvPr id="12" name="Straight Arrow Connector 11"/>
            <p:cNvCxnSpPr>
              <a:stCxn id="7" idx="3"/>
              <a:endCxn id="9" idx="1"/>
            </p:cNvCxnSpPr>
            <p:nvPr/>
          </p:nvCxnSpPr>
          <p:spPr>
            <a:xfrm>
              <a:off x="6109201" y="4557270"/>
              <a:ext cx="551032" cy="41489"/>
            </a:xfrm>
            <a:prstGeom prst="straightConnector1">
              <a:avLst/>
            </a:prstGeom>
            <a:grpFill/>
            <a:ln w="635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8" idx="3"/>
              <a:endCxn id="19" idx="1"/>
            </p:cNvCxnSpPr>
            <p:nvPr/>
          </p:nvCxnSpPr>
          <p:spPr>
            <a:xfrm>
              <a:off x="6078670" y="5332753"/>
              <a:ext cx="547130" cy="12294"/>
            </a:xfrm>
            <a:prstGeom prst="straightConnector1">
              <a:avLst/>
            </a:prstGeom>
            <a:grpFill/>
            <a:ln w="63500">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D131035-4DCB-4323-AC9F-C0365FBFC06C}"/>
                </a:ext>
              </a:extLst>
            </p:cNvPr>
            <p:cNvSpPr/>
            <p:nvPr/>
          </p:nvSpPr>
          <p:spPr>
            <a:xfrm>
              <a:off x="6625800" y="5084259"/>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x=2</a:t>
              </a:r>
              <a:endParaRPr lang="he-IL" dirty="0">
                <a:solidFill>
                  <a:schemeClr val="tx1"/>
                </a:solidFill>
              </a:endParaRPr>
            </a:p>
          </p:txBody>
        </p:sp>
        <p:sp>
          <p:nvSpPr>
            <p:cNvPr id="20" name="Rectangle 19">
              <a:extLst>
                <a:ext uri="{FF2B5EF4-FFF2-40B4-BE49-F238E27FC236}">
                  <a16:creationId xmlns:a16="http://schemas.microsoft.com/office/drawing/2014/main" id="{28178EE1-DF34-4A2F-8CAC-4478C7F527D7}"/>
                </a:ext>
              </a:extLst>
            </p:cNvPr>
            <p:cNvSpPr/>
            <p:nvPr/>
          </p:nvSpPr>
          <p:spPr>
            <a:xfrm>
              <a:off x="7345879" y="5084260"/>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y=3</a:t>
              </a:r>
              <a:endParaRPr lang="he-IL" dirty="0">
                <a:solidFill>
                  <a:schemeClr val="tx1"/>
                </a:solidFill>
              </a:endParaRPr>
            </a:p>
          </p:txBody>
        </p:sp>
        <p:sp>
          <p:nvSpPr>
            <p:cNvPr id="21" name="Rectangle 20">
              <a:extLst>
                <a:ext uri="{FF2B5EF4-FFF2-40B4-BE49-F238E27FC236}">
                  <a16:creationId xmlns:a16="http://schemas.microsoft.com/office/drawing/2014/main" id="{1435F006-52AD-4AEE-B47B-232D8F151333}"/>
                </a:ext>
              </a:extLst>
            </p:cNvPr>
            <p:cNvSpPr/>
            <p:nvPr/>
          </p:nvSpPr>
          <p:spPr>
            <a:xfrm>
              <a:off x="7576044" y="5487626"/>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y=6</a:t>
              </a:r>
              <a:endParaRPr lang="he-IL" dirty="0">
                <a:solidFill>
                  <a:srgbClr val="FF0000"/>
                </a:solidFill>
              </a:endParaRPr>
            </a:p>
          </p:txBody>
        </p:sp>
      </p:grpSp>
      <p:sp>
        <p:nvSpPr>
          <p:cNvPr id="3" name="Arrow: Left 2">
            <a:extLst>
              <a:ext uri="{FF2B5EF4-FFF2-40B4-BE49-F238E27FC236}">
                <a16:creationId xmlns:a16="http://schemas.microsoft.com/office/drawing/2014/main" id="{1EC2A1AE-784E-4F9D-9EAE-4BE4903DC10A}"/>
              </a:ext>
            </a:extLst>
          </p:cNvPr>
          <p:cNvSpPr/>
          <p:nvPr/>
        </p:nvSpPr>
        <p:spPr>
          <a:xfrm>
            <a:off x="2410616" y="5109581"/>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ישנה את ערכו של </a:t>
            </a:r>
            <a:r>
              <a:rPr lang="en-US" sz="1200" b="1" dirty="0">
                <a:solidFill>
                  <a:schemeClr val="tx1"/>
                </a:solidFill>
              </a:rPr>
              <a:t>y</a:t>
            </a:r>
            <a:r>
              <a:rPr lang="he-IL" sz="1200" b="1" dirty="0">
                <a:solidFill>
                  <a:schemeClr val="tx1"/>
                </a:solidFill>
              </a:rPr>
              <a:t> רק ב </a:t>
            </a:r>
            <a:r>
              <a:rPr lang="en-US" sz="1200" b="1" dirty="0">
                <a:solidFill>
                  <a:schemeClr val="tx1"/>
                </a:solidFill>
              </a:rPr>
              <a:t>p2</a:t>
            </a:r>
          </a:p>
        </p:txBody>
      </p:sp>
      <p:sp>
        <p:nvSpPr>
          <p:cNvPr id="14" name="Arrow: Left 13">
            <a:extLst>
              <a:ext uri="{FF2B5EF4-FFF2-40B4-BE49-F238E27FC236}">
                <a16:creationId xmlns:a16="http://schemas.microsoft.com/office/drawing/2014/main" id="{14DE1B92-113E-436E-99CF-F725ED4A1306}"/>
              </a:ext>
            </a:extLst>
          </p:cNvPr>
          <p:cNvSpPr/>
          <p:nvPr/>
        </p:nvSpPr>
        <p:spPr>
          <a:xfrm>
            <a:off x="5702602" y="3988088"/>
            <a:ext cx="3073124" cy="58774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נוצר מופע בלבד עם </a:t>
            </a:r>
            <a:r>
              <a:rPr lang="en-US" sz="1200" b="1" dirty="0">
                <a:solidFill>
                  <a:schemeClr val="tx1"/>
                </a:solidFill>
              </a:rPr>
              <a:t>2,3</a:t>
            </a:r>
            <a:r>
              <a:rPr lang="he-IL" sz="1200" b="1" dirty="0">
                <a:solidFill>
                  <a:schemeClr val="tx1"/>
                </a:solidFill>
              </a:rPr>
              <a:t> ולא נוצר מצביע</a:t>
            </a:r>
            <a:endParaRPr lang="en-US" sz="1200" b="1" dirty="0">
              <a:solidFill>
                <a:schemeClr val="tx1"/>
              </a:solidFill>
            </a:endParaRPr>
          </a:p>
        </p:txBody>
      </p:sp>
      <p:sp>
        <p:nvSpPr>
          <p:cNvPr id="15" name="Arrow: Left 14">
            <a:extLst>
              <a:ext uri="{FF2B5EF4-FFF2-40B4-BE49-F238E27FC236}">
                <a16:creationId xmlns:a16="http://schemas.microsoft.com/office/drawing/2014/main" id="{88C78CAA-40D1-483F-8FC4-F765ED5A268D}"/>
              </a:ext>
            </a:extLst>
          </p:cNvPr>
          <p:cNvSpPr/>
          <p:nvPr/>
        </p:nvSpPr>
        <p:spPr>
          <a:xfrm>
            <a:off x="2930162" y="4526918"/>
            <a:ext cx="5978542" cy="58774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schemeClr val="tx1"/>
                </a:solidFill>
              </a:rPr>
              <a:t>נוצר מבנה נוסף, השמה בין כל השדות ממבנה אחד לשני. כמו העתקה עמוקה*.</a:t>
            </a:r>
          </a:p>
        </p:txBody>
      </p:sp>
      <p:sp>
        <p:nvSpPr>
          <p:cNvPr id="18" name="תרשים זרימה: קלט ידני 17"/>
          <p:cNvSpPr/>
          <p:nvPr/>
        </p:nvSpPr>
        <p:spPr>
          <a:xfrm>
            <a:off x="467544" y="6309320"/>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solid25</a:t>
            </a:r>
            <a:endParaRPr lang="he-IL" dirty="0"/>
          </a:p>
        </p:txBody>
      </p:sp>
    </p:spTree>
    <p:extLst>
      <p:ext uri="{BB962C8B-B14F-4D97-AF65-F5344CB8AC3E}">
        <p14:creationId xmlns:p14="http://schemas.microsoft.com/office/powerpoint/2010/main" val="2875537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בעצם העצם</a:t>
            </a:r>
          </a:p>
        </p:txBody>
      </p:sp>
      <p:sp>
        <p:nvSpPr>
          <p:cNvPr id="3" name="מציין מיקום תוכן 2"/>
          <p:cNvSpPr>
            <a:spLocks noGrp="1"/>
          </p:cNvSpPr>
          <p:nvPr>
            <p:ph idx="1"/>
          </p:nvPr>
        </p:nvSpPr>
        <p:spPr/>
        <p:txBody>
          <a:bodyPr>
            <a:normAutofit fontScale="92500" lnSpcReduction="10000"/>
          </a:bodyPr>
          <a:lstStyle/>
          <a:p>
            <a:r>
              <a:rPr lang="he-IL" dirty="0"/>
              <a:t>הטיפוסים הפשוטים הם מבנים (יורשים</a:t>
            </a:r>
            <a:r>
              <a:rPr lang="en-US" dirty="0"/>
              <a:t> </a:t>
            </a:r>
            <a:r>
              <a:rPr lang="he-IL" dirty="0"/>
              <a:t>מ </a:t>
            </a:r>
            <a:r>
              <a:rPr lang="en-US" dirty="0" err="1"/>
              <a:t>ValueType</a:t>
            </a:r>
            <a:r>
              <a:rPr lang="he-IL" dirty="0"/>
              <a:t> ובסופו של דבר מ </a:t>
            </a:r>
            <a:r>
              <a:rPr lang="en-US" dirty="0"/>
              <a:t>object</a:t>
            </a:r>
            <a:r>
              <a:rPr lang="he-IL" dirty="0"/>
              <a:t>)</a:t>
            </a:r>
          </a:p>
          <a:p>
            <a:r>
              <a:rPr lang="he-IL" dirty="0"/>
              <a:t>לכן, גם לטיפוסים הפשוטים ניתן להפעיל את אופרטור . (נקודה)</a:t>
            </a:r>
          </a:p>
          <a:p>
            <a:pPr lvl="1"/>
            <a:r>
              <a:rPr lang="en-US" dirty="0" err="1"/>
              <a:t>int.Equals</a:t>
            </a:r>
            <a:r>
              <a:rPr lang="en-US" dirty="0"/>
              <a:t>()</a:t>
            </a:r>
            <a:r>
              <a:rPr lang="he-IL" dirty="0"/>
              <a:t>, </a:t>
            </a:r>
            <a:r>
              <a:rPr lang="en-US" dirty="0" err="1"/>
              <a:t>int.TryParse</a:t>
            </a:r>
            <a:r>
              <a:rPr lang="en-US" dirty="0"/>
              <a:t>()</a:t>
            </a:r>
            <a:r>
              <a:rPr lang="he-IL" dirty="0"/>
              <a:t>, </a:t>
            </a:r>
            <a:r>
              <a:rPr lang="en-US" dirty="0" err="1"/>
              <a:t>string.Format</a:t>
            </a:r>
            <a:r>
              <a:rPr lang="en-US" dirty="0"/>
              <a:t>()</a:t>
            </a:r>
            <a:endParaRPr lang="he-IL" dirty="0"/>
          </a:p>
          <a:p>
            <a:endParaRPr lang="he-IL" dirty="0"/>
          </a:p>
          <a:p>
            <a:r>
              <a:rPr lang="he-IL" dirty="0"/>
              <a:t>ניתן לאתחל כל טיפוס פשוט ע"י בנאי ריק – ואז הוא יקבל את ערכי ברירת המחדל (</a:t>
            </a:r>
            <a:r>
              <a:rPr lang="he-IL" dirty="0">
                <a:latin typeface="arial" panose="020B0604020202020204" pitchFamily="34" charset="0"/>
                <a:cs typeface="arial" panose="020B0604020202020204" pitchFamily="34" charset="0"/>
              </a:rPr>
              <a:t>0, </a:t>
            </a:r>
            <a:r>
              <a:rPr lang="en-US" dirty="0">
                <a:latin typeface="arial" panose="020B0604020202020204" pitchFamily="34" charset="0"/>
                <a:cs typeface="arial" panose="020B0604020202020204" pitchFamily="34" charset="0"/>
              </a:rPr>
              <a:t>false</a:t>
            </a:r>
            <a:r>
              <a:rPr lang="he-IL" dirty="0">
                <a:latin typeface="arial" panose="020B0604020202020204" pitchFamily="34" charset="0"/>
                <a:cs typeface="arial" panose="020B0604020202020204" pitchFamily="34" charset="0"/>
              </a:rPr>
              <a:t>, '0/'</a:t>
            </a:r>
            <a:r>
              <a:rPr lang="he-IL" dirty="0">
                <a:latin typeface="arial" panose="020B0604020202020204" pitchFamily="34" charset="0"/>
              </a:rPr>
              <a:t>)</a:t>
            </a:r>
          </a:p>
          <a:p>
            <a:r>
              <a:rPr lang="he-IL" dirty="0">
                <a:latin typeface="arial" panose="020B0604020202020204" pitchFamily="34" charset="0"/>
              </a:rPr>
              <a:t>אבל זה בהחלט לא נחוץ...</a:t>
            </a:r>
          </a:p>
          <a:p>
            <a:pPr algn="l" rtl="0"/>
            <a:r>
              <a:rPr lang="en-US" dirty="0" err="1">
                <a:latin typeface="arial" panose="020B0604020202020204" pitchFamily="34" charset="0"/>
              </a:rPr>
              <a:t>int</a:t>
            </a:r>
            <a:r>
              <a:rPr lang="en-US" dirty="0">
                <a:latin typeface="arial" panose="020B0604020202020204" pitchFamily="34" charset="0"/>
              </a:rPr>
              <a:t> num1 = new </a:t>
            </a:r>
            <a:r>
              <a:rPr lang="en-US" dirty="0" err="1">
                <a:latin typeface="arial" panose="020B0604020202020204" pitchFamily="34" charset="0"/>
              </a:rPr>
              <a:t>int</a:t>
            </a:r>
            <a:r>
              <a:rPr lang="en-US" dirty="0">
                <a:latin typeface="arial" panose="020B0604020202020204" pitchFamily="34" charset="0"/>
              </a:rPr>
              <a:t>();</a:t>
            </a:r>
          </a:p>
          <a:p>
            <a:pPr algn="l" rtl="0"/>
            <a:r>
              <a:rPr lang="en-US" dirty="0" err="1">
                <a:latin typeface="arial" panose="020B0604020202020204" pitchFamily="34" charset="0"/>
              </a:rPr>
              <a:t>int</a:t>
            </a:r>
            <a:r>
              <a:rPr lang="en-US" dirty="0">
                <a:latin typeface="arial" panose="020B0604020202020204" pitchFamily="34" charset="0"/>
              </a:rPr>
              <a:t> num2;</a:t>
            </a:r>
          </a:p>
          <a:p>
            <a:pPr algn="l" rtl="0"/>
            <a:r>
              <a:rPr lang="en-US" dirty="0" err="1">
                <a:latin typeface="arial" panose="020B0604020202020204" pitchFamily="34" charset="0"/>
              </a:rPr>
              <a:t>int</a:t>
            </a:r>
            <a:r>
              <a:rPr lang="en-US" dirty="0">
                <a:latin typeface="arial" panose="020B0604020202020204" pitchFamily="34" charset="0"/>
              </a:rPr>
              <a:t> num3 = 0;</a:t>
            </a:r>
            <a:endParaRPr lang="he-IL" dirty="0"/>
          </a:p>
          <a:p>
            <a:endParaRPr lang="he-IL" dirty="0"/>
          </a:p>
          <a:p>
            <a:endParaRPr lang="he-IL" dirty="0"/>
          </a:p>
        </p:txBody>
      </p:sp>
      <p:sp>
        <p:nvSpPr>
          <p:cNvPr id="4" name="מלבן מעוגל 3"/>
          <p:cNvSpPr/>
          <p:nvPr/>
        </p:nvSpPr>
        <p:spPr>
          <a:xfrm>
            <a:off x="6984268" y="5506100"/>
            <a:ext cx="504056" cy="5760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0</a:t>
            </a:r>
            <a:endParaRPr lang="he-IL" sz="2000" b="1" dirty="0">
              <a:solidFill>
                <a:schemeClr val="tx1"/>
              </a:solidFill>
            </a:endParaRPr>
          </a:p>
        </p:txBody>
      </p:sp>
      <p:sp>
        <p:nvSpPr>
          <p:cNvPr id="5" name="מלבן מעוגל 4"/>
          <p:cNvSpPr/>
          <p:nvPr/>
        </p:nvSpPr>
        <p:spPr>
          <a:xfrm>
            <a:off x="5436096" y="5517232"/>
            <a:ext cx="504056" cy="5760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0</a:t>
            </a:r>
            <a:endParaRPr lang="he-IL" sz="2000" b="1" dirty="0">
              <a:solidFill>
                <a:schemeClr val="tx1"/>
              </a:solidFill>
            </a:endParaRPr>
          </a:p>
        </p:txBody>
      </p:sp>
      <p:sp>
        <p:nvSpPr>
          <p:cNvPr id="6" name="TextBox 5"/>
          <p:cNvSpPr txBox="1"/>
          <p:nvPr/>
        </p:nvSpPr>
        <p:spPr>
          <a:xfrm>
            <a:off x="5004048" y="5177845"/>
            <a:ext cx="1008112" cy="369332"/>
          </a:xfrm>
          <a:prstGeom prst="rect">
            <a:avLst/>
          </a:prstGeom>
          <a:noFill/>
        </p:spPr>
        <p:txBody>
          <a:bodyPr wrap="square" rtlCol="1">
            <a:spAutoFit/>
          </a:bodyPr>
          <a:lstStyle/>
          <a:p>
            <a:r>
              <a:rPr lang="en-US" dirty="0"/>
              <a:t>num1</a:t>
            </a:r>
            <a:endParaRPr lang="he-IL" dirty="0"/>
          </a:p>
        </p:txBody>
      </p:sp>
      <p:sp>
        <p:nvSpPr>
          <p:cNvPr id="7" name="TextBox 6"/>
          <p:cNvSpPr txBox="1"/>
          <p:nvPr/>
        </p:nvSpPr>
        <p:spPr>
          <a:xfrm>
            <a:off x="5796136" y="5177845"/>
            <a:ext cx="1008112" cy="369332"/>
          </a:xfrm>
          <a:prstGeom prst="rect">
            <a:avLst/>
          </a:prstGeom>
          <a:noFill/>
        </p:spPr>
        <p:txBody>
          <a:bodyPr wrap="square" rtlCol="1">
            <a:spAutoFit/>
          </a:bodyPr>
          <a:lstStyle/>
          <a:p>
            <a:r>
              <a:rPr lang="en-US" dirty="0"/>
              <a:t>num2</a:t>
            </a:r>
            <a:endParaRPr lang="he-IL" dirty="0"/>
          </a:p>
        </p:txBody>
      </p:sp>
      <p:sp>
        <p:nvSpPr>
          <p:cNvPr id="8" name="TextBox 7"/>
          <p:cNvSpPr txBox="1"/>
          <p:nvPr/>
        </p:nvSpPr>
        <p:spPr>
          <a:xfrm>
            <a:off x="6588224" y="5157192"/>
            <a:ext cx="1008112" cy="369332"/>
          </a:xfrm>
          <a:prstGeom prst="rect">
            <a:avLst/>
          </a:prstGeom>
          <a:noFill/>
        </p:spPr>
        <p:txBody>
          <a:bodyPr wrap="square" rtlCol="1">
            <a:spAutoFit/>
          </a:bodyPr>
          <a:lstStyle/>
          <a:p>
            <a:r>
              <a:rPr lang="en-US" dirty="0"/>
              <a:t>num3</a:t>
            </a:r>
            <a:endParaRPr lang="he-IL" dirty="0"/>
          </a:p>
        </p:txBody>
      </p:sp>
      <p:sp>
        <p:nvSpPr>
          <p:cNvPr id="19" name="Speech Bubble: Rectangle with Corners Rounded 10">
            <a:extLst>
              <a:ext uri="{FF2B5EF4-FFF2-40B4-BE49-F238E27FC236}">
                <a16:creationId xmlns:a16="http://schemas.microsoft.com/office/drawing/2014/main" id="{82E36F6E-6DB7-4D59-A7A1-C7D34BBF5DE9}"/>
              </a:ext>
            </a:extLst>
          </p:cNvPr>
          <p:cNvSpPr/>
          <p:nvPr/>
        </p:nvSpPr>
        <p:spPr>
          <a:xfrm>
            <a:off x="2973219" y="5530338"/>
            <a:ext cx="2206962" cy="1022486"/>
          </a:xfrm>
          <a:prstGeom prst="wedgeRoundRectCallout">
            <a:avLst>
              <a:gd name="adj1" fmla="val -78871"/>
              <a:gd name="adj2" fmla="val -5092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he-IL" sz="1400" dirty="0">
                <a:solidFill>
                  <a:schemeClr val="tx1"/>
                </a:solidFill>
              </a:rPr>
              <a:t>לא מאותחל. אם ננסה להשתמש בערכו נקבל שגיאת קומפילציה.</a:t>
            </a:r>
          </a:p>
        </p:txBody>
      </p:sp>
      <p:sp>
        <p:nvSpPr>
          <p:cNvPr id="10" name="מלבן מעוגל 9"/>
          <p:cNvSpPr/>
          <p:nvPr/>
        </p:nvSpPr>
        <p:spPr>
          <a:xfrm>
            <a:off x="6156176" y="5517232"/>
            <a:ext cx="504056" cy="5760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dirty="0">
                <a:solidFill>
                  <a:schemeClr val="tx1"/>
                </a:solidFill>
              </a:rPr>
              <a:t>זבל</a:t>
            </a:r>
          </a:p>
        </p:txBody>
      </p:sp>
    </p:spTree>
    <p:extLst>
      <p:ext uri="{BB962C8B-B14F-4D97-AF65-F5344CB8AC3E}">
        <p14:creationId xmlns:p14="http://schemas.microsoft.com/office/powerpoint/2010/main" val="379222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vert="horz" lIns="34290" tIns="0" rIns="34290" bIns="0" anchor="b" anchorCtr="0">
            <a:normAutofit/>
          </a:bodyPr>
          <a:lstStyle/>
          <a:p>
            <a:pPr algn="ctr"/>
            <a:r>
              <a:rPr lang="he-IL" dirty="0"/>
              <a:t>מחלקה/מבנה יתרונות וחסרונות</a:t>
            </a:r>
          </a:p>
        </p:txBody>
      </p:sp>
      <p:sp>
        <p:nvSpPr>
          <p:cNvPr id="3" name="מציין מיקום תוכן 2"/>
          <p:cNvSpPr>
            <a:spLocks noGrp="1"/>
          </p:cNvSpPr>
          <p:nvPr>
            <p:ph idx="1"/>
          </p:nvPr>
        </p:nvSpPr>
        <p:spPr/>
        <p:txBody>
          <a:bodyPr>
            <a:noAutofit/>
          </a:bodyPr>
          <a:lstStyle/>
          <a:p>
            <a:r>
              <a:rPr lang="he-IL" sz="1600" b="1" dirty="0"/>
              <a:t>מחלקה – </a:t>
            </a:r>
            <a:r>
              <a:rPr lang="en-US" sz="1600" b="1" dirty="0"/>
              <a:t>reference type</a:t>
            </a:r>
            <a:endParaRPr lang="he-IL" sz="1600" b="1" dirty="0"/>
          </a:p>
          <a:p>
            <a:pPr lvl="1"/>
            <a:r>
              <a:rPr lang="he-IL" sz="1600" b="1" dirty="0">
                <a:solidFill>
                  <a:schemeClr val="tx1"/>
                </a:solidFill>
              </a:rPr>
              <a:t>חסרונות:</a:t>
            </a:r>
          </a:p>
          <a:p>
            <a:pPr lvl="2"/>
            <a:r>
              <a:rPr lang="he-IL" sz="1600" dirty="0"/>
              <a:t>האובייקטים מאוחסנים </a:t>
            </a:r>
            <a:r>
              <a:rPr lang="he-IL" sz="1600" b="1" dirty="0"/>
              <a:t>בערימה </a:t>
            </a:r>
            <a:r>
              <a:rPr lang="he-IL" sz="1600" dirty="0"/>
              <a:t>ולכן ההתייחסות היא עקיפה דרך מצביעים, עודף עבודה</a:t>
            </a:r>
          </a:p>
          <a:p>
            <a:pPr lvl="2"/>
            <a:r>
              <a:rPr lang="he-IL" sz="1600" dirty="0"/>
              <a:t>משפיע על ביצוע (בזמן הקצאה יופעל אוסף אשפה)</a:t>
            </a:r>
          </a:p>
          <a:p>
            <a:pPr lvl="2"/>
            <a:r>
              <a:rPr lang="he-IL" sz="1600" dirty="0"/>
              <a:t>זיכרון נוסף – גם למצביע וגם לאובייקט. בזבוז במחלקות קטנות.</a:t>
            </a:r>
          </a:p>
          <a:p>
            <a:pPr lvl="1"/>
            <a:r>
              <a:rPr lang="he-IL" sz="1600" b="1" dirty="0">
                <a:solidFill>
                  <a:schemeClr val="tx1"/>
                </a:solidFill>
              </a:rPr>
              <a:t>יתרון:</a:t>
            </a:r>
          </a:p>
          <a:p>
            <a:pPr lvl="2"/>
            <a:r>
              <a:rPr lang="he-IL" sz="1600" dirty="0"/>
              <a:t>כשנרצה להעביר נתונים בין מתודות עדיף להשתמש במחלקה ולהעביר מצביע מאשר להעביר מבנה שלם</a:t>
            </a:r>
          </a:p>
          <a:p>
            <a:pPr lvl="2"/>
            <a:r>
              <a:rPr lang="he-IL" sz="1600" dirty="0"/>
              <a:t>לפעמים לא יודעים את גודל ההקצאה.</a:t>
            </a:r>
          </a:p>
          <a:p>
            <a:r>
              <a:rPr lang="he-IL" sz="1600" b="1" dirty="0"/>
              <a:t>מבנה – </a:t>
            </a:r>
            <a:r>
              <a:rPr lang="en-US" sz="1600" b="1" dirty="0"/>
              <a:t>value type</a:t>
            </a:r>
            <a:endParaRPr lang="he-IL" sz="1600" b="1" dirty="0"/>
          </a:p>
          <a:p>
            <a:pPr lvl="1"/>
            <a:r>
              <a:rPr lang="he-IL" sz="1600" b="1" dirty="0">
                <a:solidFill>
                  <a:schemeClr val="tx1"/>
                </a:solidFill>
              </a:rPr>
              <a:t>יתרונות</a:t>
            </a:r>
            <a:r>
              <a:rPr lang="he-IL" sz="1600" dirty="0">
                <a:solidFill>
                  <a:schemeClr val="tx1"/>
                </a:solidFill>
              </a:rPr>
              <a:t>:</a:t>
            </a:r>
          </a:p>
          <a:p>
            <a:pPr lvl="2"/>
            <a:r>
              <a:rPr lang="he-IL" sz="1600" dirty="0"/>
              <a:t>הנתונים נשמרים </a:t>
            </a:r>
            <a:r>
              <a:rPr lang="he-IL" sz="1600" b="1" dirty="0"/>
              <a:t>במחסנית</a:t>
            </a:r>
            <a:r>
              <a:rPr lang="he-IL" sz="1600" dirty="0"/>
              <a:t> ולא בערימה, ולכן הגישה מהירה יותר</a:t>
            </a:r>
          </a:p>
          <a:p>
            <a:pPr lvl="2"/>
            <a:r>
              <a:rPr lang="he-IL" sz="1600" dirty="0"/>
              <a:t>אין מצביעים – חסכון בזיכרון</a:t>
            </a:r>
          </a:p>
          <a:p>
            <a:pPr lvl="1"/>
            <a:r>
              <a:rPr lang="he-IL" sz="1600" b="1" dirty="0">
                <a:solidFill>
                  <a:schemeClr val="tx1"/>
                </a:solidFill>
              </a:rPr>
              <a:t>חסרונות</a:t>
            </a:r>
            <a:r>
              <a:rPr lang="he-IL" sz="1600" dirty="0">
                <a:solidFill>
                  <a:schemeClr val="tx1"/>
                </a:solidFill>
              </a:rPr>
              <a:t>:</a:t>
            </a:r>
          </a:p>
          <a:p>
            <a:pPr lvl="2"/>
            <a:r>
              <a:rPr lang="he-IL" sz="1600" dirty="0">
                <a:solidFill>
                  <a:srgbClr val="FF0000"/>
                </a:solidFill>
              </a:rPr>
              <a:t>משתנה מטיפוס מבנה לא יכול להיות </a:t>
            </a:r>
            <a:r>
              <a:rPr lang="en-US" sz="1600" dirty="0">
                <a:solidFill>
                  <a:srgbClr val="FF0000"/>
                </a:solidFill>
              </a:rPr>
              <a:t>null</a:t>
            </a:r>
            <a:r>
              <a:rPr lang="he-IL" sz="1600" dirty="0">
                <a:solidFill>
                  <a:srgbClr val="FF0000"/>
                </a:solidFill>
              </a:rPr>
              <a:t>, כי אינו הפניה/מצביע</a:t>
            </a:r>
          </a:p>
          <a:p>
            <a:pPr lvl="2"/>
            <a:r>
              <a:rPr lang="he-IL" sz="1600" dirty="0"/>
              <a:t>מבנה לא יכול לרשת ממחלקה או להוריש (למבנה או מחלקה)</a:t>
            </a:r>
          </a:p>
        </p:txBody>
      </p:sp>
      <p:sp>
        <p:nvSpPr>
          <p:cNvPr id="4" name="Slide Number Placeholder 3"/>
          <p:cNvSpPr>
            <a:spLocks noGrp="1"/>
          </p:cNvSpPr>
          <p:nvPr>
            <p:ph type="sldNum" sz="quarter" idx="12"/>
          </p:nvPr>
        </p:nvSpPr>
        <p:spPr/>
        <p:txBody>
          <a:bodyPr/>
          <a:lstStyle/>
          <a:p>
            <a:pPr defTabSz="685800">
              <a:defRPr/>
            </a:pPr>
            <a:fld id="{5EC9654E-5318-4238-B03D-55CEA01D4D35}" type="slidenum">
              <a:rPr lang="he-IL" sz="825">
                <a:solidFill>
                  <a:srgbClr val="B13F9A"/>
                </a:solidFill>
                <a:latin typeface="Trebuchet MS"/>
                <a:cs typeface="Gisha" panose="020B0502040204020203" pitchFamily="34" charset="-79"/>
              </a:rPr>
              <a:pPr defTabSz="685800">
                <a:defRPr/>
              </a:pPr>
              <a:t>38</a:t>
            </a:fld>
            <a:endParaRPr lang="he-IL" sz="825">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19667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תשע"ב, 6 נק'</a:t>
            </a:r>
          </a:p>
        </p:txBody>
      </p:sp>
      <p:sp>
        <p:nvSpPr>
          <p:cNvPr id="3" name="מציין מיקום תוכן 2"/>
          <p:cNvSpPr>
            <a:spLocks noGrp="1"/>
          </p:cNvSpPr>
          <p:nvPr>
            <p:ph idx="1"/>
          </p:nvPr>
        </p:nvSpPr>
        <p:spPr/>
        <p:txBody>
          <a:bodyPr>
            <a:normAutofit fontScale="77500" lnSpcReduction="20000"/>
          </a:bodyPr>
          <a:lstStyle/>
          <a:p>
            <a:r>
              <a:rPr lang="he-IL" dirty="0"/>
              <a:t>הנח כי נתונה המחלקה </a:t>
            </a:r>
            <a:r>
              <a:rPr lang="en-US" dirty="0"/>
              <a:t>Point</a:t>
            </a:r>
            <a:r>
              <a:rPr lang="he-IL" dirty="0"/>
              <a:t>.המחלקה מכילה את האיברים </a:t>
            </a:r>
            <a:r>
              <a:rPr lang="en-US" dirty="0" err="1"/>
              <a:t>x,y</a:t>
            </a:r>
            <a:r>
              <a:rPr lang="he-IL" dirty="0"/>
              <a:t>.</a:t>
            </a:r>
            <a:endParaRPr lang="en-US" dirty="0"/>
          </a:p>
          <a:p>
            <a:r>
              <a:rPr lang="he-IL" dirty="0"/>
              <a:t>נתונה המתודה  הבאה:</a:t>
            </a:r>
            <a:endParaRPr lang="en-US" dirty="0"/>
          </a:p>
          <a:p>
            <a:pPr algn="l" rtl="0"/>
            <a:r>
              <a:rPr lang="he-IL" dirty="0"/>
              <a:t> </a:t>
            </a:r>
            <a:r>
              <a:rPr lang="en-US" dirty="0"/>
              <a:t>void </a:t>
            </a:r>
            <a:r>
              <a:rPr lang="en-US" dirty="0" err="1"/>
              <a:t>setPoint</a:t>
            </a:r>
            <a:r>
              <a:rPr lang="en-US" dirty="0"/>
              <a:t>(out Point p )</a:t>
            </a:r>
          </a:p>
          <a:p>
            <a:pPr algn="l" rtl="0"/>
            <a:r>
              <a:rPr lang="en-US" dirty="0"/>
              <a:t>        {</a:t>
            </a:r>
          </a:p>
          <a:p>
            <a:pPr algn="l" rtl="0"/>
            <a:r>
              <a:rPr lang="en-US" dirty="0"/>
              <a:t>            </a:t>
            </a:r>
            <a:r>
              <a:rPr lang="en-US" dirty="0" err="1"/>
              <a:t>p.X</a:t>
            </a:r>
            <a:r>
              <a:rPr lang="en-US" dirty="0"/>
              <a:t> = 6;</a:t>
            </a:r>
          </a:p>
          <a:p>
            <a:pPr algn="l" rtl="0"/>
            <a:r>
              <a:rPr lang="en-US" dirty="0"/>
              <a:t>            </a:t>
            </a:r>
            <a:r>
              <a:rPr lang="en-US" dirty="0" err="1"/>
              <a:t>p.Y</a:t>
            </a:r>
            <a:r>
              <a:rPr lang="en-US" dirty="0"/>
              <a:t> = 7;</a:t>
            </a:r>
          </a:p>
          <a:p>
            <a:pPr algn="l" rtl="0"/>
            <a:r>
              <a:rPr lang="en-US" dirty="0"/>
              <a:t>        }</a:t>
            </a:r>
          </a:p>
          <a:p>
            <a:pPr rtl="0"/>
            <a:endParaRPr lang="en-US" dirty="0"/>
          </a:p>
          <a:p>
            <a:r>
              <a:rPr lang="he-IL" dirty="0"/>
              <a:t>מה מהמשפטים הבאים הנכון ביותר:</a:t>
            </a:r>
            <a:endParaRPr lang="en-US" dirty="0"/>
          </a:p>
          <a:p>
            <a:pPr lvl="0"/>
            <a:r>
              <a:rPr lang="he-IL" dirty="0"/>
              <a:t>הקוד לא יעבור קומפילציה. כיוון שבמימוש המתודה יש קודם לאתחל את  </a:t>
            </a:r>
            <a:r>
              <a:rPr lang="en-US" dirty="0"/>
              <a:t>p </a:t>
            </a:r>
            <a:r>
              <a:rPr lang="he-IL" dirty="0"/>
              <a:t>.</a:t>
            </a:r>
            <a:endParaRPr lang="en-US" dirty="0"/>
          </a:p>
          <a:p>
            <a:pPr lvl="0"/>
            <a:r>
              <a:rPr lang="he-IL" dirty="0"/>
              <a:t>הקוד יעבור קומפילציה.</a:t>
            </a:r>
            <a:endParaRPr lang="en-US" dirty="0"/>
          </a:p>
          <a:p>
            <a:pPr lvl="0"/>
            <a:r>
              <a:rPr lang="he-IL" dirty="0"/>
              <a:t>הקוד יעבור קומפילציה אם נשנה בקוד את המילה </a:t>
            </a:r>
            <a:r>
              <a:rPr lang="en-US" dirty="0"/>
              <a:t>out</a:t>
            </a:r>
            <a:r>
              <a:rPr lang="he-IL" dirty="0"/>
              <a:t> למילה </a:t>
            </a:r>
            <a:r>
              <a:rPr lang="en-US" dirty="0"/>
              <a:t>ref</a:t>
            </a:r>
            <a:r>
              <a:rPr lang="he-IL" dirty="0"/>
              <a:t>.</a:t>
            </a:r>
            <a:endParaRPr lang="en-US" dirty="0"/>
          </a:p>
          <a:p>
            <a:pPr lvl="0"/>
            <a:r>
              <a:rPr lang="he-IL" dirty="0"/>
              <a:t>א' ו ג' נכונים.</a:t>
            </a:r>
            <a:br>
              <a:rPr lang="en-US" dirty="0"/>
            </a:br>
            <a:endParaRPr lang="en-US" dirty="0"/>
          </a:p>
          <a:p>
            <a:endParaRPr lang="he-IL" dirty="0"/>
          </a:p>
        </p:txBody>
      </p:sp>
    </p:spTree>
    <p:extLst>
      <p:ext uri="{BB962C8B-B14F-4D97-AF65-F5344CB8AC3E}">
        <p14:creationId xmlns:p14="http://schemas.microsoft.com/office/powerpoint/2010/main" val="30934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9" end="9"/>
                                            </p:txEl>
                                          </p:spTgt>
                                        </p:tgtEl>
                                        <p:attrNameLst>
                                          <p:attrName>style.color</p:attrName>
                                        </p:attrNameLst>
                                      </p:cBhvr>
                                      <p:to>
                                        <p:clrVal>
                                          <a:schemeClr val="accent2"/>
                                        </p:clrVal>
                                      </p:to>
                                    </p:set>
                                    <p:set>
                                      <p:cBhvr>
                                        <p:cTn id="7" dur="500" fill="hold"/>
                                        <p:tgtEl>
                                          <p:spTgt spid="3">
                                            <p:txEl>
                                              <p:pRg st="9" end="9"/>
                                            </p:txEl>
                                          </p:spTgt>
                                        </p:tgtEl>
                                        <p:attrNameLst>
                                          <p:attrName>fillcolor</p:attrName>
                                        </p:attrNameLst>
                                      </p:cBhvr>
                                      <p:to>
                                        <p:clrVal>
                                          <a:schemeClr val="accent2"/>
                                        </p:clrVal>
                                      </p:to>
                                    </p:set>
                                    <p:set>
                                      <p:cBhvr>
                                        <p:cTn id="8" dur="500" fill="hold"/>
                                        <p:tgtEl>
                                          <p:spTgt spid="3">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מחלקות</a:t>
            </a:r>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1798494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r>
              <a:rPr lang="he-IL" dirty="0"/>
              <a:t>סיכום היררכיית הסוגים ב #</a:t>
            </a:r>
            <a:r>
              <a:rPr lang="en-US" dirty="0"/>
              <a:t>C</a:t>
            </a:r>
            <a:endParaRPr lang="he-IL" dirty="0"/>
          </a:p>
        </p:txBody>
      </p:sp>
      <p:sp>
        <p:nvSpPr>
          <p:cNvPr id="5" name="מציין מיקום תוכן 4"/>
          <p:cNvSpPr>
            <a:spLocks noGrp="1"/>
          </p:cNvSpPr>
          <p:nvPr>
            <p:ph idx="1"/>
          </p:nvPr>
        </p:nvSpPr>
        <p:spPr/>
        <p:txBody>
          <a:bodyPr/>
          <a:lstStyle/>
          <a:p>
            <a:endParaRPr lang="he-IL"/>
          </a:p>
        </p:txBody>
      </p:sp>
      <p:sp>
        <p:nvSpPr>
          <p:cNvPr id="2" name="Date Placeholder 1"/>
          <p:cNvSpPr>
            <a:spLocks noGrp="1"/>
          </p:cNvSpPr>
          <p:nvPr>
            <p:ph type="dt" sz="half" idx="10"/>
          </p:nvPr>
        </p:nvSpPr>
        <p:spPr/>
        <p:txBody>
          <a:bodyPr/>
          <a:lstStyle/>
          <a:p>
            <a:r>
              <a:rPr lang="he-IL" dirty="0"/>
              <a:t>שקף מס  </a:t>
            </a:r>
            <a:endParaRPr lang="en-US" dirty="0"/>
          </a:p>
        </p:txBody>
      </p:sp>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12991954-33E4-4CAA-AE50-2368EFD030AC}" type="slidenum">
              <a:rPr lang="he-IL" smtClean="0"/>
              <a:pPr eaLnBrk="1" hangingPunct="1"/>
              <a:t>40</a:t>
            </a:fld>
            <a:endParaRPr lang="en-US"/>
          </a:p>
        </p:txBody>
      </p:sp>
      <p:sp>
        <p:nvSpPr>
          <p:cNvPr id="3" name="AutoShape 2" descr="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63874" name="Picture 2" descr="Value Types and Reference Types"/>
          <p:cNvPicPr>
            <a:picLocks noChangeAspect="1" noChangeArrowheads="1"/>
          </p:cNvPicPr>
          <p:nvPr/>
        </p:nvPicPr>
        <p:blipFill rotWithShape="1">
          <a:blip r:embed="rId3">
            <a:extLst>
              <a:ext uri="{28A0092B-C50C-407E-A947-70E740481C1C}">
                <a14:useLocalDpi xmlns:a14="http://schemas.microsoft.com/office/drawing/2010/main" val="0"/>
              </a:ext>
            </a:extLst>
          </a:blip>
          <a:srcRect l="953" t="1984" r="1168" b="1511"/>
          <a:stretch/>
        </p:blipFill>
        <p:spPr bwMode="auto">
          <a:xfrm>
            <a:off x="650685" y="1456680"/>
            <a:ext cx="6852029" cy="535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61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 </a:t>
            </a:r>
            <a:r>
              <a:rPr lang="he-IL" sz="4000" dirty="0"/>
              <a:t>אז בוא נראה אם הבנתם</a:t>
            </a:r>
          </a:p>
        </p:txBody>
      </p:sp>
      <p:graphicFrame>
        <p:nvGraphicFramePr>
          <p:cNvPr id="8" name="Content Placeholder 3"/>
          <p:cNvGraphicFramePr>
            <a:graphicFrameLocks/>
          </p:cNvGraphicFramePr>
          <p:nvPr/>
        </p:nvGraphicFramePr>
        <p:xfrm>
          <a:off x="467544" y="1646636"/>
          <a:ext cx="7239000" cy="4804537"/>
        </p:xfrm>
        <a:graphic>
          <a:graphicData uri="http://schemas.openxmlformats.org/drawingml/2006/table">
            <a:tbl>
              <a:tblPr rtl="1"/>
              <a:tblGrid>
                <a:gridCol w="1869480">
                  <a:extLst>
                    <a:ext uri="{9D8B030D-6E8A-4147-A177-3AD203B41FA5}">
                      <a16:colId xmlns:a16="http://schemas.microsoft.com/office/drawing/2014/main" val="28887979"/>
                    </a:ext>
                  </a:extLst>
                </a:gridCol>
                <a:gridCol w="2695104">
                  <a:extLst>
                    <a:ext uri="{9D8B030D-6E8A-4147-A177-3AD203B41FA5}">
                      <a16:colId xmlns:a16="http://schemas.microsoft.com/office/drawing/2014/main" val="1942512217"/>
                    </a:ext>
                  </a:extLst>
                </a:gridCol>
                <a:gridCol w="2674416">
                  <a:extLst>
                    <a:ext uri="{9D8B030D-6E8A-4147-A177-3AD203B41FA5}">
                      <a16:colId xmlns:a16="http://schemas.microsoft.com/office/drawing/2014/main" val="3620025183"/>
                    </a:ext>
                  </a:extLst>
                </a:gridCol>
              </a:tblGrid>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 </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Value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Reference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14185"/>
                  </a:ext>
                </a:extLst>
              </a:tr>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יורש מ</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err="1">
                          <a:solidFill>
                            <a:schemeClr val="tx1"/>
                          </a:solidFill>
                          <a:effectLst/>
                          <a:latin typeface="arial" panose="020B0604020202020204" pitchFamily="34" charset="0"/>
                        </a:rPr>
                        <a:t>ValueType</a:t>
                      </a:r>
                      <a:r>
                        <a:rPr lang="he-IL" dirty="0">
                          <a:solidFill>
                            <a:schemeClr val="tx1"/>
                          </a:solidFill>
                          <a:effectLst/>
                          <a:latin typeface="arial" panose="020B0604020202020204" pitchFamily="34" charset="0"/>
                        </a:rPr>
                        <a:t> שירש</a:t>
                      </a:r>
                      <a:r>
                        <a:rPr lang="he-IL" baseline="0" dirty="0">
                          <a:solidFill>
                            <a:schemeClr val="tx1"/>
                          </a:solidFill>
                          <a:effectLst/>
                          <a:latin typeface="arial" panose="020B0604020202020204" pitchFamily="34" charset="0"/>
                        </a:rPr>
                        <a:t> מ</a:t>
                      </a:r>
                      <a:r>
                        <a:rPr lang="en-US" baseline="0" dirty="0">
                          <a:solidFill>
                            <a:schemeClr val="tx1"/>
                          </a:solidFill>
                          <a:effectLst/>
                          <a:latin typeface="arial" panose="020B0604020202020204" pitchFamily="34" charset="0"/>
                        </a:rPr>
                        <a:t>Object</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4320694"/>
                  </a:ext>
                </a:extLst>
              </a:tr>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דוגמאות</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טיפוסים </a:t>
                      </a:r>
                      <a:r>
                        <a:rPr lang="he-IL" dirty="0" err="1">
                          <a:solidFill>
                            <a:schemeClr val="tx1"/>
                          </a:solidFill>
                          <a:effectLst/>
                          <a:latin typeface="arial" panose="020B0604020202020204" pitchFamily="34" charset="0"/>
                          <a:cs typeface="arial" panose="020B0604020202020204" pitchFamily="34" charset="0"/>
                        </a:rPr>
                        <a:t>פרימטיבים</a:t>
                      </a:r>
                      <a:endParaRPr lang="he-IL" dirty="0">
                        <a:solidFill>
                          <a:schemeClr val="tx1"/>
                        </a:solidFill>
                        <a:effectLst/>
                        <a:latin typeface="arial" panose="020B060402020202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err="1">
                          <a:solidFill>
                            <a:schemeClr val="tx1"/>
                          </a:solidFill>
                          <a:effectLst/>
                          <a:latin typeface="Calibri"/>
                          <a:ea typeface="Calibri"/>
                          <a:cs typeface="Arial"/>
                        </a:rPr>
                        <a:t>int</a:t>
                      </a:r>
                      <a:r>
                        <a:rPr lang="en-US" sz="1800" dirty="0">
                          <a:solidFill>
                            <a:schemeClr val="tx1"/>
                          </a:solidFill>
                          <a:effectLst/>
                          <a:latin typeface="Calibri"/>
                          <a:ea typeface="Calibri"/>
                          <a:cs typeface="Arial"/>
                        </a:rPr>
                        <a:t> </a:t>
                      </a:r>
                      <a:r>
                        <a:rPr lang="en-US" sz="1800" dirty="0" err="1">
                          <a:solidFill>
                            <a:schemeClr val="tx1"/>
                          </a:solidFill>
                          <a:effectLst/>
                          <a:latin typeface="Calibri"/>
                          <a:ea typeface="Calibri"/>
                          <a:cs typeface="Arial"/>
                        </a:rPr>
                        <a:t>i</a:t>
                      </a:r>
                      <a:r>
                        <a:rPr lang="en-US" sz="1800" dirty="0">
                          <a:solidFill>
                            <a:schemeClr val="tx1"/>
                          </a:solidFill>
                          <a:effectLst/>
                          <a:latin typeface="Calibri"/>
                          <a:ea typeface="Calibri"/>
                          <a:cs typeface="Arial"/>
                        </a:rPr>
                        <a:t>;  double d; bool b;</a:t>
                      </a:r>
                      <a:endParaRPr lang="he-IL" dirty="0">
                        <a:solidFill>
                          <a:schemeClr val="tx1"/>
                        </a:solidFill>
                        <a:effectLst/>
                        <a:latin typeface="arial" panose="020B0604020202020204" pitchFamily="34" charset="0"/>
                        <a:cs typeface="arial" panose="020B0604020202020204" pitchFamily="34" charset="0"/>
                      </a:endParaRPr>
                    </a:p>
                    <a:p>
                      <a:pPr rtl="1">
                        <a:spcAft>
                          <a:spcPts val="0"/>
                        </a:spcAft>
                      </a:pPr>
                      <a:r>
                        <a:rPr lang="he-IL" dirty="0">
                          <a:solidFill>
                            <a:schemeClr val="tx1"/>
                          </a:solidFill>
                          <a:effectLst/>
                          <a:latin typeface="arial" panose="020B0604020202020204" pitchFamily="34" charset="0"/>
                          <a:cs typeface="arial" panose="020B0604020202020204" pitchFamily="34" charset="0"/>
                        </a:rPr>
                        <a:t>טיפוס סודר</a:t>
                      </a:r>
                      <a:endParaRPr lang="en-US" dirty="0">
                        <a:solidFill>
                          <a:schemeClr val="tx1"/>
                        </a:solidFill>
                        <a:effectLst/>
                        <a:latin typeface="arial" panose="020B060402020202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err="1">
                          <a:solidFill>
                            <a:schemeClr val="tx1"/>
                          </a:solidFill>
                          <a:effectLst/>
                          <a:latin typeface="Calibri"/>
                          <a:ea typeface="Calibri"/>
                          <a:cs typeface="Arial"/>
                        </a:rPr>
                        <a:t>enum</a:t>
                      </a:r>
                      <a:r>
                        <a:rPr lang="en-US" sz="1800" dirty="0">
                          <a:solidFill>
                            <a:schemeClr val="tx1"/>
                          </a:solidFill>
                          <a:effectLst/>
                          <a:latin typeface="Calibri"/>
                          <a:ea typeface="Calibri"/>
                          <a:cs typeface="Arial"/>
                        </a:rPr>
                        <a:t> State { Off, On }</a:t>
                      </a:r>
                      <a:endParaRPr lang="he-IL" dirty="0">
                        <a:solidFill>
                          <a:schemeClr val="tx1"/>
                        </a:solidFill>
                        <a:effectLst/>
                        <a:latin typeface="arial" panose="020B0604020202020204" pitchFamily="34" charset="0"/>
                        <a:cs typeface="arial" panose="020B0604020202020204" pitchFamily="34" charset="0"/>
                      </a:endParaRPr>
                    </a:p>
                    <a:p>
                      <a:pPr rtl="1">
                        <a:spcAft>
                          <a:spcPts val="0"/>
                        </a:spcAft>
                      </a:pPr>
                      <a:r>
                        <a:rPr lang="he-IL" dirty="0">
                          <a:solidFill>
                            <a:schemeClr val="tx1"/>
                          </a:solidFill>
                          <a:effectLst/>
                          <a:latin typeface="arial" panose="020B0604020202020204" pitchFamily="34" charset="0"/>
                          <a:cs typeface="arial" panose="020B0604020202020204" pitchFamily="34" charset="0"/>
                        </a:rPr>
                        <a:t>מבנה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err="1">
                          <a:solidFill>
                            <a:schemeClr val="tx1"/>
                          </a:solidFill>
                          <a:effectLst/>
                          <a:latin typeface="Calibri"/>
                          <a:ea typeface="Calibri"/>
                          <a:cs typeface="Arial"/>
                        </a:rPr>
                        <a:t>struct</a:t>
                      </a:r>
                      <a:r>
                        <a:rPr lang="en-US" sz="1800" dirty="0">
                          <a:solidFill>
                            <a:schemeClr val="tx1"/>
                          </a:solidFill>
                          <a:effectLst/>
                          <a:latin typeface="Calibri"/>
                          <a:ea typeface="Calibri"/>
                          <a:cs typeface="Arial"/>
                        </a:rPr>
                        <a:t> Point { </a:t>
                      </a:r>
                      <a:r>
                        <a:rPr lang="en-US" sz="1800" dirty="0" err="1">
                          <a:solidFill>
                            <a:schemeClr val="tx1"/>
                          </a:solidFill>
                          <a:effectLst/>
                          <a:latin typeface="Calibri"/>
                          <a:ea typeface="Calibri"/>
                          <a:cs typeface="Arial"/>
                        </a:rPr>
                        <a:t>int</a:t>
                      </a:r>
                      <a:r>
                        <a:rPr lang="en-US" sz="1800" dirty="0">
                          <a:solidFill>
                            <a:schemeClr val="tx1"/>
                          </a:solidFill>
                          <a:effectLst/>
                          <a:latin typeface="Calibri"/>
                          <a:ea typeface="Calibri"/>
                          <a:cs typeface="Arial"/>
                        </a:rPr>
                        <a:t> x, y; }</a:t>
                      </a:r>
                    </a:p>
                    <a:p>
                      <a:pPr rtl="1">
                        <a:spcAft>
                          <a:spcPts val="0"/>
                        </a:spcAft>
                      </a:pP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טיפוס מחרוזת</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solidFill>
                            <a:schemeClr val="tx1"/>
                          </a:solidFill>
                          <a:effectLst/>
                          <a:latin typeface="Calibri"/>
                          <a:ea typeface="Calibri"/>
                          <a:cs typeface="Arial"/>
                        </a:rPr>
                        <a:t>string s = "Hello world";</a:t>
                      </a:r>
                      <a:endParaRPr lang="he-IL" dirty="0">
                        <a:solidFill>
                          <a:schemeClr val="tx1"/>
                        </a:solidFill>
                        <a:effectLst/>
                        <a:latin typeface="arial" panose="020B0604020202020204" pitchFamily="34" charset="0"/>
                        <a:cs typeface="arial" panose="020B0604020202020204" pitchFamily="34" charset="0"/>
                      </a:endParaRPr>
                    </a:p>
                    <a:p>
                      <a:pPr rtl="1">
                        <a:spcAft>
                          <a:spcPts val="0"/>
                        </a:spcAft>
                      </a:pPr>
                      <a:r>
                        <a:rPr lang="he-IL" dirty="0">
                          <a:solidFill>
                            <a:schemeClr val="tx1"/>
                          </a:solidFill>
                          <a:effectLst/>
                          <a:latin typeface="arial" panose="020B0604020202020204" pitchFamily="34" charset="0"/>
                          <a:cs typeface="arial" panose="020B0604020202020204" pitchFamily="34" charset="0"/>
                        </a:rPr>
                        <a:t>טיפוס מערך</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600" dirty="0">
                          <a:solidFill>
                            <a:schemeClr val="tx1"/>
                          </a:solidFill>
                          <a:effectLst/>
                          <a:latin typeface="Calibri"/>
                          <a:ea typeface="Calibri"/>
                          <a:cs typeface="Arial"/>
                        </a:rPr>
                        <a:t>string[] a = new string[10];</a:t>
                      </a:r>
                      <a:endParaRPr lang="he-IL" sz="1600" dirty="0">
                        <a:solidFill>
                          <a:schemeClr val="tx1"/>
                        </a:solidFill>
                        <a:effectLst/>
                        <a:latin typeface="arial" panose="020B0604020202020204" pitchFamily="34" charset="0"/>
                        <a:cs typeface="arial" panose="020B0604020202020204" pitchFamily="34" charset="0"/>
                      </a:endParaRPr>
                    </a:p>
                    <a:p>
                      <a:pPr rtl="1">
                        <a:spcAft>
                          <a:spcPts val="0"/>
                        </a:spcAft>
                      </a:pPr>
                      <a:r>
                        <a:rPr lang="he-IL" dirty="0">
                          <a:solidFill>
                            <a:schemeClr val="tx1"/>
                          </a:solidFill>
                          <a:effectLst/>
                          <a:latin typeface="arial" panose="020B0604020202020204" pitchFamily="34" charset="0"/>
                          <a:cs typeface="arial" panose="020B0604020202020204" pitchFamily="34" charset="0"/>
                        </a:rPr>
                        <a:t>ממשק</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solidFill>
                            <a:schemeClr val="tx1"/>
                          </a:solidFill>
                          <a:effectLst/>
                          <a:latin typeface="Calibri"/>
                          <a:ea typeface="Calibri"/>
                          <a:cs typeface="Arial"/>
                        </a:rPr>
                        <a:t>interface </a:t>
                      </a:r>
                      <a:r>
                        <a:rPr lang="en-US" sz="1800" dirty="0" err="1">
                          <a:solidFill>
                            <a:schemeClr val="tx1"/>
                          </a:solidFill>
                          <a:effectLst/>
                          <a:latin typeface="Calibri"/>
                          <a:ea typeface="Calibri"/>
                          <a:cs typeface="Arial"/>
                        </a:rPr>
                        <a:t>IFoo</a:t>
                      </a:r>
                      <a:r>
                        <a:rPr lang="en-US" sz="1800" dirty="0">
                          <a:solidFill>
                            <a:schemeClr val="tx1"/>
                          </a:solidFill>
                          <a:effectLst/>
                          <a:latin typeface="Calibri"/>
                          <a:ea typeface="Calibri"/>
                          <a:cs typeface="Arial"/>
                        </a:rPr>
                        <a:t>: </a:t>
                      </a:r>
                      <a:r>
                        <a:rPr lang="en-US" sz="1800" dirty="0" err="1">
                          <a:solidFill>
                            <a:schemeClr val="tx1"/>
                          </a:solidFill>
                          <a:effectLst/>
                          <a:latin typeface="Calibri"/>
                          <a:ea typeface="Calibri"/>
                          <a:cs typeface="Arial"/>
                        </a:rPr>
                        <a:t>IBar</a:t>
                      </a:r>
                      <a:r>
                        <a:rPr lang="en-US" sz="1800" dirty="0">
                          <a:solidFill>
                            <a:schemeClr val="tx1"/>
                          </a:solidFill>
                          <a:effectLst/>
                          <a:latin typeface="Calibri"/>
                          <a:ea typeface="Calibri"/>
                          <a:cs typeface="Arial"/>
                        </a:rPr>
                        <a:t> {...}</a:t>
                      </a:r>
                      <a:endParaRPr lang="he-IL" dirty="0">
                        <a:solidFill>
                          <a:schemeClr val="tx1"/>
                        </a:solidFill>
                        <a:effectLst/>
                        <a:latin typeface="arial" panose="020B0604020202020204" pitchFamily="34" charset="0"/>
                        <a:cs typeface="arial" panose="020B0604020202020204" pitchFamily="34" charset="0"/>
                      </a:endParaRPr>
                    </a:p>
                    <a:p>
                      <a:pPr rtl="1">
                        <a:spcAft>
                          <a:spcPts val="0"/>
                        </a:spcAft>
                      </a:pPr>
                      <a:r>
                        <a:rPr lang="he-IL" dirty="0" err="1">
                          <a:solidFill>
                            <a:schemeClr val="tx1"/>
                          </a:solidFill>
                          <a:effectLst/>
                          <a:latin typeface="arial" panose="020B0604020202020204" pitchFamily="34" charset="0"/>
                          <a:cs typeface="arial" panose="020B0604020202020204" pitchFamily="34" charset="0"/>
                        </a:rPr>
                        <a:t>דליגט</a:t>
                      </a:r>
                      <a:endParaRPr lang="he-IL" dirty="0">
                        <a:solidFill>
                          <a:schemeClr val="tx1"/>
                        </a:solidFill>
                        <a:effectLst/>
                        <a:latin typeface="arial" panose="020B060402020202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solidFill>
                            <a:schemeClr val="tx1"/>
                          </a:solidFill>
                          <a:effectLst/>
                          <a:latin typeface="Calibri"/>
                          <a:ea typeface="Calibri"/>
                          <a:cs typeface="Arial"/>
                        </a:rPr>
                        <a:t>delegate void Empty();</a:t>
                      </a:r>
                      <a:endParaRPr lang="he-IL" dirty="0">
                        <a:solidFill>
                          <a:schemeClr val="tx1"/>
                        </a:solidFill>
                        <a:effectLst/>
                        <a:latin typeface="arial" panose="020B0604020202020204" pitchFamily="34" charset="0"/>
                        <a:cs typeface="arial" panose="020B0604020202020204" pitchFamily="34" charset="0"/>
                      </a:endParaRPr>
                    </a:p>
                    <a:p>
                      <a:pPr rtl="1">
                        <a:spcAft>
                          <a:spcPts val="0"/>
                        </a:spcAft>
                      </a:pPr>
                      <a:r>
                        <a:rPr lang="he-IL" dirty="0">
                          <a:solidFill>
                            <a:schemeClr val="tx1"/>
                          </a:solidFill>
                          <a:effectLst/>
                          <a:latin typeface="arial" panose="020B0604020202020204" pitchFamily="34" charset="0"/>
                          <a:cs typeface="arial" panose="020B0604020202020204" pitchFamily="34" charset="0"/>
                        </a:rPr>
                        <a:t>מחלקה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solidFill>
                            <a:schemeClr val="tx1"/>
                          </a:solidFill>
                          <a:effectLst/>
                          <a:latin typeface="Calibri"/>
                          <a:ea typeface="Calibri"/>
                          <a:cs typeface="Arial"/>
                        </a:rPr>
                        <a:t>class Foo: Bar, </a:t>
                      </a:r>
                      <a:r>
                        <a:rPr lang="en-US" sz="1800" dirty="0" err="1">
                          <a:solidFill>
                            <a:schemeClr val="tx1"/>
                          </a:solidFill>
                          <a:effectLst/>
                          <a:latin typeface="Calibri"/>
                          <a:ea typeface="Calibri"/>
                          <a:cs typeface="Arial"/>
                        </a:rPr>
                        <a:t>IFoo</a:t>
                      </a:r>
                      <a:r>
                        <a:rPr lang="en-US" sz="1800" dirty="0">
                          <a:solidFill>
                            <a:schemeClr val="tx1"/>
                          </a:solidFill>
                          <a:effectLst/>
                          <a:latin typeface="Calibri"/>
                          <a:ea typeface="Calibri"/>
                          <a:cs typeface="Arial"/>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655247"/>
                  </a:ext>
                </a:extLst>
              </a:tr>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יכול לרשת</a:t>
                      </a:r>
                      <a:r>
                        <a:rPr lang="he-IL" baseline="0" dirty="0">
                          <a:solidFill>
                            <a:schemeClr val="tx1"/>
                          </a:solidFill>
                          <a:effectLst/>
                          <a:latin typeface="arial" panose="020B0604020202020204" pitchFamily="34" charset="0"/>
                          <a:cs typeface="arial" panose="020B0604020202020204" pitchFamily="34" charset="0"/>
                        </a:rPr>
                        <a:t> ולהוריש</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לא</a:t>
                      </a:r>
                      <a:r>
                        <a:rPr lang="he-IL" baseline="0" dirty="0">
                          <a:solidFill>
                            <a:schemeClr val="tx1"/>
                          </a:solidFill>
                          <a:effectLst/>
                          <a:latin typeface="arial" panose="020B0604020202020204" pitchFamily="34" charset="0"/>
                        </a:rPr>
                        <a:t> (יכול לרשת מממשק)</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כן</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651637"/>
                  </a:ext>
                </a:extLst>
              </a:tr>
              <a:tr h="0">
                <a:tc>
                  <a:txBody>
                    <a:bodyPr/>
                    <a:lstStyle/>
                    <a:p>
                      <a:pPr rtl="1">
                        <a:spcAft>
                          <a:spcPts val="0"/>
                        </a:spcAft>
                      </a:pPr>
                      <a:r>
                        <a:rPr lang="he-IL" dirty="0">
                          <a:solidFill>
                            <a:schemeClr val="tx1"/>
                          </a:solidFill>
                          <a:effectLst/>
                          <a:latin typeface="arial" panose="020B0604020202020204" pitchFamily="34" charset="0"/>
                        </a:rPr>
                        <a:t>מה</a:t>
                      </a:r>
                      <a:r>
                        <a:rPr lang="he-IL" baseline="0" dirty="0">
                          <a:solidFill>
                            <a:schemeClr val="tx1"/>
                          </a:solidFill>
                          <a:effectLst/>
                          <a:latin typeface="arial" panose="020B0604020202020204" pitchFamily="34" charset="0"/>
                        </a:rPr>
                        <a:t> מייצג המזהה?</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את האובייקט עצמו</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את ההפניה לאובייקט</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קבלת ערך </a:t>
                      </a:r>
                      <a:r>
                        <a:rPr lang="en-US" dirty="0">
                          <a:solidFill>
                            <a:schemeClr val="tx1"/>
                          </a:solidFill>
                          <a:effectLst/>
                          <a:latin typeface="arial" panose="020B0604020202020204" pitchFamily="34" charset="0"/>
                          <a:cs typeface="arial" panose="020B0604020202020204" pitchFamily="34" charset="0"/>
                        </a:rPr>
                        <a:t>null</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לא</a:t>
                      </a:r>
                      <a:r>
                        <a:rPr lang="he-IL" baseline="0" dirty="0">
                          <a:solidFill>
                            <a:schemeClr val="tx1"/>
                          </a:solidFill>
                          <a:effectLst/>
                          <a:latin typeface="arial" panose="020B0604020202020204" pitchFamily="34" charset="0"/>
                          <a:cs typeface="arial" panose="020B0604020202020204" pitchFamily="34" charset="0"/>
                        </a:rPr>
                        <a:t> אפשרי</a:t>
                      </a:r>
                      <a:endParaRPr lang="he-IL" sz="1400" baseline="0" dirty="0">
                        <a:solidFill>
                          <a:schemeClr val="tx1"/>
                        </a:solidFill>
                        <a:effectLst/>
                        <a:latin typeface="arial" panose="020B0604020202020204" pitchFamily="34" charset="0"/>
                        <a:cs typeface="arial" panose="020B0604020202020204" pitchFamily="34" charset="0"/>
                      </a:endParaRPr>
                    </a:p>
                    <a:p>
                      <a:pPr algn="l" rtl="0">
                        <a:lnSpc>
                          <a:spcPct val="115000"/>
                        </a:lnSpc>
                        <a:spcAft>
                          <a:spcPts val="0"/>
                        </a:spcAft>
                      </a:pPr>
                      <a:r>
                        <a:rPr lang="en-US" sz="1400" dirty="0" err="1">
                          <a:solidFill>
                            <a:schemeClr val="tx1"/>
                          </a:solidFill>
                          <a:effectLst/>
                          <a:highlight>
                            <a:srgbClr val="FFFFFF"/>
                          </a:highlight>
                          <a:latin typeface="Consolas"/>
                          <a:ea typeface="Calibri"/>
                          <a:cs typeface="Arial"/>
                        </a:rPr>
                        <a:t>Struct</a:t>
                      </a:r>
                      <a:r>
                        <a:rPr lang="en-US" sz="1400" dirty="0">
                          <a:solidFill>
                            <a:schemeClr val="tx1"/>
                          </a:solidFill>
                          <a:effectLst/>
                          <a:highlight>
                            <a:srgbClr val="FFFFFF"/>
                          </a:highlight>
                          <a:latin typeface="Consolas"/>
                          <a:ea typeface="Calibri"/>
                          <a:cs typeface="Arial"/>
                        </a:rPr>
                        <a:t> A;</a:t>
                      </a:r>
                      <a:endParaRPr lang="en-US" sz="1800" dirty="0">
                        <a:solidFill>
                          <a:schemeClr val="tx1"/>
                        </a:solidFill>
                        <a:effectLst/>
                        <a:latin typeface="Calibri"/>
                        <a:ea typeface="Calibri"/>
                        <a:cs typeface="Arial"/>
                      </a:endParaRPr>
                    </a:p>
                    <a:p>
                      <a:pPr algn="l" rtl="1">
                        <a:lnSpc>
                          <a:spcPct val="115000"/>
                        </a:lnSpc>
                        <a:spcAft>
                          <a:spcPts val="0"/>
                        </a:spcAft>
                      </a:pPr>
                      <a:r>
                        <a:rPr lang="en-US" sz="1400" dirty="0">
                          <a:solidFill>
                            <a:schemeClr val="tx1"/>
                          </a:solidFill>
                          <a:effectLst/>
                          <a:highlight>
                            <a:srgbClr val="FFFFFF"/>
                          </a:highlight>
                          <a:latin typeface="Consolas"/>
                          <a:ea typeface="Calibri"/>
                          <a:cs typeface="Arial"/>
                        </a:rPr>
                        <a:t>A </a:t>
                      </a:r>
                      <a:r>
                        <a:rPr lang="en-US" sz="1400" dirty="0" err="1">
                          <a:solidFill>
                            <a:schemeClr val="tx1"/>
                          </a:solidFill>
                          <a:effectLst/>
                          <a:highlight>
                            <a:srgbClr val="FFFFFF"/>
                          </a:highlight>
                          <a:latin typeface="Consolas"/>
                          <a:ea typeface="Calibri"/>
                          <a:cs typeface="Arial"/>
                        </a:rPr>
                        <a:t>a</a:t>
                      </a:r>
                      <a:r>
                        <a:rPr lang="en-US" sz="1400" dirty="0">
                          <a:solidFill>
                            <a:schemeClr val="tx1"/>
                          </a:solidFill>
                          <a:effectLst/>
                          <a:highlight>
                            <a:srgbClr val="FFFFFF"/>
                          </a:highlight>
                          <a:latin typeface="Consolas"/>
                          <a:ea typeface="Calibri"/>
                          <a:cs typeface="Arial"/>
                        </a:rPr>
                        <a:t> = null; //compilation error</a:t>
                      </a:r>
                      <a:endParaRPr lang="he-IL" sz="1400"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אפשרי</a:t>
                      </a:r>
                    </a:p>
                    <a:p>
                      <a:pPr algn="l" rtl="0">
                        <a:lnSpc>
                          <a:spcPct val="115000"/>
                        </a:lnSpc>
                        <a:spcAft>
                          <a:spcPts val="0"/>
                        </a:spcAft>
                      </a:pPr>
                      <a:r>
                        <a:rPr lang="en-US" sz="1400" dirty="0">
                          <a:solidFill>
                            <a:schemeClr val="tx1"/>
                          </a:solidFill>
                          <a:effectLst/>
                          <a:highlight>
                            <a:srgbClr val="FFFFFF"/>
                          </a:highlight>
                          <a:latin typeface="Consolas"/>
                          <a:ea typeface="Calibri"/>
                          <a:cs typeface="Arial"/>
                        </a:rPr>
                        <a:t>Class B;</a:t>
                      </a:r>
                      <a:endParaRPr lang="en-US" sz="1800" dirty="0">
                        <a:solidFill>
                          <a:schemeClr val="tx1"/>
                        </a:solidFill>
                        <a:effectLst/>
                        <a:latin typeface="Calibri"/>
                        <a:ea typeface="Calibri"/>
                        <a:cs typeface="Arial"/>
                      </a:endParaRPr>
                    </a:p>
                    <a:p>
                      <a:pPr algn="l" rtl="0">
                        <a:lnSpc>
                          <a:spcPct val="115000"/>
                        </a:lnSpc>
                        <a:spcAft>
                          <a:spcPts val="0"/>
                        </a:spcAft>
                      </a:pPr>
                      <a:r>
                        <a:rPr lang="en-US" sz="1400" dirty="0">
                          <a:solidFill>
                            <a:schemeClr val="tx1"/>
                          </a:solidFill>
                          <a:effectLst/>
                          <a:highlight>
                            <a:srgbClr val="FFFFFF"/>
                          </a:highlight>
                          <a:latin typeface="Consolas"/>
                          <a:ea typeface="Calibri"/>
                          <a:cs typeface="Arial"/>
                        </a:rPr>
                        <a:t>B </a:t>
                      </a:r>
                      <a:r>
                        <a:rPr lang="en-US" sz="1400" dirty="0" err="1">
                          <a:solidFill>
                            <a:schemeClr val="tx1"/>
                          </a:solidFill>
                          <a:effectLst/>
                          <a:highlight>
                            <a:srgbClr val="FFFFFF"/>
                          </a:highlight>
                          <a:latin typeface="Consolas"/>
                          <a:ea typeface="Calibri"/>
                          <a:cs typeface="Arial"/>
                        </a:rPr>
                        <a:t>b</a:t>
                      </a:r>
                      <a:r>
                        <a:rPr lang="en-US" sz="1400" dirty="0">
                          <a:solidFill>
                            <a:schemeClr val="tx1"/>
                          </a:solidFill>
                          <a:effectLst/>
                          <a:highlight>
                            <a:srgbClr val="FFFFFF"/>
                          </a:highlight>
                          <a:latin typeface="Consolas"/>
                          <a:ea typeface="Calibri"/>
                          <a:cs typeface="Arial"/>
                        </a:rPr>
                        <a:t> = null; //OK</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719094"/>
                  </a:ext>
                </a:extLst>
              </a:tr>
            </a:tbl>
          </a:graphicData>
        </a:graphic>
      </p:graphicFrame>
    </p:spTree>
    <p:extLst>
      <p:ext uri="{BB962C8B-B14F-4D97-AF65-F5344CB8AC3E}">
        <p14:creationId xmlns:p14="http://schemas.microsoft.com/office/powerpoint/2010/main" val="147708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e-IL" sz="4000" dirty="0"/>
              <a:t>המשך בדיקה</a:t>
            </a:r>
          </a:p>
        </p:txBody>
      </p:sp>
      <p:graphicFrame>
        <p:nvGraphicFramePr>
          <p:cNvPr id="5" name="טבלה 4"/>
          <p:cNvGraphicFramePr>
            <a:graphicFrameLocks noGrp="1"/>
          </p:cNvGraphicFramePr>
          <p:nvPr/>
        </p:nvGraphicFramePr>
        <p:xfrm>
          <a:off x="467545" y="1609725"/>
          <a:ext cx="7416823" cy="5612892"/>
        </p:xfrm>
        <a:graphic>
          <a:graphicData uri="http://schemas.openxmlformats.org/drawingml/2006/table">
            <a:tbl>
              <a:tblPr rtl="1"/>
              <a:tblGrid>
                <a:gridCol w="1727139">
                  <a:extLst>
                    <a:ext uri="{9D8B030D-6E8A-4147-A177-3AD203B41FA5}">
                      <a16:colId xmlns:a16="http://schemas.microsoft.com/office/drawing/2014/main" val="20000"/>
                    </a:ext>
                  </a:extLst>
                </a:gridCol>
                <a:gridCol w="2941652">
                  <a:extLst>
                    <a:ext uri="{9D8B030D-6E8A-4147-A177-3AD203B41FA5}">
                      <a16:colId xmlns:a16="http://schemas.microsoft.com/office/drawing/2014/main" val="20001"/>
                    </a:ext>
                  </a:extLst>
                </a:gridCol>
                <a:gridCol w="2748032">
                  <a:extLst>
                    <a:ext uri="{9D8B030D-6E8A-4147-A177-3AD203B41FA5}">
                      <a16:colId xmlns:a16="http://schemas.microsoft.com/office/drawing/2014/main" val="20002"/>
                    </a:ext>
                  </a:extLst>
                </a:gridCol>
              </a:tblGrid>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 </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Value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Reference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בנאי ברירת מחדל</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נוצר</a:t>
                      </a:r>
                      <a:r>
                        <a:rPr lang="he-IL" baseline="0" dirty="0">
                          <a:solidFill>
                            <a:schemeClr val="tx1"/>
                          </a:solidFill>
                          <a:effectLst/>
                          <a:latin typeface="arial" panose="020B0604020202020204" pitchFamily="34" charset="0"/>
                        </a:rPr>
                        <a:t> אוטומטית, הוא היחיד, ולא ניתן לדריסה.</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נוצר</a:t>
                      </a:r>
                      <a:r>
                        <a:rPr lang="he-IL" baseline="0" dirty="0">
                          <a:solidFill>
                            <a:schemeClr val="tx1"/>
                          </a:solidFill>
                          <a:effectLst/>
                          <a:latin typeface="arial" panose="020B0604020202020204" pitchFamily="34" charset="0"/>
                        </a:rPr>
                        <a:t> אוטומטית רק אם לא הוגדר בנאי אחר.</a:t>
                      </a:r>
                      <a:endParaRPr lang="en-US"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solidFill>
                            <a:schemeClr val="tx1"/>
                          </a:solidFill>
                          <a:effectLst/>
                          <a:latin typeface="arial" panose="020B0604020202020204" pitchFamily="34" charset="0"/>
                          <a:cs typeface="arial" panose="020B0604020202020204" pitchFamily="34" charset="0"/>
                        </a:rPr>
                        <a:t>אתחול ללא</a:t>
                      </a:r>
                      <a:r>
                        <a:rPr lang="he-IL" baseline="0" dirty="0">
                          <a:solidFill>
                            <a:schemeClr val="tx1"/>
                          </a:solidFill>
                          <a:effectLst/>
                          <a:latin typeface="arial" panose="020B0604020202020204" pitchFamily="34" charset="0"/>
                          <a:cs typeface="arial" panose="020B0604020202020204" pitchFamily="34" charset="0"/>
                        </a:rPr>
                        <a:t> </a:t>
                      </a:r>
                      <a:r>
                        <a:rPr lang="en-US" dirty="0">
                          <a:solidFill>
                            <a:schemeClr val="tx1"/>
                          </a:solidFill>
                          <a:effectLst/>
                          <a:latin typeface="arial" panose="020B0604020202020204" pitchFamily="34" charset="0"/>
                          <a:cs typeface="arial" panose="020B0604020202020204" pitchFamily="34" charset="0"/>
                        </a:rPr>
                        <a:t>new</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he-IL" dirty="0">
                          <a:solidFill>
                            <a:schemeClr val="tx1"/>
                          </a:solidFill>
                          <a:effectLst/>
                          <a:latin typeface="arial" panose="020B0604020202020204" pitchFamily="34" charset="0"/>
                        </a:rPr>
                        <a:t>יוצר</a:t>
                      </a:r>
                      <a:r>
                        <a:rPr lang="he-IL" baseline="0" dirty="0">
                          <a:solidFill>
                            <a:schemeClr val="tx1"/>
                          </a:solidFill>
                          <a:effectLst/>
                          <a:latin typeface="arial" panose="020B0604020202020204" pitchFamily="34" charset="0"/>
                        </a:rPr>
                        <a:t> עצם לא מאותחל</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tx1"/>
                          </a:solidFill>
                          <a:effectLst/>
                          <a:latin typeface="Calibri"/>
                          <a:ea typeface="Calibri"/>
                          <a:cs typeface="Arial"/>
                        </a:rPr>
                        <a:t>יוצר מצביע בלבד</a:t>
                      </a:r>
                      <a:endParaRPr lang="en-US" sz="1800" dirty="0">
                        <a:solidFill>
                          <a:schemeClr val="tx1"/>
                        </a:solidFill>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דוגמאות ליצירת עצם לא מאותחל, ולאתחול אוטומטי עם </a:t>
                      </a:r>
                      <a:r>
                        <a:rPr lang="en-US" dirty="0">
                          <a:solidFill>
                            <a:schemeClr val="tx1"/>
                          </a:solidFill>
                          <a:effectLst/>
                          <a:latin typeface="arial" panose="020B0604020202020204" pitchFamily="34" charset="0"/>
                          <a:cs typeface="arial" panose="020B0604020202020204" pitchFamily="34" charset="0"/>
                        </a:rPr>
                        <a:t>new</a:t>
                      </a:r>
                      <a:endParaRPr lang="he-IL" dirty="0">
                        <a:solidFill>
                          <a:schemeClr val="tx1"/>
                        </a:solidFill>
                        <a:effectLst/>
                        <a:latin typeface="arial" panose="020B060402020202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lgn="l" rtl="0">
                        <a:lnSpc>
                          <a:spcPct val="115000"/>
                        </a:lnSpc>
                        <a:spcAft>
                          <a:spcPts val="0"/>
                        </a:spcAft>
                        <a:buFont typeface="Arial" panose="020B0604020202020204" pitchFamily="34" charset="0"/>
                        <a:buChar char="•"/>
                      </a:pPr>
                      <a:r>
                        <a:rPr lang="en-US" sz="1400" dirty="0" err="1">
                          <a:solidFill>
                            <a:schemeClr val="tx1"/>
                          </a:solidFill>
                          <a:effectLst/>
                          <a:highlight>
                            <a:srgbClr val="FFFFFF"/>
                          </a:highlight>
                          <a:latin typeface="Consolas"/>
                          <a:ea typeface="Calibri"/>
                          <a:cs typeface="Arial"/>
                        </a:rPr>
                        <a:t>int</a:t>
                      </a:r>
                      <a:r>
                        <a:rPr lang="en-US" sz="1400" dirty="0">
                          <a:solidFill>
                            <a:schemeClr val="tx1"/>
                          </a:solidFill>
                          <a:effectLst/>
                          <a:highlight>
                            <a:srgbClr val="FFFFFF"/>
                          </a:highlight>
                          <a:latin typeface="Consolas"/>
                          <a:ea typeface="Calibri"/>
                          <a:cs typeface="Arial"/>
                        </a:rPr>
                        <a:t> </a:t>
                      </a:r>
                      <a:r>
                        <a:rPr lang="en-US" sz="1400" dirty="0" err="1">
                          <a:solidFill>
                            <a:schemeClr val="tx1"/>
                          </a:solidFill>
                          <a:effectLst/>
                          <a:highlight>
                            <a:srgbClr val="FFFFFF"/>
                          </a:highlight>
                          <a:latin typeface="Consolas"/>
                          <a:ea typeface="Calibri"/>
                          <a:cs typeface="Arial"/>
                        </a:rPr>
                        <a:t>i</a:t>
                      </a:r>
                      <a:r>
                        <a:rPr lang="en-US" sz="1400" dirty="0">
                          <a:solidFill>
                            <a:schemeClr val="tx1"/>
                          </a:solidFill>
                          <a:effectLst/>
                          <a:highlight>
                            <a:srgbClr val="FFFFFF"/>
                          </a:highlight>
                          <a:latin typeface="Consolas"/>
                          <a:ea typeface="Calibri"/>
                          <a:cs typeface="Arial"/>
                        </a:rPr>
                        <a:t>;</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a:t>
                      </a:r>
                      <a:r>
                        <a:rPr lang="en-US" sz="1400" dirty="0" err="1">
                          <a:solidFill>
                            <a:schemeClr val="tx1"/>
                          </a:solidFill>
                          <a:effectLst/>
                          <a:highlight>
                            <a:srgbClr val="FFFFFF"/>
                          </a:highlight>
                          <a:latin typeface="Consolas"/>
                          <a:ea typeface="Calibri"/>
                          <a:cs typeface="Arial"/>
                        </a:rPr>
                        <a:t>i</a:t>
                      </a:r>
                      <a:r>
                        <a:rPr lang="en-US" sz="1400" dirty="0">
                          <a:solidFill>
                            <a:schemeClr val="tx1"/>
                          </a:solidFill>
                          <a:effectLst/>
                          <a:highlight>
                            <a:srgbClr val="FFFFFF"/>
                          </a:highlight>
                          <a:latin typeface="Consolas"/>
                          <a:ea typeface="Calibri"/>
                          <a:cs typeface="Arial"/>
                        </a:rPr>
                        <a:t>);</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//compilation error</a:t>
                      </a:r>
                      <a:endParaRPr lang="en-US" sz="1800" dirty="0">
                        <a:solidFill>
                          <a:schemeClr val="tx1"/>
                        </a:solidFill>
                        <a:effectLst/>
                        <a:latin typeface="Calibri"/>
                        <a:ea typeface="Calibri"/>
                        <a:cs typeface="Arial"/>
                      </a:endParaRPr>
                    </a:p>
                    <a:p>
                      <a:pPr marL="285750" indent="-285750" algn="l" rtl="0">
                        <a:lnSpc>
                          <a:spcPct val="115000"/>
                        </a:lnSpc>
                        <a:spcAft>
                          <a:spcPts val="0"/>
                        </a:spcAft>
                        <a:buFont typeface="Arial" panose="020B0604020202020204" pitchFamily="34" charset="0"/>
                        <a:buChar char="•"/>
                      </a:pPr>
                      <a:r>
                        <a:rPr lang="en-US" sz="1400" dirty="0" err="1">
                          <a:solidFill>
                            <a:schemeClr val="tx1"/>
                          </a:solidFill>
                          <a:effectLst/>
                          <a:highlight>
                            <a:srgbClr val="FFFFFF"/>
                          </a:highlight>
                          <a:latin typeface="Consolas"/>
                          <a:ea typeface="Calibri"/>
                          <a:cs typeface="Arial"/>
                        </a:rPr>
                        <a:t>int</a:t>
                      </a:r>
                      <a:r>
                        <a:rPr lang="en-US" sz="1400" dirty="0">
                          <a:solidFill>
                            <a:schemeClr val="tx1"/>
                          </a:solidFill>
                          <a:effectLst/>
                          <a:highlight>
                            <a:srgbClr val="FFFFFF"/>
                          </a:highlight>
                          <a:latin typeface="Consolas"/>
                          <a:ea typeface="Calibri"/>
                          <a:cs typeface="Arial"/>
                        </a:rPr>
                        <a:t> j=4;</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(j); //OK</a:t>
                      </a:r>
                      <a:endParaRPr lang="en-US" sz="1800" dirty="0">
                        <a:solidFill>
                          <a:schemeClr val="tx1"/>
                        </a:solidFill>
                        <a:effectLst/>
                        <a:latin typeface="Calibri"/>
                        <a:ea typeface="Calibri"/>
                        <a:cs typeface="Arial"/>
                      </a:endParaRPr>
                    </a:p>
                    <a:p>
                      <a:pPr marL="285750" indent="-285750" algn="l" rtl="0">
                        <a:lnSpc>
                          <a:spcPct val="115000"/>
                        </a:lnSpc>
                        <a:spcAft>
                          <a:spcPts val="0"/>
                        </a:spcAft>
                        <a:buFont typeface="Arial" panose="020B0604020202020204" pitchFamily="34" charset="0"/>
                        <a:buChar char="•"/>
                      </a:pPr>
                      <a:r>
                        <a:rPr lang="en-US" sz="1400" dirty="0" err="1">
                          <a:solidFill>
                            <a:schemeClr val="tx1"/>
                          </a:solidFill>
                          <a:effectLst/>
                          <a:highlight>
                            <a:srgbClr val="FFFFFF"/>
                          </a:highlight>
                          <a:latin typeface="Consolas"/>
                          <a:ea typeface="Calibri"/>
                          <a:cs typeface="Arial"/>
                        </a:rPr>
                        <a:t>struct</a:t>
                      </a:r>
                      <a:r>
                        <a:rPr lang="en-US" sz="1400" dirty="0">
                          <a:solidFill>
                            <a:schemeClr val="tx1"/>
                          </a:solidFill>
                          <a:effectLst/>
                          <a:highlight>
                            <a:srgbClr val="FFFFFF"/>
                          </a:highlight>
                          <a:latin typeface="Consolas"/>
                          <a:ea typeface="Calibri"/>
                          <a:cs typeface="Arial"/>
                        </a:rPr>
                        <a:t> A {public </a:t>
                      </a:r>
                      <a:r>
                        <a:rPr lang="en-US" sz="1400" dirty="0" err="1">
                          <a:solidFill>
                            <a:schemeClr val="tx1"/>
                          </a:solidFill>
                          <a:effectLst/>
                          <a:highlight>
                            <a:srgbClr val="FFFFFF"/>
                          </a:highlight>
                          <a:latin typeface="Consolas"/>
                          <a:ea typeface="Calibri"/>
                          <a:cs typeface="Arial"/>
                        </a:rPr>
                        <a:t>int</a:t>
                      </a:r>
                      <a:r>
                        <a:rPr lang="en-US" sz="1400" dirty="0">
                          <a:solidFill>
                            <a:schemeClr val="tx1"/>
                          </a:solidFill>
                          <a:effectLst/>
                          <a:highlight>
                            <a:srgbClr val="FFFFFF"/>
                          </a:highlight>
                          <a:latin typeface="Consolas"/>
                          <a:ea typeface="Calibri"/>
                          <a:cs typeface="Arial"/>
                        </a:rPr>
                        <a:t> a;}</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A a1;</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(a1); </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//compilation error</a:t>
                      </a:r>
                    </a:p>
                    <a:p>
                      <a:pPr marL="285750" indent="-285750" algn="l" rtl="0">
                        <a:lnSpc>
                          <a:spcPct val="115000"/>
                        </a:lnSpc>
                        <a:spcAft>
                          <a:spcPts val="0"/>
                        </a:spcAft>
                        <a:buFont typeface="Arial" panose="020B0604020202020204" pitchFamily="34" charset="0"/>
                        <a:buChar char="•"/>
                      </a:pPr>
                      <a:r>
                        <a:rPr lang="en-US" sz="1400" dirty="0">
                          <a:solidFill>
                            <a:schemeClr val="tx1"/>
                          </a:solidFill>
                          <a:effectLst/>
                          <a:highlight>
                            <a:srgbClr val="FFFFFF"/>
                          </a:highlight>
                          <a:latin typeface="Consolas"/>
                          <a:ea typeface="Calibri"/>
                          <a:cs typeface="Arial"/>
                        </a:rPr>
                        <a:t>A a1= new A();</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(a1); </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//OK</a:t>
                      </a:r>
                      <a:endParaRPr lang="en-US" sz="1800" dirty="0">
                        <a:solidFill>
                          <a:schemeClr val="tx1"/>
                        </a:solidFill>
                        <a:effectLst/>
                        <a:latin typeface="Calibri"/>
                        <a:ea typeface="Calibri"/>
                        <a:cs typeface="Arial"/>
                      </a:endParaRPr>
                    </a:p>
                    <a:p>
                      <a:pPr marL="285750" indent="-285750" algn="l" rtl="0">
                        <a:lnSpc>
                          <a:spcPct val="115000"/>
                        </a:lnSpc>
                        <a:spcAft>
                          <a:spcPts val="0"/>
                        </a:spcAft>
                        <a:buFont typeface="Arial" panose="020B0604020202020204" pitchFamily="34" charset="0"/>
                        <a:buChar char="•"/>
                      </a:pPr>
                      <a:r>
                        <a:rPr lang="en-US" sz="1400" dirty="0">
                          <a:solidFill>
                            <a:schemeClr val="tx1"/>
                          </a:solidFill>
                          <a:effectLst/>
                          <a:highlight>
                            <a:srgbClr val="FFFFFF"/>
                          </a:highlight>
                          <a:latin typeface="Consolas"/>
                          <a:ea typeface="Calibri"/>
                          <a:cs typeface="Arial"/>
                        </a:rPr>
                        <a:t>A a1;</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a1.a = 6;</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(a1); </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//OK</a:t>
                      </a:r>
                      <a:endParaRPr lang="en-US" sz="1800" dirty="0">
                        <a:solidFill>
                          <a:schemeClr val="tx1"/>
                        </a:solidFill>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lgn="l" rtl="0">
                        <a:lnSpc>
                          <a:spcPct val="115000"/>
                        </a:lnSpc>
                        <a:spcAft>
                          <a:spcPts val="0"/>
                        </a:spcAft>
                        <a:buFont typeface="Arial" panose="020B0604020202020204" pitchFamily="34" charset="0"/>
                        <a:buChar char="•"/>
                      </a:pPr>
                      <a:endParaRPr lang="en-US" sz="14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endParaRPr lang="en-US" sz="14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endParaRPr lang="en-US" sz="14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endParaRPr lang="en-US" sz="14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endParaRPr lang="en-US" sz="14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endParaRPr lang="en-US" sz="14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r>
                        <a:rPr lang="en-US" sz="1400" dirty="0">
                          <a:solidFill>
                            <a:schemeClr val="tx1"/>
                          </a:solidFill>
                          <a:effectLst/>
                          <a:highlight>
                            <a:srgbClr val="FFFFFF"/>
                          </a:highlight>
                          <a:latin typeface="Consolas"/>
                          <a:ea typeface="Calibri"/>
                          <a:cs typeface="Arial"/>
                        </a:rPr>
                        <a:t>Class B {public </a:t>
                      </a:r>
                      <a:r>
                        <a:rPr lang="en-US" sz="1400" dirty="0" err="1">
                          <a:solidFill>
                            <a:schemeClr val="tx1"/>
                          </a:solidFill>
                          <a:effectLst/>
                          <a:highlight>
                            <a:srgbClr val="FFFFFF"/>
                          </a:highlight>
                          <a:latin typeface="Consolas"/>
                          <a:ea typeface="Calibri"/>
                          <a:cs typeface="Arial"/>
                        </a:rPr>
                        <a:t>int</a:t>
                      </a:r>
                      <a:r>
                        <a:rPr lang="en-US" sz="1400" dirty="0">
                          <a:solidFill>
                            <a:schemeClr val="tx1"/>
                          </a:solidFill>
                          <a:effectLst/>
                          <a:highlight>
                            <a:srgbClr val="FFFFFF"/>
                          </a:highlight>
                          <a:latin typeface="Consolas"/>
                          <a:ea typeface="Calibri"/>
                          <a:cs typeface="Arial"/>
                        </a:rPr>
                        <a:t> b;}</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B b1;</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(b1); //compilation error</a:t>
                      </a:r>
                      <a:endParaRPr lang="en-US" sz="1800" dirty="0">
                        <a:solidFill>
                          <a:schemeClr val="tx1"/>
                        </a:solidFill>
                        <a:effectLst/>
                        <a:latin typeface="Calibri"/>
                        <a:ea typeface="Calibri"/>
                        <a:cs typeface="Arial"/>
                      </a:endParaRPr>
                    </a:p>
                    <a:p>
                      <a:pPr marL="285750" indent="-285750" algn="l" rtl="0">
                        <a:lnSpc>
                          <a:spcPct val="115000"/>
                        </a:lnSpc>
                        <a:spcAft>
                          <a:spcPts val="0"/>
                        </a:spcAft>
                        <a:buFont typeface="Arial" panose="020B0604020202020204" pitchFamily="34" charset="0"/>
                        <a:buChar char="•"/>
                      </a:pPr>
                      <a:r>
                        <a:rPr lang="en-US" sz="1400" dirty="0">
                          <a:solidFill>
                            <a:schemeClr val="tx1"/>
                          </a:solidFill>
                          <a:effectLst/>
                          <a:highlight>
                            <a:srgbClr val="FFFFFF"/>
                          </a:highlight>
                          <a:latin typeface="Consolas"/>
                          <a:ea typeface="Calibri"/>
                          <a:cs typeface="Arial"/>
                        </a:rPr>
                        <a:t>B b1 = new B();</a:t>
                      </a:r>
                      <a:br>
                        <a:rPr lang="en-US" sz="1400" dirty="0">
                          <a:solidFill>
                            <a:schemeClr val="tx1"/>
                          </a:solidFill>
                          <a:effectLst/>
                          <a:highlight>
                            <a:srgbClr val="FFFFFF"/>
                          </a:highlight>
                          <a:latin typeface="Consolas"/>
                          <a:ea typeface="Calibri"/>
                          <a:cs typeface="Arial"/>
                        </a:rPr>
                      </a:br>
                      <a:r>
                        <a:rPr lang="en-US" sz="1400" dirty="0" err="1">
                          <a:solidFill>
                            <a:schemeClr val="tx1"/>
                          </a:solidFill>
                          <a:effectLst/>
                          <a:highlight>
                            <a:srgbClr val="FFFFFF"/>
                          </a:highlight>
                          <a:latin typeface="Consolas"/>
                          <a:ea typeface="Calibri"/>
                          <a:cs typeface="Arial"/>
                        </a:rPr>
                        <a:t>Console.WriteLine</a:t>
                      </a:r>
                      <a:r>
                        <a:rPr lang="en-US" sz="1400" dirty="0">
                          <a:solidFill>
                            <a:schemeClr val="tx1"/>
                          </a:solidFill>
                          <a:effectLst/>
                          <a:highlight>
                            <a:srgbClr val="FFFFFF"/>
                          </a:highlight>
                          <a:latin typeface="Consolas"/>
                          <a:ea typeface="Calibri"/>
                          <a:cs typeface="Arial"/>
                        </a:rPr>
                        <a:t>(b1);</a:t>
                      </a:r>
                      <a:br>
                        <a:rPr lang="en-US" sz="14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//OK</a:t>
                      </a:r>
                      <a:endParaRPr kumimoji="0" lang="en-US" sz="1400" kern="1200" dirty="0">
                        <a:solidFill>
                          <a:schemeClr val="tx1"/>
                        </a:solidFill>
                        <a:effectLst/>
                        <a:highlight>
                          <a:srgbClr val="FFFFFF"/>
                        </a:highlight>
                        <a:latin typeface="Consolas"/>
                        <a:ea typeface="Calibri"/>
                        <a:cs typeface="Arial"/>
                      </a:endParaRPr>
                    </a:p>
                    <a:p>
                      <a:pPr marL="285750" indent="-285750" algn="l" rtl="0">
                        <a:lnSpc>
                          <a:spcPct val="115000"/>
                        </a:lnSpc>
                        <a:spcAft>
                          <a:spcPts val="0"/>
                        </a:spcAft>
                        <a:buFont typeface="Arial" panose="020B0604020202020204" pitchFamily="34" charset="0"/>
                        <a:buChar char="•"/>
                      </a:pPr>
                      <a:r>
                        <a:rPr kumimoji="0" lang="en-US" sz="1400" kern="1200" dirty="0">
                          <a:solidFill>
                            <a:schemeClr val="tx1"/>
                          </a:solidFill>
                          <a:effectLst/>
                          <a:highlight>
                            <a:srgbClr val="FFFFFF"/>
                          </a:highlight>
                          <a:latin typeface="Consolas"/>
                          <a:ea typeface="Calibri"/>
                          <a:cs typeface="Arial"/>
                        </a:rPr>
                        <a:t>B b1;</a:t>
                      </a:r>
                      <a:br>
                        <a:rPr kumimoji="0" lang="en-US" sz="1400" kern="1200" dirty="0">
                          <a:solidFill>
                            <a:schemeClr val="tx1"/>
                          </a:solidFill>
                          <a:effectLst/>
                          <a:highlight>
                            <a:srgbClr val="FFFFFF"/>
                          </a:highlight>
                          <a:latin typeface="Consolas"/>
                          <a:ea typeface="Calibri"/>
                          <a:cs typeface="Arial"/>
                        </a:rPr>
                      </a:br>
                      <a:r>
                        <a:rPr kumimoji="0" lang="en-US" sz="1400" kern="1200" dirty="0">
                          <a:solidFill>
                            <a:schemeClr val="tx1"/>
                          </a:solidFill>
                          <a:effectLst/>
                          <a:highlight>
                            <a:srgbClr val="FFFFFF"/>
                          </a:highlight>
                          <a:latin typeface="Consolas"/>
                          <a:ea typeface="Calibri"/>
                          <a:cs typeface="Arial"/>
                        </a:rPr>
                        <a:t>b1.b = 6;</a:t>
                      </a:r>
                      <a:br>
                        <a:rPr kumimoji="0" lang="en-US" sz="1400" kern="1200" dirty="0">
                          <a:solidFill>
                            <a:schemeClr val="tx1"/>
                          </a:solidFill>
                          <a:effectLst/>
                          <a:highlight>
                            <a:srgbClr val="FFFFFF"/>
                          </a:highlight>
                          <a:latin typeface="Consolas"/>
                          <a:ea typeface="Calibri"/>
                          <a:cs typeface="Arial"/>
                        </a:rPr>
                      </a:br>
                      <a:r>
                        <a:rPr lang="en-US" sz="1400" dirty="0">
                          <a:solidFill>
                            <a:schemeClr val="tx1"/>
                          </a:solidFill>
                          <a:effectLst/>
                          <a:highlight>
                            <a:srgbClr val="FFFFFF"/>
                          </a:highlight>
                          <a:latin typeface="Consolas"/>
                          <a:ea typeface="Calibri"/>
                          <a:cs typeface="Arial"/>
                        </a:rPr>
                        <a:t>//compilation error</a:t>
                      </a:r>
                      <a:br>
                        <a:rPr lang="en-US" sz="1800" dirty="0">
                          <a:solidFill>
                            <a:schemeClr val="tx1"/>
                          </a:solidFill>
                          <a:effectLst/>
                          <a:highlight>
                            <a:srgbClr val="FFFFFF"/>
                          </a:highlight>
                          <a:latin typeface="Consolas"/>
                          <a:ea typeface="Calibri"/>
                          <a:cs typeface="Arial"/>
                        </a:rPr>
                      </a:br>
                      <a:r>
                        <a:rPr lang="he-IL" sz="1800" dirty="0">
                          <a:solidFill>
                            <a:srgbClr val="000000"/>
                          </a:solidFill>
                          <a:effectLst/>
                          <a:highlight>
                            <a:srgbClr val="FFFFFF"/>
                          </a:highlight>
                          <a:latin typeface="Calibri"/>
                          <a:ea typeface="Calibri"/>
                          <a:cs typeface="Consolas"/>
                        </a:rPr>
                        <a:t> </a:t>
                      </a:r>
                      <a:endParaRPr lang="en-US" sz="2400" dirty="0">
                        <a:effectLst/>
                        <a:latin typeface="Calibri"/>
                        <a:ea typeface="Calibri"/>
                        <a:cs typeface="Arial"/>
                      </a:endParaRPr>
                    </a:p>
                    <a:p>
                      <a:pPr rtl="1">
                        <a:spcAft>
                          <a:spcPts val="0"/>
                        </a:spcAft>
                      </a:pPr>
                      <a:endParaRPr lang="en-US" sz="1800" dirty="0">
                        <a:solidFill>
                          <a:schemeClr val="tx1"/>
                        </a:solidFill>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4583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e-IL" sz="4000" dirty="0"/>
              <a:t>המשך בדיקה</a:t>
            </a:r>
          </a:p>
        </p:txBody>
      </p:sp>
      <p:graphicFrame>
        <p:nvGraphicFramePr>
          <p:cNvPr id="5" name="טבלה 4"/>
          <p:cNvGraphicFramePr>
            <a:graphicFrameLocks noGrp="1"/>
          </p:cNvGraphicFramePr>
          <p:nvPr/>
        </p:nvGraphicFramePr>
        <p:xfrm>
          <a:off x="467544" y="1700808"/>
          <a:ext cx="7239000" cy="4321810"/>
        </p:xfrm>
        <a:graphic>
          <a:graphicData uri="http://schemas.openxmlformats.org/drawingml/2006/table">
            <a:tbl>
              <a:tblPr rtl="1"/>
              <a:tblGrid>
                <a:gridCol w="2132666">
                  <a:extLst>
                    <a:ext uri="{9D8B030D-6E8A-4147-A177-3AD203B41FA5}">
                      <a16:colId xmlns:a16="http://schemas.microsoft.com/office/drawing/2014/main" val="20000"/>
                    </a:ext>
                  </a:extLst>
                </a:gridCol>
                <a:gridCol w="2461510">
                  <a:extLst>
                    <a:ext uri="{9D8B030D-6E8A-4147-A177-3AD203B41FA5}">
                      <a16:colId xmlns:a16="http://schemas.microsoft.com/office/drawing/2014/main" val="20001"/>
                    </a:ext>
                  </a:extLst>
                </a:gridCol>
                <a:gridCol w="2644824">
                  <a:extLst>
                    <a:ext uri="{9D8B030D-6E8A-4147-A177-3AD203B41FA5}">
                      <a16:colId xmlns:a16="http://schemas.microsoft.com/office/drawing/2014/main" val="20002"/>
                    </a:ext>
                  </a:extLst>
                </a:gridCol>
              </a:tblGrid>
              <a:tr h="0">
                <a:tc>
                  <a:txBody>
                    <a:bodyPr/>
                    <a:lstStyle/>
                    <a:p>
                      <a:pPr rtl="1">
                        <a:spcAft>
                          <a:spcPts val="0"/>
                        </a:spcAft>
                      </a:pPr>
                      <a:r>
                        <a:rPr lang="he-IL" dirty="0">
                          <a:solidFill>
                            <a:schemeClr val="tx1"/>
                          </a:solidFill>
                          <a:effectLst/>
                          <a:latin typeface="arial" panose="020B0604020202020204" pitchFamily="34" charset="0"/>
                          <a:cs typeface="arial" panose="020B0604020202020204" pitchFamily="34" charset="0"/>
                        </a:rPr>
                        <a:t> </a:t>
                      </a:r>
                      <a:endParaRPr lang="he-IL" dirty="0">
                        <a:solidFill>
                          <a:schemeClr val="tx1"/>
                        </a:solidFill>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Value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1">
                        <a:spcAft>
                          <a:spcPts val="0"/>
                        </a:spcAft>
                      </a:pPr>
                      <a:r>
                        <a:rPr lang="en-US" dirty="0">
                          <a:solidFill>
                            <a:schemeClr val="tx1"/>
                          </a:solidFill>
                          <a:effectLst/>
                          <a:latin typeface="arial" panose="020B0604020202020204" pitchFamily="34" charset="0"/>
                        </a:rPr>
                        <a:t>Reference types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השמה  </a:t>
                      </a:r>
                      <a:r>
                        <a:rPr kumimoji="0" lang="en-US" kern="1200" dirty="0">
                          <a:solidFill>
                            <a:schemeClr val="tx1"/>
                          </a:solidFill>
                          <a:effectLst/>
                          <a:latin typeface="arial" panose="020B0604020202020204" pitchFamily="34" charset="0"/>
                          <a:ea typeface="+mn-ea"/>
                          <a:cs typeface="arial" panose="020B0604020202020204" pitchFamily="34" charset="0"/>
                        </a:rPr>
                        <a:t>a=b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הערך מועתק</a:t>
                      </a:r>
                      <a:endParaRPr kumimoji="0" lang="en-US"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ערך המצביע מועתק</a:t>
                      </a:r>
                      <a:endParaRPr kumimoji="0" lang="en-US"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העברה כפרמטר למתודה </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 </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כזכור: כברירת מחדל פרמטרים מועברים </a:t>
                      </a:r>
                      <a:r>
                        <a:rPr kumimoji="0" lang="en-US" kern="1200" dirty="0">
                          <a:solidFill>
                            <a:schemeClr val="tx1"/>
                          </a:solidFill>
                          <a:effectLst/>
                          <a:latin typeface="arial" panose="020B0604020202020204" pitchFamily="34" charset="0"/>
                          <a:ea typeface="+mn-ea"/>
                          <a:cs typeface="arial" panose="020B0604020202020204" pitchFamily="34" charset="0"/>
                        </a:rPr>
                        <a:t>by value</a:t>
                      </a: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אלא אם כן ציינו במפורש </a:t>
                      </a:r>
                      <a:r>
                        <a:rPr kumimoji="0" lang="en-US" kern="1200" dirty="0">
                          <a:solidFill>
                            <a:schemeClr val="tx1"/>
                          </a:solidFill>
                          <a:effectLst/>
                          <a:latin typeface="arial" panose="020B0604020202020204" pitchFamily="34" charset="0"/>
                          <a:ea typeface="+mn-ea"/>
                          <a:cs typeface="arial" panose="020B0604020202020204" pitchFamily="34" charset="0"/>
                        </a:rPr>
                        <a:t>ref</a:t>
                      </a:r>
                      <a:r>
                        <a:rPr kumimoji="0" lang="he-IL" kern="1200" dirty="0">
                          <a:solidFill>
                            <a:schemeClr val="tx1"/>
                          </a:solidFill>
                          <a:effectLst/>
                          <a:latin typeface="arial" panose="020B0604020202020204" pitchFamily="34" charset="0"/>
                          <a:ea typeface="+mn-ea"/>
                          <a:cs typeface="arial" panose="020B0604020202020204" pitchFamily="34" charset="0"/>
                        </a:rPr>
                        <a:t> ואז הם יועברו </a:t>
                      </a:r>
                      <a:r>
                        <a:rPr kumimoji="0" lang="en-US" kern="1200" dirty="0">
                          <a:solidFill>
                            <a:schemeClr val="tx1"/>
                          </a:solidFill>
                          <a:effectLst/>
                          <a:latin typeface="arial" panose="020B0604020202020204" pitchFamily="34" charset="0"/>
                          <a:ea typeface="+mn-ea"/>
                          <a:cs typeface="arial" panose="020B0604020202020204" pitchFamily="34" charset="0"/>
                        </a:rPr>
                        <a:t>by reference</a:t>
                      </a: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 </a:t>
                      </a:r>
                      <a:endParaRPr kumimoji="0" lang="en-US"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בהעברה למתודה </a:t>
                      </a:r>
                      <a:r>
                        <a:rPr kumimoji="0" lang="en-US" kern="1200" dirty="0">
                          <a:solidFill>
                            <a:schemeClr val="tx1"/>
                          </a:solidFill>
                          <a:effectLst/>
                          <a:latin typeface="arial" panose="020B0604020202020204" pitchFamily="34" charset="0"/>
                          <a:ea typeface="+mn-ea"/>
                          <a:cs typeface="arial" panose="020B0604020202020204" pitchFamily="34" charset="0"/>
                        </a:rPr>
                        <a:t>by value</a:t>
                      </a:r>
                      <a:r>
                        <a:rPr kumimoji="0" lang="he-IL" kern="1200" dirty="0">
                          <a:solidFill>
                            <a:schemeClr val="tx1"/>
                          </a:solidFill>
                          <a:effectLst/>
                          <a:latin typeface="arial" panose="020B0604020202020204" pitchFamily="34" charset="0"/>
                          <a:ea typeface="+mn-ea"/>
                          <a:cs typeface="arial" panose="020B0604020202020204" pitchFamily="34" charset="0"/>
                        </a:rPr>
                        <a:t> מועבר העתק של האובייקט.</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 </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בהעברה למתודה  </a:t>
                      </a:r>
                      <a:r>
                        <a:rPr kumimoji="0" lang="en-US" kern="1200" dirty="0">
                          <a:solidFill>
                            <a:schemeClr val="tx1"/>
                          </a:solidFill>
                          <a:effectLst/>
                          <a:latin typeface="arial" panose="020B0604020202020204" pitchFamily="34" charset="0"/>
                          <a:ea typeface="+mn-ea"/>
                          <a:cs typeface="arial" panose="020B0604020202020204" pitchFamily="34" charset="0"/>
                        </a:rPr>
                        <a:t>by reference</a:t>
                      </a:r>
                      <a:r>
                        <a:rPr kumimoji="0" lang="he-IL" kern="1200" dirty="0">
                          <a:solidFill>
                            <a:schemeClr val="tx1"/>
                          </a:solidFill>
                          <a:effectLst/>
                          <a:latin typeface="arial" panose="020B0604020202020204" pitchFamily="34" charset="0"/>
                          <a:ea typeface="+mn-ea"/>
                          <a:cs typeface="arial" panose="020B0604020202020204" pitchFamily="34" charset="0"/>
                        </a:rPr>
                        <a:t> מועבר האובייקט עצמו.</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 </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 </a:t>
                      </a:r>
                      <a:endParaRPr kumimoji="0" lang="en-US"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בהעברה</a:t>
                      </a:r>
                      <a:r>
                        <a:rPr kumimoji="0" lang="he-IL" kern="1200" baseline="0" dirty="0">
                          <a:solidFill>
                            <a:schemeClr val="tx1"/>
                          </a:solidFill>
                          <a:effectLst/>
                          <a:latin typeface="arial" panose="020B0604020202020204" pitchFamily="34" charset="0"/>
                          <a:ea typeface="+mn-ea"/>
                          <a:cs typeface="arial" panose="020B0604020202020204" pitchFamily="34" charset="0"/>
                        </a:rPr>
                        <a:t> למתודה </a:t>
                      </a:r>
                      <a:r>
                        <a:rPr kumimoji="0" lang="en-US" kern="1200" dirty="0">
                          <a:solidFill>
                            <a:schemeClr val="tx1"/>
                          </a:solidFill>
                          <a:effectLst/>
                          <a:latin typeface="arial" panose="020B0604020202020204" pitchFamily="34" charset="0"/>
                          <a:ea typeface="+mn-ea"/>
                          <a:cs typeface="arial" panose="020B0604020202020204" pitchFamily="34" charset="0"/>
                        </a:rPr>
                        <a:t>by value</a:t>
                      </a:r>
                      <a:r>
                        <a:rPr kumimoji="0" lang="he-IL" kern="1200" dirty="0">
                          <a:solidFill>
                            <a:schemeClr val="tx1"/>
                          </a:solidFill>
                          <a:effectLst/>
                          <a:latin typeface="arial" panose="020B0604020202020204" pitchFamily="34" charset="0"/>
                          <a:ea typeface="+mn-ea"/>
                          <a:cs typeface="arial" panose="020B0604020202020204" pitchFamily="34" charset="0"/>
                        </a:rPr>
                        <a:t> מועבר העתק של המצביע לאובייקט.</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 </a:t>
                      </a:r>
                      <a:endParaRPr kumimoji="0" lang="en-US"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בהעברה למתודה  </a:t>
                      </a:r>
                      <a:r>
                        <a:rPr kumimoji="0" lang="en-US" kern="1200" dirty="0">
                          <a:solidFill>
                            <a:schemeClr val="tx1"/>
                          </a:solidFill>
                          <a:effectLst/>
                          <a:latin typeface="arial" panose="020B0604020202020204" pitchFamily="34" charset="0"/>
                          <a:ea typeface="+mn-ea"/>
                          <a:cs typeface="arial" panose="020B0604020202020204" pitchFamily="34" charset="0"/>
                        </a:rPr>
                        <a:t>by reference</a:t>
                      </a:r>
                      <a:r>
                        <a:rPr kumimoji="0" lang="he-IL" kern="1200" dirty="0">
                          <a:solidFill>
                            <a:schemeClr val="tx1"/>
                          </a:solidFill>
                          <a:effectLst/>
                          <a:latin typeface="arial" panose="020B0604020202020204" pitchFamily="34" charset="0"/>
                          <a:ea typeface="+mn-ea"/>
                          <a:cs typeface="arial" panose="020B0604020202020204" pitchFamily="34" charset="0"/>
                        </a:rPr>
                        <a:t> מועבר אותו המצביע עצמו לאובייקט.</a:t>
                      </a:r>
                    </a:p>
                    <a:p>
                      <a:pPr algn="r" rtl="1">
                        <a:lnSpc>
                          <a:spcPct val="115000"/>
                        </a:lnSpc>
                        <a:spcAft>
                          <a:spcPts val="0"/>
                        </a:spcAft>
                      </a:pPr>
                      <a:endParaRPr kumimoji="0" lang="he-IL" kern="1200" dirty="0">
                        <a:solidFill>
                          <a:schemeClr val="tx1"/>
                        </a:solidFill>
                        <a:effectLst/>
                        <a:latin typeface="arial" panose="020B0604020202020204" pitchFamily="34" charset="0"/>
                        <a:ea typeface="+mn-ea"/>
                        <a:cs typeface="arial" panose="020B0604020202020204" pitchFamily="34" charset="0"/>
                      </a:endParaRPr>
                    </a:p>
                    <a:p>
                      <a:pPr algn="r" rtl="1">
                        <a:lnSpc>
                          <a:spcPct val="115000"/>
                        </a:lnSpc>
                        <a:spcAft>
                          <a:spcPts val="0"/>
                        </a:spcAft>
                      </a:pPr>
                      <a:r>
                        <a:rPr kumimoji="0" lang="he-IL" kern="1200" dirty="0">
                          <a:solidFill>
                            <a:schemeClr val="tx1"/>
                          </a:solidFill>
                          <a:effectLst/>
                          <a:latin typeface="arial" panose="020B0604020202020204" pitchFamily="34" charset="0"/>
                          <a:ea typeface="+mn-ea"/>
                          <a:cs typeface="arial" panose="020B0604020202020204" pitchFamily="34" charset="0"/>
                        </a:rPr>
                        <a:t>למעשה, אם לא נשנה את המצביע (אלא רק את ערכו</a:t>
                      </a:r>
                      <a:r>
                        <a:rPr kumimoji="0" lang="he-IL" kern="1200" baseline="0" dirty="0">
                          <a:solidFill>
                            <a:schemeClr val="tx1"/>
                          </a:solidFill>
                          <a:effectLst/>
                          <a:latin typeface="arial" panose="020B0604020202020204" pitchFamily="34" charset="0"/>
                          <a:ea typeface="+mn-ea"/>
                          <a:cs typeface="arial" panose="020B0604020202020204" pitchFamily="34" charset="0"/>
                        </a:rPr>
                        <a:t> של האובייקט) – אין הבדל</a:t>
                      </a:r>
                    </a:p>
                    <a:p>
                      <a:pPr algn="r" rtl="1">
                        <a:lnSpc>
                          <a:spcPct val="115000"/>
                        </a:lnSpc>
                        <a:spcAft>
                          <a:spcPts val="0"/>
                        </a:spcAft>
                      </a:pPr>
                      <a:r>
                        <a:rPr kumimoji="0" lang="he-IL" kern="1200" baseline="0" dirty="0">
                          <a:solidFill>
                            <a:schemeClr val="tx1"/>
                          </a:solidFill>
                          <a:effectLst/>
                          <a:latin typeface="arial" panose="020B0604020202020204" pitchFamily="34" charset="0"/>
                          <a:ea typeface="+mn-ea"/>
                          <a:cs typeface="arial" panose="020B0604020202020204" pitchFamily="34" charset="0"/>
                        </a:rPr>
                        <a:t>בין שני סוגי ההעברות</a:t>
                      </a:r>
                      <a:endParaRPr kumimoji="0" lang="en-US"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36061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print"/>
          <a:srcRect l="21061" t="49129" r="62751" b="35741"/>
          <a:stretch/>
        </p:blipFill>
        <p:spPr bwMode="auto">
          <a:xfrm>
            <a:off x="107504" y="3429000"/>
            <a:ext cx="1981200" cy="1037580"/>
          </a:xfrm>
          <a:prstGeom prst="rect">
            <a:avLst/>
          </a:prstGeom>
          <a:noFill/>
          <a:ln w="9525">
            <a:noFill/>
            <a:miter lim="800000"/>
            <a:headEnd/>
            <a:tailEnd/>
          </a:ln>
        </p:spPr>
      </p:pic>
      <p:sp>
        <p:nvSpPr>
          <p:cNvPr id="2" name="כותרת 1"/>
          <p:cNvSpPr>
            <a:spLocks noGrp="1"/>
          </p:cNvSpPr>
          <p:nvPr>
            <p:ph type="title"/>
          </p:nvPr>
        </p:nvSpPr>
        <p:spPr/>
        <p:txBody>
          <a:bodyPr/>
          <a:lstStyle/>
          <a:p>
            <a:r>
              <a:rPr lang="he-IL" dirty="0"/>
              <a:t>המרות</a:t>
            </a:r>
          </a:p>
        </p:txBody>
      </p:sp>
      <p:pic>
        <p:nvPicPr>
          <p:cNvPr id="4" name="Picture 2"/>
          <p:cNvPicPr>
            <a:picLocks noChangeAspect="1" noChangeArrowheads="1"/>
          </p:cNvPicPr>
          <p:nvPr/>
        </p:nvPicPr>
        <p:blipFill rotWithShape="1">
          <a:blip r:embed="rId2" cstate="print"/>
          <a:srcRect l="21061" t="38333" r="62751" b="55552"/>
          <a:stretch/>
        </p:blipFill>
        <p:spPr bwMode="auto">
          <a:xfrm>
            <a:off x="1979712" y="3801740"/>
            <a:ext cx="1981200" cy="419348"/>
          </a:xfrm>
          <a:prstGeom prst="rect">
            <a:avLst/>
          </a:prstGeom>
          <a:noFill/>
          <a:ln w="9525">
            <a:noFill/>
            <a:miter lim="800000"/>
            <a:headEnd/>
            <a:tailEnd/>
          </a:ln>
        </p:spPr>
      </p:pic>
      <p:sp>
        <p:nvSpPr>
          <p:cNvPr id="3" name="מציין מיקום תוכן 2"/>
          <p:cNvSpPr>
            <a:spLocks noGrp="1"/>
          </p:cNvSpPr>
          <p:nvPr>
            <p:ph idx="1"/>
          </p:nvPr>
        </p:nvSpPr>
        <p:spPr/>
        <p:txBody>
          <a:bodyPr>
            <a:normAutofit/>
          </a:bodyPr>
          <a:lstStyle/>
          <a:p>
            <a:r>
              <a:rPr lang="he-IL" dirty="0"/>
              <a:t>מאחר וגם </a:t>
            </a:r>
            <a:r>
              <a:rPr lang="en-US" dirty="0" err="1"/>
              <a:t>ValueType</a:t>
            </a:r>
            <a:r>
              <a:rPr lang="he-IL" dirty="0"/>
              <a:t> יורש מ </a:t>
            </a:r>
            <a:r>
              <a:rPr lang="en-US" dirty="0"/>
              <a:t>Object</a:t>
            </a:r>
            <a:r>
              <a:rPr lang="he-IL" dirty="0"/>
              <a:t> ניתן לבצע המרות בין מחלקות ומבנים</a:t>
            </a:r>
          </a:p>
          <a:p>
            <a:r>
              <a:rPr lang="he-IL" sz="2800" dirty="0"/>
              <a:t>פעולת ה</a:t>
            </a:r>
            <a:r>
              <a:rPr lang="en-US" sz="2800" dirty="0"/>
              <a:t>boxing </a:t>
            </a:r>
            <a:r>
              <a:rPr lang="he-IL" sz="2800" dirty="0"/>
              <a:t> היא הפיכת משתנה</a:t>
            </a:r>
            <a:r>
              <a:rPr lang="en-US" sz="2800" dirty="0"/>
              <a:t>Value Type</a:t>
            </a:r>
            <a:r>
              <a:rPr lang="he-IL" sz="2800" dirty="0"/>
              <a:t> למשתנה </a:t>
            </a:r>
            <a:r>
              <a:rPr lang="en-US" sz="2800" dirty="0"/>
              <a:t>Reference Type</a:t>
            </a:r>
            <a:r>
              <a:rPr lang="he-IL" sz="2800" dirty="0"/>
              <a:t>.</a:t>
            </a:r>
          </a:p>
          <a:p>
            <a:pPr lvl="1"/>
            <a:r>
              <a:rPr lang="he-IL" sz="2400" dirty="0"/>
              <a:t>פעולת ה </a:t>
            </a:r>
            <a:r>
              <a:rPr lang="en-US" sz="2400" dirty="0"/>
              <a:t>boxing</a:t>
            </a:r>
            <a:r>
              <a:rPr lang="he-IL" sz="2400" dirty="0"/>
              <a:t> נעשית ע"י השמת משתנה ערך למשתנה מטיפוס </a:t>
            </a:r>
            <a:r>
              <a:rPr lang="en-US" sz="2400" dirty="0"/>
              <a:t> .object</a:t>
            </a:r>
            <a:endParaRPr lang="he-IL" sz="2500" dirty="0"/>
          </a:p>
          <a:p>
            <a:r>
              <a:rPr lang="he-IL" sz="2800" dirty="0"/>
              <a:t>פעולת ה </a:t>
            </a:r>
            <a:r>
              <a:rPr lang="en-US" sz="2800" dirty="0"/>
              <a:t>unboxing</a:t>
            </a:r>
            <a:r>
              <a:rPr lang="he-IL" sz="2800" dirty="0"/>
              <a:t> היא הפעולה ההפוכה.</a:t>
            </a:r>
          </a:p>
          <a:p>
            <a:pPr lvl="1"/>
            <a:r>
              <a:rPr lang="he-IL" sz="2500" dirty="0"/>
              <a:t>בפעולת ה </a:t>
            </a:r>
            <a:r>
              <a:rPr lang="en-US" sz="2500" dirty="0"/>
              <a:t>unboxing </a:t>
            </a:r>
            <a:r>
              <a:rPr lang="he-IL" sz="2500" dirty="0"/>
              <a:t>, כדי להפוך משתנה הפניה למשתנה ערך נשתמש בהמרה מפורשת.</a:t>
            </a:r>
            <a:r>
              <a:rPr lang="en-US" sz="2500" dirty="0"/>
              <a:t> </a:t>
            </a:r>
          </a:p>
          <a:p>
            <a:pPr lvl="1"/>
            <a:r>
              <a:rPr lang="he-IL" sz="2500" dirty="0">
                <a:solidFill>
                  <a:schemeClr val="tx1">
                    <a:tint val="85000"/>
                  </a:schemeClr>
                </a:solidFill>
              </a:rPr>
              <a:t>חייב להיות תאום – אחרת תהיה חריגה</a:t>
            </a:r>
            <a:endParaRPr lang="he-IL" sz="3200" kern="0" dirty="0">
              <a:latin typeface="Arial" pitchFamily="34" charset="0"/>
            </a:endParaRPr>
          </a:p>
          <a:p>
            <a:pPr marL="0" indent="0" algn="l" rtl="0">
              <a:buClr>
                <a:schemeClr val="tx1"/>
              </a:buClr>
              <a:buNone/>
            </a:pPr>
            <a:r>
              <a:rPr lang="en-US" sz="1600" kern="0" dirty="0" err="1">
                <a:solidFill>
                  <a:srgbClr val="0070C0"/>
                </a:solidFill>
                <a:latin typeface="Arial" pitchFamily="34" charset="0"/>
              </a:rPr>
              <a:t>InvalidCastException</a:t>
            </a:r>
            <a:endParaRPr lang="he-IL" sz="1600" kern="0" dirty="0">
              <a:solidFill>
                <a:srgbClr val="0070C0"/>
              </a:solidFill>
              <a:latin typeface="Arial" pitchFamily="34" charset="0"/>
            </a:endParaRPr>
          </a:p>
          <a:p>
            <a:pPr lvl="1"/>
            <a:endParaRPr lang="en-US" sz="2500" dirty="0"/>
          </a:p>
          <a:p>
            <a:endParaRPr lang="he-IL" dirty="0"/>
          </a:p>
        </p:txBody>
      </p:sp>
      <p:pic>
        <p:nvPicPr>
          <p:cNvPr id="6" name="Picture 2"/>
          <p:cNvPicPr>
            <a:picLocks noChangeAspect="1" noChangeArrowheads="1"/>
          </p:cNvPicPr>
          <p:nvPr/>
        </p:nvPicPr>
        <p:blipFill rotWithShape="1">
          <a:blip r:embed="rId2" cstate="print"/>
          <a:srcRect l="23759" t="77592" r="64827" b="17222"/>
          <a:stretch/>
        </p:blipFill>
        <p:spPr bwMode="auto">
          <a:xfrm>
            <a:off x="539552" y="5233640"/>
            <a:ext cx="1397000" cy="355600"/>
          </a:xfrm>
          <a:prstGeom prst="rect">
            <a:avLst/>
          </a:prstGeom>
          <a:noFill/>
          <a:ln w="9525">
            <a:noFill/>
            <a:miter lim="800000"/>
            <a:headEnd/>
            <a:tailEnd/>
          </a:ln>
        </p:spPr>
      </p:pic>
    </p:spTree>
    <p:extLst>
      <p:ext uri="{BB962C8B-B14F-4D97-AF65-F5344CB8AC3E}">
        <p14:creationId xmlns:p14="http://schemas.microsoft.com/office/powerpoint/2010/main" val="265293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תשע"ז, 7 נק'</a:t>
            </a:r>
          </a:p>
        </p:txBody>
      </p:sp>
      <p:sp>
        <p:nvSpPr>
          <p:cNvPr id="3" name="מציין מיקום תוכן 2"/>
          <p:cNvSpPr>
            <a:spLocks noGrp="1"/>
          </p:cNvSpPr>
          <p:nvPr>
            <p:ph idx="1"/>
          </p:nvPr>
        </p:nvSpPr>
        <p:spPr/>
        <p:txBody>
          <a:bodyPr>
            <a:normAutofit/>
          </a:bodyPr>
          <a:lstStyle/>
          <a:p>
            <a:r>
              <a:rPr lang="he-IL" sz="2000" dirty="0"/>
              <a:t>לפנייך מימוש של המחלקה</a:t>
            </a:r>
            <a:r>
              <a:rPr lang="en-US" sz="2000" dirty="0" err="1"/>
              <a:t>MyClass</a:t>
            </a:r>
            <a:r>
              <a:rPr lang="en-US" sz="2000" dirty="0"/>
              <a:t> </a:t>
            </a:r>
            <a:r>
              <a:rPr lang="he-IL" sz="2000" dirty="0"/>
              <a:t> והמבנה</a:t>
            </a:r>
            <a:r>
              <a:rPr lang="en-US" sz="2000" dirty="0" err="1"/>
              <a:t>MyStruct</a:t>
            </a:r>
            <a:r>
              <a:rPr lang="en-US" sz="2000" dirty="0"/>
              <a:t> </a:t>
            </a:r>
            <a:r>
              <a:rPr lang="he-IL" sz="2000" dirty="0"/>
              <a:t>:</a:t>
            </a:r>
          </a:p>
          <a:p>
            <a:pPr marL="0" indent="0">
              <a:buNone/>
            </a:pPr>
            <a:endParaRPr lang="he-IL" sz="2000" dirty="0"/>
          </a:p>
          <a:p>
            <a:pPr marL="0" indent="0">
              <a:buNone/>
            </a:pPr>
            <a:endParaRPr lang="he-IL" sz="2000" dirty="0"/>
          </a:p>
          <a:p>
            <a:r>
              <a:rPr lang="he-IL" sz="2000" dirty="0"/>
              <a:t>לפנייך קטע תכנית העושה שימוש במחלקה ומבנה אלו. </a:t>
            </a:r>
            <a:br>
              <a:rPr lang="en-US" sz="2000" dirty="0"/>
            </a:br>
            <a:r>
              <a:rPr lang="he-IL" sz="2000" dirty="0"/>
              <a:t>מה הפלט שיתקבל בעת הרצת התכנית? </a:t>
            </a:r>
            <a:endParaRPr lang="en-US" sz="2000" dirty="0"/>
          </a:p>
          <a:p>
            <a:endParaRPr lang="en-US" sz="2000" dirty="0"/>
          </a:p>
          <a:p>
            <a:endParaRPr lang="en-US" sz="2000" dirty="0"/>
          </a:p>
          <a:p>
            <a:endParaRPr lang="he-IL" sz="2000" dirty="0"/>
          </a:p>
        </p:txBody>
      </p:sp>
      <p:sp>
        <p:nvSpPr>
          <p:cNvPr id="21" name="תיבת טקסט 23"/>
          <p:cNvSpPr txBox="1">
            <a:spLocks noChangeArrowheads="1"/>
          </p:cNvSpPr>
          <p:nvPr/>
        </p:nvSpPr>
        <p:spPr bwMode="auto">
          <a:xfrm flipH="1">
            <a:off x="2846700" y="1988840"/>
            <a:ext cx="2085340" cy="7505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spcAft>
                <a:spcPts val="0"/>
              </a:spcAft>
            </a:pPr>
            <a:r>
              <a:rPr lang="en-US" sz="1100">
                <a:effectLst/>
                <a:highlight>
                  <a:srgbClr val="FFFFFF"/>
                </a:highlight>
                <a:latin typeface="Consolas"/>
                <a:ea typeface="Calibri"/>
                <a:cs typeface="Consolas"/>
              </a:rPr>
              <a:t>struct MyStruct</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public int s;</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a:t>
            </a:r>
            <a:endParaRPr lang="en-US" sz="1200">
              <a:effectLst/>
              <a:latin typeface="Times New Roman"/>
              <a:ea typeface="Times New Roman"/>
              <a:cs typeface="David"/>
            </a:endParaRPr>
          </a:p>
          <a:p>
            <a:pPr algn="l" rtl="0">
              <a:spcAft>
                <a:spcPts val="0"/>
              </a:spcAft>
            </a:pPr>
            <a:r>
              <a:rPr lang="he-IL" sz="1100">
                <a:effectLst/>
                <a:latin typeface="Times New Roman"/>
                <a:ea typeface="Times New Roman"/>
                <a:cs typeface="David"/>
              </a:rPr>
              <a:t> </a:t>
            </a:r>
            <a:endParaRPr lang="en-US" sz="1200">
              <a:effectLst/>
              <a:latin typeface="Times New Roman"/>
              <a:ea typeface="Times New Roman"/>
              <a:cs typeface="David"/>
            </a:endParaRPr>
          </a:p>
        </p:txBody>
      </p:sp>
      <p:sp>
        <p:nvSpPr>
          <p:cNvPr id="22" name="תיבת טקסט 24"/>
          <p:cNvSpPr txBox="1">
            <a:spLocks noChangeArrowheads="1"/>
          </p:cNvSpPr>
          <p:nvPr/>
        </p:nvSpPr>
        <p:spPr bwMode="auto">
          <a:xfrm flipH="1">
            <a:off x="5333454" y="1988840"/>
            <a:ext cx="1974850" cy="7835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spcAft>
                <a:spcPts val="0"/>
              </a:spcAft>
            </a:pPr>
            <a:r>
              <a:rPr lang="en-US" sz="1100">
                <a:effectLst/>
                <a:highlight>
                  <a:srgbClr val="FFFFFF"/>
                </a:highlight>
                <a:latin typeface="Consolas"/>
                <a:ea typeface="Calibri"/>
                <a:cs typeface="Consolas"/>
              </a:rPr>
              <a:t>class MyClass</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public int c;</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a:t>
            </a:r>
            <a:endParaRPr lang="en-US" sz="1200">
              <a:effectLst/>
              <a:latin typeface="Times New Roman"/>
              <a:ea typeface="Times New Roman"/>
              <a:cs typeface="David"/>
            </a:endParaRPr>
          </a:p>
          <a:p>
            <a:pPr algn="l" rtl="0">
              <a:spcAft>
                <a:spcPts val="0"/>
              </a:spcAft>
            </a:pPr>
            <a:r>
              <a:rPr lang="he-IL" sz="1100">
                <a:effectLst/>
                <a:highlight>
                  <a:srgbClr val="FFFFFF"/>
                </a:highlight>
                <a:latin typeface="Times New Roman"/>
                <a:ea typeface="Calibri"/>
                <a:cs typeface="Consolas"/>
              </a:rPr>
              <a:t> </a:t>
            </a:r>
            <a:endParaRPr lang="en-US" sz="1200">
              <a:effectLst/>
              <a:latin typeface="Times New Roman"/>
              <a:ea typeface="Times New Roman"/>
              <a:cs typeface="David"/>
            </a:endParaRPr>
          </a:p>
        </p:txBody>
      </p:sp>
      <p:sp>
        <p:nvSpPr>
          <p:cNvPr id="23" name="תיבת טקסט 22"/>
          <p:cNvSpPr txBox="1">
            <a:spLocks noChangeArrowheads="1"/>
          </p:cNvSpPr>
          <p:nvPr/>
        </p:nvSpPr>
        <p:spPr bwMode="auto">
          <a:xfrm flipH="1">
            <a:off x="3235538" y="3429000"/>
            <a:ext cx="4288790" cy="28028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spcAft>
                <a:spcPts val="0"/>
              </a:spcAft>
            </a:pPr>
            <a:r>
              <a:rPr lang="en-US" sz="1100">
                <a:effectLst/>
                <a:highlight>
                  <a:srgbClr val="FFFFFF"/>
                </a:highlight>
                <a:latin typeface="Consolas"/>
                <a:ea typeface="Calibri"/>
                <a:cs typeface="Consolas"/>
              </a:rPr>
              <a:t>static void Main(string[] args)</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MyClass c1 = new MyClass();</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MyClass c2 = c1;</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MyStruct s1 = new MyStruct();</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MyStruct s2 = s1;</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c1.c = 7;</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c2.c = 8;</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s1.s = 7;</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s2.s = 8;</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Console.WriteLine("c1.c={0}", c1.c);</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Console.WriteLine("c2.c={0}", c2.c);</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Console.WriteLine("s1.s={0}", s1.s);</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    Console.WriteLine("s2.s={0}", s2.s);</a:t>
            </a:r>
            <a:endParaRPr lang="en-US" sz="1200">
              <a:effectLst/>
              <a:latin typeface="Times New Roman"/>
              <a:ea typeface="Times New Roman"/>
              <a:cs typeface="David"/>
            </a:endParaRPr>
          </a:p>
          <a:p>
            <a:pPr algn="l" rtl="0">
              <a:spcAft>
                <a:spcPts val="0"/>
              </a:spcAft>
            </a:pPr>
            <a:r>
              <a:rPr lang="en-US" sz="1100">
                <a:effectLst/>
                <a:highlight>
                  <a:srgbClr val="FFFFFF"/>
                </a:highlight>
                <a:latin typeface="Consolas"/>
                <a:ea typeface="Calibri"/>
                <a:cs typeface="Consolas"/>
              </a:rPr>
              <a:t>}</a:t>
            </a:r>
            <a:endParaRPr lang="en-US" sz="1200">
              <a:effectLst/>
              <a:latin typeface="Times New Roman"/>
              <a:ea typeface="Times New Roman"/>
              <a:cs typeface="David"/>
            </a:endParaRPr>
          </a:p>
          <a:p>
            <a:pPr algn="l" rtl="0">
              <a:spcAft>
                <a:spcPts val="0"/>
              </a:spcAft>
            </a:pPr>
            <a:r>
              <a:rPr lang="he-IL" sz="1100">
                <a:effectLst/>
                <a:latin typeface="Times New Roman"/>
                <a:ea typeface="Times New Roman"/>
                <a:cs typeface="David"/>
              </a:rPr>
              <a:t> </a:t>
            </a:r>
            <a:endParaRPr lang="en-US" sz="1200">
              <a:effectLst/>
              <a:latin typeface="Times New Roman"/>
              <a:ea typeface="Times New Roman"/>
              <a:cs typeface="David"/>
            </a:endParaRPr>
          </a:p>
        </p:txBody>
      </p:sp>
      <p:graphicFrame>
        <p:nvGraphicFramePr>
          <p:cNvPr id="24" name="טבלה 23"/>
          <p:cNvGraphicFramePr>
            <a:graphicFrameLocks noGrp="1"/>
          </p:cNvGraphicFramePr>
          <p:nvPr/>
        </p:nvGraphicFramePr>
        <p:xfrm>
          <a:off x="251520" y="1720552"/>
          <a:ext cx="1323266" cy="4876800"/>
        </p:xfrm>
        <a:graphic>
          <a:graphicData uri="http://schemas.openxmlformats.org/drawingml/2006/table">
            <a:tbl>
              <a:tblPr rtl="1" firstCol="1">
                <a:tableStyleId>{616DA210-FB5B-4158-B5E0-FEB733F419BA}</a:tableStyleId>
              </a:tblPr>
              <a:tblGrid>
                <a:gridCol w="396018">
                  <a:extLst>
                    <a:ext uri="{9D8B030D-6E8A-4147-A177-3AD203B41FA5}">
                      <a16:colId xmlns:a16="http://schemas.microsoft.com/office/drawing/2014/main" val="20000"/>
                    </a:ext>
                  </a:extLst>
                </a:gridCol>
                <a:gridCol w="927248">
                  <a:extLst>
                    <a:ext uri="{9D8B030D-6E8A-4147-A177-3AD203B41FA5}">
                      <a16:colId xmlns:a16="http://schemas.microsoft.com/office/drawing/2014/main" val="20001"/>
                    </a:ext>
                  </a:extLst>
                </a:gridCol>
              </a:tblGrid>
              <a:tr h="638810">
                <a:tc>
                  <a:txBody>
                    <a:bodyPr/>
                    <a:lstStyle/>
                    <a:p>
                      <a:pPr algn="l" rtl="0">
                        <a:spcAft>
                          <a:spcPts val="0"/>
                        </a:spcAft>
                      </a:pPr>
                      <a:r>
                        <a:rPr lang="he-IL" sz="2000" baseline="0" dirty="0">
                          <a:effectLst/>
                        </a:rPr>
                        <a:t> א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rPr>
                        <a:t>c1.c=7</a:t>
                      </a:r>
                    </a:p>
                    <a:p>
                      <a:pPr algn="l" rtl="0">
                        <a:spcAft>
                          <a:spcPts val="0"/>
                        </a:spcAft>
                      </a:pPr>
                      <a:r>
                        <a:rPr lang="en-US" sz="2000" dirty="0">
                          <a:effectLst/>
                        </a:rPr>
                        <a:t>c2.c=8</a:t>
                      </a:r>
                    </a:p>
                    <a:p>
                      <a:pPr algn="l" rtl="0">
                        <a:spcAft>
                          <a:spcPts val="0"/>
                        </a:spcAft>
                      </a:pPr>
                      <a:r>
                        <a:rPr lang="en-US" sz="2000" dirty="0">
                          <a:effectLst/>
                        </a:rPr>
                        <a:t>s1.s=7</a:t>
                      </a:r>
                    </a:p>
                    <a:p>
                      <a:pPr algn="l" rtl="0">
                        <a:spcAft>
                          <a:spcPts val="0"/>
                        </a:spcAft>
                      </a:pPr>
                      <a:r>
                        <a:rPr lang="en-US" sz="2000" dirty="0">
                          <a:effectLs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0"/>
                  </a:ext>
                </a:extLst>
              </a:tr>
              <a:tr h="638810">
                <a:tc>
                  <a:txBody>
                    <a:bodyPr/>
                    <a:lstStyle/>
                    <a:p>
                      <a:pPr algn="l" rtl="0">
                        <a:spcAft>
                          <a:spcPts val="0"/>
                        </a:spcAft>
                      </a:pPr>
                      <a:r>
                        <a:rPr lang="he-IL" sz="2000" dirty="0">
                          <a:effectLst/>
                        </a:rPr>
                        <a:t>ב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highlight>
                            <a:srgbClr val="FFFFFF"/>
                          </a:highlight>
                        </a:rPr>
                        <a:t>c1.c=8</a:t>
                      </a:r>
                      <a:endParaRPr lang="en-US" sz="2000" dirty="0">
                        <a:effectLst/>
                      </a:endParaRPr>
                    </a:p>
                    <a:p>
                      <a:pPr algn="l" rtl="0">
                        <a:spcAft>
                          <a:spcPts val="0"/>
                        </a:spcAft>
                      </a:pPr>
                      <a:r>
                        <a:rPr lang="en-US" sz="2000" dirty="0">
                          <a:effectLst/>
                          <a:highlight>
                            <a:srgbClr val="FFFFFF"/>
                          </a:highlight>
                        </a:rPr>
                        <a:t>c2.c=8</a:t>
                      </a:r>
                      <a:endParaRPr lang="en-US" sz="2000" dirty="0">
                        <a:effectLst/>
                      </a:endParaRPr>
                    </a:p>
                    <a:p>
                      <a:pPr algn="l" rtl="0">
                        <a:spcAft>
                          <a:spcPts val="0"/>
                        </a:spcAft>
                      </a:pPr>
                      <a:r>
                        <a:rPr lang="en-US" sz="2000" dirty="0">
                          <a:effectLst/>
                          <a:highlight>
                            <a:srgbClr val="FFFFFF"/>
                          </a:highlight>
                        </a:rPr>
                        <a:t>s1.s=7</a:t>
                      </a:r>
                      <a:endParaRPr lang="en-US" sz="2000" dirty="0">
                        <a:effectLst/>
                      </a:endParaRPr>
                    </a:p>
                    <a:p>
                      <a:pPr algn="l" rtl="0">
                        <a:spcAft>
                          <a:spcPts val="0"/>
                        </a:spcAft>
                      </a:pPr>
                      <a:r>
                        <a:rPr lang="en-US" sz="2000" dirty="0">
                          <a:effectLst/>
                          <a:highlight>
                            <a:srgbClr val="FFFFFF"/>
                          </a:highligh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1"/>
                  </a:ext>
                </a:extLst>
              </a:tr>
              <a:tr h="638810">
                <a:tc>
                  <a:txBody>
                    <a:bodyPr/>
                    <a:lstStyle/>
                    <a:p>
                      <a:pPr algn="l" rtl="0">
                        <a:spcAft>
                          <a:spcPts val="0"/>
                        </a:spcAft>
                      </a:pPr>
                      <a:r>
                        <a:rPr lang="he-IL" sz="2000" dirty="0">
                          <a:effectLst/>
                        </a:rPr>
                        <a:t>ג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rPr>
                        <a:t>c1.c=7</a:t>
                      </a:r>
                    </a:p>
                    <a:p>
                      <a:pPr algn="l" rtl="0">
                        <a:spcAft>
                          <a:spcPts val="0"/>
                        </a:spcAft>
                      </a:pPr>
                      <a:r>
                        <a:rPr lang="en-US" sz="2000" dirty="0">
                          <a:effectLst/>
                        </a:rPr>
                        <a:t>c2.c=8</a:t>
                      </a:r>
                    </a:p>
                    <a:p>
                      <a:pPr algn="l" rtl="0">
                        <a:spcAft>
                          <a:spcPts val="0"/>
                        </a:spcAft>
                      </a:pPr>
                      <a:r>
                        <a:rPr lang="en-US" sz="2000" dirty="0">
                          <a:effectLst/>
                        </a:rPr>
                        <a:t>s1.s=8</a:t>
                      </a:r>
                    </a:p>
                    <a:p>
                      <a:pPr algn="l" rtl="0">
                        <a:spcAft>
                          <a:spcPts val="0"/>
                        </a:spcAft>
                      </a:pPr>
                      <a:r>
                        <a:rPr lang="en-US" sz="2000" dirty="0">
                          <a:effectLs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2"/>
                  </a:ext>
                </a:extLst>
              </a:tr>
              <a:tr h="638810">
                <a:tc>
                  <a:txBody>
                    <a:bodyPr/>
                    <a:lstStyle/>
                    <a:p>
                      <a:pPr algn="l" rtl="0">
                        <a:spcAft>
                          <a:spcPts val="0"/>
                        </a:spcAft>
                      </a:pPr>
                      <a:r>
                        <a:rPr lang="he-IL" sz="2000" dirty="0">
                          <a:effectLst/>
                        </a:rPr>
                        <a:t>ד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rPr>
                        <a:t>c1.c=8</a:t>
                      </a:r>
                    </a:p>
                    <a:p>
                      <a:pPr algn="l" rtl="0">
                        <a:spcAft>
                          <a:spcPts val="0"/>
                        </a:spcAft>
                      </a:pPr>
                      <a:r>
                        <a:rPr lang="en-US" sz="2000" dirty="0">
                          <a:effectLst/>
                        </a:rPr>
                        <a:t>c2.c=8</a:t>
                      </a:r>
                    </a:p>
                    <a:p>
                      <a:pPr algn="l" rtl="0">
                        <a:spcAft>
                          <a:spcPts val="0"/>
                        </a:spcAft>
                      </a:pPr>
                      <a:r>
                        <a:rPr lang="en-US" sz="2000" dirty="0">
                          <a:effectLst/>
                        </a:rPr>
                        <a:t>s1.s=8</a:t>
                      </a:r>
                    </a:p>
                    <a:p>
                      <a:pPr algn="l" rtl="0">
                        <a:spcAft>
                          <a:spcPts val="0"/>
                        </a:spcAft>
                      </a:pPr>
                      <a:r>
                        <a:rPr lang="en-US" sz="2000" dirty="0">
                          <a:effectLs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3"/>
                  </a:ext>
                </a:extLst>
              </a:tr>
            </a:tbl>
          </a:graphicData>
        </a:graphic>
      </p:graphicFrame>
      <p:sp>
        <p:nvSpPr>
          <p:cNvPr id="4" name="TextBox 3"/>
          <p:cNvSpPr txBox="1"/>
          <p:nvPr/>
        </p:nvSpPr>
        <p:spPr>
          <a:xfrm>
            <a:off x="5796136" y="548680"/>
            <a:ext cx="1080120" cy="369332"/>
          </a:xfrm>
          <a:prstGeom prst="rect">
            <a:avLst/>
          </a:prstGeom>
          <a:noFill/>
        </p:spPr>
        <p:txBody>
          <a:bodyPr wrap="square" rtlCol="1">
            <a:spAutoFit/>
          </a:bodyPr>
          <a:lstStyle/>
          <a:p>
            <a:endParaRPr lang="he-IL" dirty="0"/>
          </a:p>
        </p:txBody>
      </p:sp>
      <p:sp>
        <p:nvSpPr>
          <p:cNvPr id="5" name="TextBox 4"/>
          <p:cNvSpPr txBox="1"/>
          <p:nvPr/>
        </p:nvSpPr>
        <p:spPr>
          <a:xfrm>
            <a:off x="251520" y="2897649"/>
            <a:ext cx="1224136" cy="1323439"/>
          </a:xfrm>
          <a:prstGeom prst="rect">
            <a:avLst/>
          </a:prstGeom>
          <a:noFill/>
        </p:spPr>
        <p:txBody>
          <a:bodyPr wrap="square" rtlCol="1">
            <a:spAutoFit/>
          </a:bodyPr>
          <a:lstStyle/>
          <a:p>
            <a:pPr algn="l" rtl="0">
              <a:spcAft>
                <a:spcPts val="0"/>
              </a:spcAft>
            </a:pPr>
            <a:r>
              <a:rPr lang="en-US" sz="2000" dirty="0">
                <a:solidFill>
                  <a:srgbClr val="FF0000"/>
                </a:solidFill>
                <a:highlight>
                  <a:srgbClr val="FFFFFF"/>
                </a:highlight>
              </a:rPr>
              <a:t>c1.c=8</a:t>
            </a:r>
            <a:endParaRPr lang="en-US" sz="2000" dirty="0">
              <a:solidFill>
                <a:srgbClr val="FF0000"/>
              </a:solidFill>
            </a:endParaRPr>
          </a:p>
          <a:p>
            <a:pPr algn="l" rtl="0">
              <a:spcAft>
                <a:spcPts val="0"/>
              </a:spcAft>
            </a:pPr>
            <a:r>
              <a:rPr lang="en-US" sz="2000" dirty="0">
                <a:solidFill>
                  <a:srgbClr val="FF0000"/>
                </a:solidFill>
                <a:highlight>
                  <a:srgbClr val="FFFFFF"/>
                </a:highlight>
              </a:rPr>
              <a:t>c2.c=8</a:t>
            </a:r>
            <a:endParaRPr lang="en-US" sz="2000" dirty="0">
              <a:solidFill>
                <a:srgbClr val="FF0000"/>
              </a:solidFill>
            </a:endParaRPr>
          </a:p>
          <a:p>
            <a:pPr algn="l" rtl="0">
              <a:spcAft>
                <a:spcPts val="0"/>
              </a:spcAft>
            </a:pPr>
            <a:r>
              <a:rPr lang="en-US" sz="2000" dirty="0">
                <a:solidFill>
                  <a:srgbClr val="FF0000"/>
                </a:solidFill>
                <a:highlight>
                  <a:srgbClr val="FFFFFF"/>
                </a:highlight>
              </a:rPr>
              <a:t>s1.s=7</a:t>
            </a:r>
            <a:endParaRPr lang="en-US" sz="2000" dirty="0">
              <a:solidFill>
                <a:srgbClr val="FF0000"/>
              </a:solidFill>
            </a:endParaRPr>
          </a:p>
          <a:p>
            <a:pPr algn="l" rtl="0">
              <a:spcAft>
                <a:spcPts val="0"/>
              </a:spcAft>
            </a:pPr>
            <a:r>
              <a:rPr lang="en-US" sz="2000" dirty="0">
                <a:solidFill>
                  <a:srgbClr val="FF0000"/>
                </a:solidFill>
                <a:highlight>
                  <a:srgbClr val="FFFFFF"/>
                </a:highlight>
              </a:rPr>
              <a:t>s2.s=8</a:t>
            </a:r>
            <a:endParaRPr lang="he-IL" sz="2000" dirty="0">
              <a:solidFill>
                <a:srgbClr val="FF0000"/>
              </a:solidFill>
            </a:endParaRPr>
          </a:p>
        </p:txBody>
      </p:sp>
    </p:spTree>
    <p:extLst>
      <p:ext uri="{BB962C8B-B14F-4D97-AF65-F5344CB8AC3E}">
        <p14:creationId xmlns:p14="http://schemas.microsoft.com/office/powerpoint/2010/main" val="120052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תשע"ג, 7 נק'</a:t>
            </a:r>
          </a:p>
        </p:txBody>
      </p:sp>
      <p:sp>
        <p:nvSpPr>
          <p:cNvPr id="3" name="מציין מיקום תוכן 2"/>
          <p:cNvSpPr>
            <a:spLocks noGrp="1"/>
          </p:cNvSpPr>
          <p:nvPr>
            <p:ph idx="1"/>
          </p:nvPr>
        </p:nvSpPr>
        <p:spPr/>
        <p:txBody>
          <a:bodyPr>
            <a:normAutofit fontScale="77500" lnSpcReduction="20000"/>
          </a:bodyPr>
          <a:lstStyle/>
          <a:p>
            <a:pPr lvl="0"/>
            <a:r>
              <a:rPr lang="he-IL" sz="2800" dirty="0"/>
              <a:t>נתונות 3 שורות של הגדרת משתנים.</a:t>
            </a:r>
            <a:br>
              <a:rPr lang="en-US" sz="2800" dirty="0"/>
            </a:br>
            <a:r>
              <a:rPr lang="he-IL" sz="2800" dirty="0"/>
              <a:t>לאחר מכן מופיעות 2 שורות של השמה</a:t>
            </a:r>
            <a:br>
              <a:rPr lang="en-US" sz="2800" dirty="0"/>
            </a:br>
            <a:r>
              <a:rPr lang="he-IL" sz="2800" dirty="0"/>
              <a:t>מה ההבדל המהותי בין </a:t>
            </a:r>
            <a:r>
              <a:rPr lang="he-IL" sz="2800" dirty="0" err="1"/>
              <a:t>ההשמות</a:t>
            </a:r>
            <a:r>
              <a:rPr lang="he-IL" sz="2800" dirty="0"/>
              <a:t> הללו?</a:t>
            </a:r>
            <a:endParaRPr lang="en-US" sz="2400" dirty="0"/>
          </a:p>
          <a:p>
            <a:pPr algn="l" rtl="0"/>
            <a:r>
              <a:rPr lang="en-US" sz="2800" dirty="0" err="1"/>
              <a:t>int</a:t>
            </a:r>
            <a:r>
              <a:rPr lang="en-US" sz="2800" dirty="0"/>
              <a:t> x = 10 , y = 20;</a:t>
            </a:r>
            <a:endParaRPr lang="en-US" sz="2400" dirty="0"/>
          </a:p>
          <a:p>
            <a:pPr algn="l" rtl="0"/>
            <a:r>
              <a:rPr lang="en-US" sz="2800" dirty="0"/>
              <a:t>Student s1 = new Student ( );</a:t>
            </a:r>
            <a:endParaRPr lang="en-US" sz="2400" dirty="0"/>
          </a:p>
          <a:p>
            <a:pPr algn="l" rtl="0"/>
            <a:r>
              <a:rPr lang="en-US" sz="2800" dirty="0"/>
              <a:t>Student s2 = new Student ( );</a:t>
            </a:r>
            <a:endParaRPr lang="en-US" sz="2400" dirty="0"/>
          </a:p>
          <a:p>
            <a:pPr algn="l" rtl="0"/>
            <a:r>
              <a:rPr lang="en-US" sz="2800" dirty="0"/>
              <a:t>x = y;</a:t>
            </a:r>
            <a:endParaRPr lang="en-US" sz="2400" dirty="0"/>
          </a:p>
          <a:p>
            <a:pPr algn="l" rtl="0"/>
            <a:r>
              <a:rPr lang="en-US" sz="2800" dirty="0"/>
              <a:t>s1 = s2;</a:t>
            </a:r>
            <a:endParaRPr lang="en-US" sz="2400" dirty="0"/>
          </a:p>
          <a:p>
            <a:pPr lvl="1"/>
            <a:r>
              <a:rPr lang="en-US" sz="2400" dirty="0"/>
              <a:t>X</a:t>
            </a:r>
            <a:r>
              <a:rPr lang="he-IL" sz="2400" dirty="0"/>
              <a:t> ו </a:t>
            </a:r>
            <a:r>
              <a:rPr lang="en-US" sz="2400" dirty="0"/>
              <a:t>y</a:t>
            </a:r>
            <a:r>
              <a:rPr lang="he-IL" sz="2400" dirty="0"/>
              <a:t> מכילים ממש ערכים בעוד </a:t>
            </a:r>
            <a:r>
              <a:rPr lang="he-IL" sz="2400" dirty="0" err="1"/>
              <a:t>שהאוביקטים</a:t>
            </a:r>
            <a:r>
              <a:rPr lang="he-IL" sz="2400" dirty="0"/>
              <a:t> </a:t>
            </a:r>
            <a:r>
              <a:rPr lang="en-US" sz="2400" dirty="0"/>
              <a:t>s1,s2</a:t>
            </a:r>
            <a:r>
              <a:rPr lang="he-IL" sz="2400" dirty="0"/>
              <a:t> מאותחלים עם </a:t>
            </a:r>
            <a:r>
              <a:rPr lang="he-IL" sz="2400" dirty="0" err="1"/>
              <a:t>קונסטרקטור</a:t>
            </a:r>
            <a:r>
              <a:rPr lang="he-IL" sz="2400" dirty="0"/>
              <a:t> ריק.</a:t>
            </a:r>
            <a:endParaRPr lang="en-US" sz="2000" dirty="0"/>
          </a:p>
          <a:p>
            <a:pPr lvl="1"/>
            <a:r>
              <a:rPr lang="he-IL" sz="2400" dirty="0"/>
              <a:t>זה ממש אותו דבר, אחד זה השמה של </a:t>
            </a:r>
            <a:r>
              <a:rPr lang="en-US" sz="2400" dirty="0" err="1"/>
              <a:t>int</a:t>
            </a:r>
            <a:r>
              <a:rPr lang="he-IL" sz="2400" dirty="0"/>
              <a:t> והשני השמה של </a:t>
            </a:r>
            <a:r>
              <a:rPr lang="en-US" sz="2400" dirty="0"/>
              <a:t>student</a:t>
            </a:r>
            <a:r>
              <a:rPr lang="he-IL" sz="2400" dirty="0"/>
              <a:t>.</a:t>
            </a:r>
            <a:endParaRPr lang="en-US" sz="2000" dirty="0"/>
          </a:p>
          <a:p>
            <a:pPr lvl="1"/>
            <a:r>
              <a:rPr lang="he-IL" sz="2400" dirty="0"/>
              <a:t>הראשון הוא השמה של שני טיפוסי </a:t>
            </a:r>
            <a:r>
              <a:rPr lang="en-US" sz="2400" dirty="0"/>
              <a:t>value type</a:t>
            </a:r>
            <a:r>
              <a:rPr lang="he-IL" sz="2400" dirty="0"/>
              <a:t> ויש העתקה של הערך, ובשני השמה של</a:t>
            </a:r>
            <a:r>
              <a:rPr lang="en-US" sz="2400" dirty="0"/>
              <a:t>reference type  </a:t>
            </a:r>
            <a:r>
              <a:rPr lang="he-IL" sz="2400" dirty="0"/>
              <a:t> ויש העתקה של הכתובת בלבד.</a:t>
            </a:r>
            <a:endParaRPr lang="en-US" sz="2000" dirty="0"/>
          </a:p>
          <a:p>
            <a:pPr lvl="1"/>
            <a:r>
              <a:rPr lang="he-IL" sz="2400" dirty="0"/>
              <a:t>זה שונה לגמרי, אחד הוא משתנה רגיל ואחד הוא </a:t>
            </a:r>
            <a:r>
              <a:rPr lang="he-IL" sz="2400" dirty="0" err="1"/>
              <a:t>אוביקט</a:t>
            </a:r>
            <a:r>
              <a:rPr lang="he-IL" sz="2400" dirty="0"/>
              <a:t>.</a:t>
            </a:r>
            <a:endParaRPr lang="en-US" sz="2000" dirty="0"/>
          </a:p>
          <a:p>
            <a:endParaRPr lang="he-IL" dirty="0"/>
          </a:p>
        </p:txBody>
      </p:sp>
    </p:spTree>
    <p:extLst>
      <p:ext uri="{BB962C8B-B14F-4D97-AF65-F5344CB8AC3E}">
        <p14:creationId xmlns:p14="http://schemas.microsoft.com/office/powerpoint/2010/main" val="38370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3">
                                            <p:txEl>
                                              <p:pRg st="8" end="8"/>
                                            </p:txEl>
                                          </p:spTgt>
                                        </p:tgtEl>
                                        <p:attrNameLst>
                                          <p:attrName>style.color</p:attrName>
                                        </p:attrNameLst>
                                      </p:cBhvr>
                                      <p:to>
                                        <a:schemeClr val="bg1"/>
                                      </p:to>
                                    </p:animClr>
                                    <p:animClr clrSpc="rgb" dir="cw">
                                      <p:cBhvr>
                                        <p:cTn id="7" dur="250" autoRev="1" fill="remove"/>
                                        <p:tgtEl>
                                          <p:spTgt spid="3">
                                            <p:txEl>
                                              <p:pRg st="8" end="8"/>
                                            </p:txEl>
                                          </p:spTgt>
                                        </p:tgtEl>
                                        <p:attrNameLst>
                                          <p:attrName>fillcolor</p:attrName>
                                        </p:attrNameLst>
                                      </p:cBhvr>
                                      <p:to>
                                        <a:schemeClr val="bg1"/>
                                      </p:to>
                                    </p:animClr>
                                    <p:set>
                                      <p:cBhvr>
                                        <p:cTn id="8" dur="250" autoRev="1" fill="remove"/>
                                        <p:tgtEl>
                                          <p:spTgt spid="3">
                                            <p:txEl>
                                              <p:pRg st="8" end="8"/>
                                            </p:txEl>
                                          </p:spTgt>
                                        </p:tgtEl>
                                        <p:attrNameLst>
                                          <p:attrName>fill.type</p:attrName>
                                        </p:attrNameLst>
                                      </p:cBhvr>
                                      <p:to>
                                        <p:strVal val="solid"/>
                                      </p:to>
                                    </p:set>
                                    <p:set>
                                      <p:cBhvr>
                                        <p:cTn id="9" dur="250" autoRev="1" fill="remove"/>
                                        <p:tgtEl>
                                          <p:spTgt spid="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ב, תשע"ז, 7 נק'</a:t>
            </a:r>
          </a:p>
        </p:txBody>
      </p:sp>
      <p:sp>
        <p:nvSpPr>
          <p:cNvPr id="3" name="מציין מיקום תוכן 2"/>
          <p:cNvSpPr>
            <a:spLocks noGrp="1"/>
          </p:cNvSpPr>
          <p:nvPr>
            <p:ph idx="1"/>
          </p:nvPr>
        </p:nvSpPr>
        <p:spPr/>
        <p:txBody>
          <a:bodyPr>
            <a:normAutofit/>
          </a:bodyPr>
          <a:lstStyle/>
          <a:p>
            <a:r>
              <a:rPr lang="he-IL" b="1" dirty="0"/>
              <a:t> </a:t>
            </a:r>
            <a:r>
              <a:rPr lang="he-IL" dirty="0"/>
              <a:t>לפנייך רשימות המכילות ישויות בשפת </a:t>
            </a:r>
            <a:r>
              <a:rPr lang="en-US" dirty="0"/>
              <a:t>C#</a:t>
            </a:r>
            <a:r>
              <a:rPr lang="he-IL" dirty="0"/>
              <a:t>. איזו מבין הרשימות הללו מכילה </a:t>
            </a:r>
            <a:r>
              <a:rPr lang="he-IL" b="1" dirty="0"/>
              <a:t>אך ורק</a:t>
            </a:r>
            <a:r>
              <a:rPr lang="he-IL" dirty="0"/>
              <a:t> ישויות מטיפוס </a:t>
            </a:r>
            <a:r>
              <a:rPr lang="en-US" dirty="0"/>
              <a:t>value type</a:t>
            </a:r>
            <a:r>
              <a:rPr lang="he-IL" dirty="0"/>
              <a:t>?</a:t>
            </a:r>
            <a:endParaRPr lang="en-US" dirty="0"/>
          </a:p>
          <a:p>
            <a:pPr lvl="1"/>
            <a:endParaRPr lang="en-US" dirty="0"/>
          </a:p>
          <a:p>
            <a:pPr lvl="1"/>
            <a:r>
              <a:rPr lang="he-IL" dirty="0" err="1"/>
              <a:t>היישויות</a:t>
            </a:r>
            <a:r>
              <a:rPr lang="he-IL" dirty="0"/>
              <a:t>:	 </a:t>
            </a:r>
            <a:r>
              <a:rPr lang="en-US" dirty="0"/>
              <a:t>double, </a:t>
            </a:r>
            <a:r>
              <a:rPr lang="en-US" dirty="0" err="1"/>
              <a:t>enum</a:t>
            </a:r>
            <a:r>
              <a:rPr lang="en-US" dirty="0"/>
              <a:t>, delegate, </a:t>
            </a:r>
            <a:r>
              <a:rPr lang="en-US" dirty="0" err="1"/>
              <a:t>int</a:t>
            </a:r>
            <a:r>
              <a:rPr lang="he-IL" dirty="0"/>
              <a:t> 	</a:t>
            </a:r>
            <a:br>
              <a:rPr lang="en-US" dirty="0"/>
            </a:br>
            <a:r>
              <a:rPr lang="he-IL" dirty="0"/>
              <a:t>- הן כולן מטיפוס </a:t>
            </a:r>
            <a:r>
              <a:rPr lang="en-US" dirty="0"/>
              <a:t>value type</a:t>
            </a:r>
          </a:p>
          <a:p>
            <a:pPr lvl="1"/>
            <a:r>
              <a:rPr lang="he-IL" dirty="0" err="1"/>
              <a:t>היישויות</a:t>
            </a:r>
            <a:r>
              <a:rPr lang="he-IL" dirty="0"/>
              <a:t>: 	</a:t>
            </a:r>
            <a:r>
              <a:rPr lang="en-US" dirty="0" err="1"/>
              <a:t>struct</a:t>
            </a:r>
            <a:r>
              <a:rPr lang="en-US" dirty="0"/>
              <a:t>, float, string, class </a:t>
            </a:r>
            <a:r>
              <a:rPr lang="he-IL" dirty="0"/>
              <a:t>	</a:t>
            </a:r>
            <a:br>
              <a:rPr lang="en-US" dirty="0"/>
            </a:br>
            <a:r>
              <a:rPr lang="he-IL" dirty="0"/>
              <a:t>- הן כולן מטיפוס </a:t>
            </a:r>
            <a:r>
              <a:rPr lang="en-US" dirty="0"/>
              <a:t>value type</a:t>
            </a:r>
          </a:p>
          <a:p>
            <a:pPr lvl="1"/>
            <a:r>
              <a:rPr lang="he-IL" dirty="0" err="1"/>
              <a:t>היישויות</a:t>
            </a:r>
            <a:r>
              <a:rPr lang="he-IL" dirty="0"/>
              <a:t>: 	</a:t>
            </a:r>
            <a:r>
              <a:rPr lang="en-US" dirty="0"/>
              <a:t>string, </a:t>
            </a:r>
            <a:r>
              <a:rPr lang="en-US" dirty="0" err="1"/>
              <a:t>int</a:t>
            </a:r>
            <a:r>
              <a:rPr lang="en-US" dirty="0"/>
              <a:t>, double, List&lt;</a:t>
            </a:r>
            <a:r>
              <a:rPr lang="en-US" dirty="0" err="1"/>
              <a:t>int</a:t>
            </a:r>
            <a:r>
              <a:rPr lang="en-US" dirty="0"/>
              <a:t>&gt;</a:t>
            </a:r>
            <a:r>
              <a:rPr lang="he-IL" dirty="0"/>
              <a:t> 	</a:t>
            </a:r>
            <a:br>
              <a:rPr lang="en-US" dirty="0"/>
            </a:br>
            <a:r>
              <a:rPr lang="he-IL" dirty="0"/>
              <a:t>- הן כולן מטיפוס </a:t>
            </a:r>
            <a:r>
              <a:rPr lang="en-US" dirty="0"/>
              <a:t>value type</a:t>
            </a:r>
          </a:p>
          <a:p>
            <a:pPr lvl="1"/>
            <a:r>
              <a:rPr lang="he-IL" dirty="0" err="1"/>
              <a:t>היישויות</a:t>
            </a:r>
            <a:r>
              <a:rPr lang="he-IL" dirty="0"/>
              <a:t>: 	</a:t>
            </a:r>
            <a:r>
              <a:rPr lang="en-US" dirty="0" err="1"/>
              <a:t>struct</a:t>
            </a:r>
            <a:r>
              <a:rPr lang="en-US" dirty="0"/>
              <a:t>, </a:t>
            </a:r>
            <a:r>
              <a:rPr lang="en-US" dirty="0" err="1"/>
              <a:t>enum</a:t>
            </a:r>
            <a:r>
              <a:rPr lang="en-US" dirty="0"/>
              <a:t>, float, </a:t>
            </a:r>
            <a:r>
              <a:rPr lang="en-US" dirty="0" err="1"/>
              <a:t>int</a:t>
            </a:r>
            <a:r>
              <a:rPr lang="he-IL" dirty="0"/>
              <a:t> 		</a:t>
            </a:r>
            <a:br>
              <a:rPr lang="en-US" dirty="0"/>
            </a:br>
            <a:r>
              <a:rPr lang="he-IL" dirty="0"/>
              <a:t>- הן כולן מטיפוס </a:t>
            </a:r>
            <a:r>
              <a:rPr lang="en-US" dirty="0"/>
              <a:t>value type</a:t>
            </a:r>
          </a:p>
          <a:p>
            <a:endParaRPr lang="en-US" dirty="0"/>
          </a:p>
          <a:p>
            <a:endParaRPr lang="he-IL" dirty="0"/>
          </a:p>
        </p:txBody>
      </p:sp>
    </p:spTree>
    <p:extLst>
      <p:ext uri="{BB962C8B-B14F-4D97-AF65-F5344CB8AC3E}">
        <p14:creationId xmlns:p14="http://schemas.microsoft.com/office/powerpoint/2010/main" val="27084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5" end="5"/>
                                            </p:txEl>
                                          </p:spTgt>
                                        </p:tgtEl>
                                        <p:attrNameLst>
                                          <p:attrName>style.color</p:attrName>
                                        </p:attrNameLst>
                                      </p:cBhvr>
                                      <p:to>
                                        <a:schemeClr val="accent2"/>
                                      </p:to>
                                    </p:animClr>
                                    <p:animClr clrSpc="rgb" dir="cw">
                                      <p:cBhvr>
                                        <p:cTn id="7" dur="500" fill="hold"/>
                                        <p:tgtEl>
                                          <p:spTgt spid="3">
                                            <p:txEl>
                                              <p:pRg st="5" end="5"/>
                                            </p:txEl>
                                          </p:spTgt>
                                        </p:tgtEl>
                                        <p:attrNameLst>
                                          <p:attrName>fillcolor</p:attrName>
                                        </p:attrNameLst>
                                      </p:cBhvr>
                                      <p:to>
                                        <a:schemeClr val="accent2"/>
                                      </p:to>
                                    </p:animClr>
                                    <p:set>
                                      <p:cBhvr>
                                        <p:cTn id="8" dur="500" fill="hold"/>
                                        <p:tgtEl>
                                          <p:spTgt spid="3">
                                            <p:txEl>
                                              <p:pRg st="5" end="5"/>
                                            </p:txEl>
                                          </p:spTgt>
                                        </p:tgtEl>
                                        <p:attrNameLst>
                                          <p:attrName>fill.type</p:attrName>
                                        </p:attrNameLst>
                                      </p:cBhvr>
                                      <p:to>
                                        <p:strVal val="solid"/>
                                      </p:to>
                                    </p:set>
                                    <p:set>
                                      <p:cBhvr>
                                        <p:cTn id="9" dur="500"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51BB-FF39-4048-8634-B5E339F02C17}"/>
              </a:ext>
            </a:extLst>
          </p:cNvPr>
          <p:cNvSpPr>
            <a:spLocks noGrp="1"/>
          </p:cNvSpPr>
          <p:nvPr>
            <p:ph type="title"/>
          </p:nvPr>
        </p:nvSpPr>
        <p:spPr/>
        <p:txBody>
          <a:bodyPr>
            <a:normAutofit fontScale="90000"/>
          </a:bodyPr>
          <a:lstStyle/>
          <a:p>
            <a:pPr algn="ctr"/>
            <a:r>
              <a:rPr lang="he-IL" dirty="0"/>
              <a:t>האם </a:t>
            </a:r>
            <a:r>
              <a:rPr lang="en-US" dirty="0"/>
              <a:t>STRING</a:t>
            </a:r>
            <a:r>
              <a:rPr lang="he-IL" dirty="0"/>
              <a:t> היא </a:t>
            </a:r>
            <a:r>
              <a:rPr lang="en-US" dirty="0"/>
              <a:t>Reference TYPE</a:t>
            </a:r>
            <a:r>
              <a:rPr lang="he-IL" dirty="0"/>
              <a:t> או </a:t>
            </a:r>
            <a:r>
              <a:rPr lang="en-US" dirty="0"/>
              <a:t>VALUE TYPE</a:t>
            </a:r>
            <a:r>
              <a:rPr lang="he-IL" dirty="0"/>
              <a:t>?</a:t>
            </a:r>
            <a:endParaRPr lang="en-US" dirty="0"/>
          </a:p>
        </p:txBody>
      </p:sp>
      <p:sp>
        <p:nvSpPr>
          <p:cNvPr id="3" name="Content Placeholder 2">
            <a:extLst>
              <a:ext uri="{FF2B5EF4-FFF2-40B4-BE49-F238E27FC236}">
                <a16:creationId xmlns:a16="http://schemas.microsoft.com/office/drawing/2014/main" id="{9E580189-B084-4AEA-A926-7EBA8EB6B41F}"/>
              </a:ext>
            </a:extLst>
          </p:cNvPr>
          <p:cNvSpPr>
            <a:spLocks noGrp="1"/>
          </p:cNvSpPr>
          <p:nvPr>
            <p:ph idx="1"/>
          </p:nvPr>
        </p:nvSpPr>
        <p:spPr/>
        <p:txBody>
          <a:bodyPr>
            <a:normAutofit/>
          </a:bodyPr>
          <a:lstStyle/>
          <a:p>
            <a:pPr algn="just"/>
            <a:r>
              <a:rPr lang="he-IL" sz="2000" dirty="0">
                <a:highlight>
                  <a:srgbClr val="FFFF00"/>
                </a:highlight>
              </a:rPr>
              <a:t>מחלקת </a:t>
            </a:r>
            <a:r>
              <a:rPr lang="en-US" sz="2000" dirty="0">
                <a:highlight>
                  <a:srgbClr val="FFFF00"/>
                </a:highlight>
              </a:rPr>
              <a:t>STRING</a:t>
            </a:r>
            <a:r>
              <a:rPr lang="he-IL" sz="2000" dirty="0">
                <a:highlight>
                  <a:srgbClr val="FFFF00"/>
                </a:highlight>
              </a:rPr>
              <a:t> היא </a:t>
            </a:r>
            <a:r>
              <a:rPr lang="en-US" sz="2000" dirty="0">
                <a:highlight>
                  <a:srgbClr val="FFFF00"/>
                </a:highlight>
              </a:rPr>
              <a:t>reference type</a:t>
            </a:r>
            <a:r>
              <a:rPr lang="he-IL" sz="2000" dirty="0">
                <a:highlight>
                  <a:srgbClr val="FFFF00"/>
                </a:highlight>
              </a:rPr>
              <a:t> שמתנהגת כמו </a:t>
            </a:r>
            <a:r>
              <a:rPr lang="en-US" sz="2000" dirty="0">
                <a:highlight>
                  <a:srgbClr val="FFFF00"/>
                </a:highlight>
              </a:rPr>
              <a:t>value type</a:t>
            </a:r>
          </a:p>
          <a:p>
            <a:pPr algn="just"/>
            <a:r>
              <a:rPr lang="he-IL" sz="2000" dirty="0"/>
              <a:t>מצד אחד, כמגדירים משתנה מטיפוס מחרוזת, נוצר </a:t>
            </a:r>
            <a:r>
              <a:rPr lang="he-IL" sz="2000" dirty="0" err="1"/>
              <a:t>רפרנס</a:t>
            </a:r>
            <a:r>
              <a:rPr lang="he-IL" sz="2000" dirty="0"/>
              <a:t> (מצביע) למחרוזת בגודל שעדיין לא ידוע. ואין אתחול של זיכרון המחרוזת.</a:t>
            </a:r>
          </a:p>
          <a:p>
            <a:pPr lvl="1" algn="just"/>
            <a:r>
              <a:rPr lang="he-IL" sz="1800" dirty="0"/>
              <a:t>הזיכרון יוקצה כשישימו במחרוזת ערך, על פי גודלו.</a:t>
            </a:r>
          </a:p>
          <a:p>
            <a:pPr algn="just"/>
            <a:r>
              <a:rPr lang="he-IL" sz="2000" dirty="0"/>
              <a:t>מצד שני, כשעושים השמה בין 2 מחרוזות, אזי זו לא השמה בין </a:t>
            </a:r>
            <a:r>
              <a:rPr lang="he-IL" sz="2000" dirty="0" err="1"/>
              <a:t>רפרנסים</a:t>
            </a:r>
            <a:r>
              <a:rPr lang="he-IL" sz="2000" dirty="0"/>
              <a:t> (מצביעים), אלא השמה של ערכים.</a:t>
            </a:r>
          </a:p>
        </p:txBody>
      </p:sp>
      <p:sp>
        <p:nvSpPr>
          <p:cNvPr id="4" name="Slide Number Placeholder 3">
            <a:extLst>
              <a:ext uri="{FF2B5EF4-FFF2-40B4-BE49-F238E27FC236}">
                <a16:creationId xmlns:a16="http://schemas.microsoft.com/office/drawing/2014/main" id="{259619D1-C00E-4E06-9FC3-732F6F5D9411}"/>
              </a:ext>
            </a:extLst>
          </p:cNvPr>
          <p:cNvSpPr>
            <a:spLocks noGrp="1"/>
          </p:cNvSpPr>
          <p:nvPr>
            <p:ph type="sldNum" sz="quarter" idx="12"/>
          </p:nvPr>
        </p:nvSpPr>
        <p:spPr/>
        <p:txBody>
          <a:bodyPr/>
          <a:lstStyle/>
          <a:p>
            <a:pPr defTabSz="685800">
              <a:defRPr/>
            </a:pPr>
            <a:fld id="{5EC9654E-5318-4238-B03D-55CEA01D4D35}" type="slidenum">
              <a:rPr lang="he-IL" sz="825">
                <a:solidFill>
                  <a:srgbClr val="B13F9A"/>
                </a:solidFill>
                <a:latin typeface="Trebuchet MS"/>
                <a:cs typeface="Gisha" panose="020B0502040204020203" pitchFamily="34" charset="-79"/>
              </a:rPr>
              <a:pPr defTabSz="685800">
                <a:defRPr/>
              </a:pPr>
              <a:t>48</a:t>
            </a:fld>
            <a:endParaRPr lang="he-IL" sz="825">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22F39A83-C8DF-4152-A56B-8DBA851C8C83}"/>
              </a:ext>
            </a:extLst>
          </p:cNvPr>
          <p:cNvSpPr/>
          <p:nvPr/>
        </p:nvSpPr>
        <p:spPr>
          <a:xfrm>
            <a:off x="7596336" y="913166"/>
            <a:ext cx="951216" cy="639159"/>
          </a:xfrm>
          <a:prstGeom prst="wedgeRoundRectCallout">
            <a:avLst>
              <a:gd name="adj1" fmla="val -146831"/>
              <a:gd name="adj2" fmla="val -387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0">
              <a:defRPr/>
            </a:pPr>
            <a:r>
              <a:rPr lang="he-IL" sz="1050" dirty="0">
                <a:solidFill>
                  <a:prstClr val="black"/>
                </a:solidFill>
                <a:latin typeface="Trebuchet MS"/>
                <a:cs typeface="Gisha" panose="020B0502040204020203" pitchFamily="34" charset="-79"/>
              </a:rPr>
              <a:t>שאלה נפוצה בראיונות...</a:t>
            </a:r>
            <a:endParaRPr lang="en-US" sz="1050" dirty="0">
              <a:solidFill>
                <a:prstClr val="black"/>
              </a:solidFill>
              <a:latin typeface="Trebuchet MS"/>
            </a:endParaRPr>
          </a:p>
        </p:txBody>
      </p:sp>
      <p:sp>
        <p:nvSpPr>
          <p:cNvPr id="7" name="TextBox 6">
            <a:extLst>
              <a:ext uri="{FF2B5EF4-FFF2-40B4-BE49-F238E27FC236}">
                <a16:creationId xmlns:a16="http://schemas.microsoft.com/office/drawing/2014/main" id="{CA29BC35-0AC3-46EF-BEBC-4252FBC849E8}"/>
              </a:ext>
            </a:extLst>
          </p:cNvPr>
          <p:cNvSpPr txBox="1"/>
          <p:nvPr/>
        </p:nvSpPr>
        <p:spPr>
          <a:xfrm>
            <a:off x="654836" y="3938808"/>
            <a:ext cx="6843728" cy="1754326"/>
          </a:xfrm>
          <a:prstGeom prst="rect">
            <a:avLst/>
          </a:prstGeom>
          <a:noFill/>
        </p:spPr>
        <p:txBody>
          <a:bodyPr wrap="square">
            <a:spAutoFit/>
          </a:bodyPr>
          <a:lstStyle/>
          <a:p>
            <a:pPr algn="l" defTabSz="685800" rtl="0">
              <a:defRPr/>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stA; </a:t>
            </a:r>
            <a:r>
              <a:rPr lang="en-US" dirty="0">
                <a:solidFill>
                  <a:srgbClr val="008000"/>
                </a:solidFill>
                <a:latin typeface="Consolas" panose="020B0609020204030204" pitchFamily="49" charset="0"/>
              </a:rPr>
              <a:t>//stA is reference</a:t>
            </a:r>
            <a:endParaRPr lang="en-US" dirty="0">
              <a:solidFill>
                <a:srgbClr val="000000"/>
              </a:solidFill>
              <a:latin typeface="Consolas" panose="020B0609020204030204" pitchFamily="49" charset="0"/>
            </a:endParaRPr>
          </a:p>
          <a:p>
            <a:pPr algn="l" defTabSz="685800" rtl="0">
              <a:defRPr/>
            </a:pPr>
            <a:r>
              <a:rPr lang="en-US" dirty="0">
                <a:solidFill>
                  <a:srgbClr val="008000"/>
                </a:solidFill>
                <a:latin typeface="Consolas" panose="020B0609020204030204" pitchFamily="49" charset="0"/>
              </a:rPr>
              <a:t>stA</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aaa</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stA points to "</a:t>
            </a:r>
            <a:r>
              <a:rPr lang="en-US" dirty="0" err="1">
                <a:solidFill>
                  <a:srgbClr val="008000"/>
                </a:solidFill>
                <a:latin typeface="Consolas" panose="020B0609020204030204" pitchFamily="49" charset="0"/>
              </a:rPr>
              <a:t>aaa</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pPr algn="l" defTabSz="685800" rtl="0">
              <a:defRPr/>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stB</a:t>
            </a:r>
            <a:r>
              <a:rPr lang="en-US" dirty="0">
                <a:solidFill>
                  <a:srgbClr val="000000"/>
                </a:solidFill>
                <a:latin typeface="Consolas" panose="020B0609020204030204" pitchFamily="49" charset="0"/>
              </a:rPr>
              <a:t> = stA; </a:t>
            </a:r>
            <a:r>
              <a:rPr lang="en-US" dirty="0">
                <a:solidFill>
                  <a:srgbClr val="00800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8000"/>
                </a:solidFill>
                <a:latin typeface="Consolas" panose="020B0609020204030204" pitchFamily="49" charset="0"/>
              </a:rPr>
              <a:t>stB</a:t>
            </a:r>
            <a:r>
              <a:rPr lang="en-US" dirty="0">
                <a:solidFill>
                  <a:srgbClr val="008000"/>
                </a:solidFill>
                <a:latin typeface="Consolas" panose="020B0609020204030204" pitchFamily="49" charset="0"/>
              </a:rPr>
              <a:t> is another </a:t>
            </a:r>
            <a:r>
              <a:rPr lang="en-US" dirty="0" err="1">
                <a:solidFill>
                  <a:srgbClr val="008000"/>
                </a:solidFill>
                <a:latin typeface="Consolas" panose="020B0609020204030204" pitchFamily="49" charset="0"/>
              </a:rPr>
              <a:t>refernce</a:t>
            </a:r>
            <a:r>
              <a:rPr lang="en-US" dirty="0">
                <a:solidFill>
                  <a:srgbClr val="008000"/>
                </a:solidFill>
                <a:latin typeface="Consolas" panose="020B0609020204030204" pitchFamily="49" charset="0"/>
              </a:rPr>
              <a:t> points to another "</a:t>
            </a:r>
            <a:r>
              <a:rPr lang="en-US" dirty="0" err="1">
                <a:solidFill>
                  <a:srgbClr val="008000"/>
                </a:solidFill>
                <a:latin typeface="Consolas" panose="020B0609020204030204" pitchFamily="49" charset="0"/>
              </a:rPr>
              <a:t>aaa</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pPr algn="l" defTabSz="685800" rtl="0">
              <a:defRPr/>
            </a:pPr>
            <a:r>
              <a:rPr lang="en-US" dirty="0" err="1">
                <a:solidFill>
                  <a:srgbClr val="000000"/>
                </a:solidFill>
                <a:latin typeface="Consolas" panose="020B0609020204030204" pitchFamily="49" charset="0"/>
              </a:rPr>
              <a:t>Console.WriteLine</a:t>
            </a:r>
            <a:r>
              <a:rPr lang="en-US" dirty="0">
                <a:solidFill>
                  <a:srgbClr val="000000"/>
                </a:solidFill>
                <a:latin typeface="Consolas" panose="020B0609020204030204" pitchFamily="49" charset="0"/>
              </a:rPr>
              <a:t>(s2); </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aaa</a:t>
            </a:r>
            <a:endParaRPr lang="en-US" dirty="0">
              <a:solidFill>
                <a:srgbClr val="000000"/>
              </a:solidFill>
              <a:latin typeface="Consolas" panose="020B0609020204030204" pitchFamily="49" charset="0"/>
            </a:endParaRPr>
          </a:p>
          <a:p>
            <a:pPr algn="l" defTabSz="685800" rtl="0">
              <a:defRPr/>
            </a:pPr>
            <a:r>
              <a:rPr lang="en-US" dirty="0">
                <a:solidFill>
                  <a:srgbClr val="008000"/>
                </a:solidFill>
                <a:latin typeface="Consolas" panose="020B0609020204030204" pitchFamily="49" charset="0"/>
              </a:rPr>
              <a:t>//changes in </a:t>
            </a:r>
            <a:r>
              <a:rPr lang="en-US" dirty="0" err="1">
                <a:solidFill>
                  <a:srgbClr val="008000"/>
                </a:solidFill>
                <a:latin typeface="Consolas" panose="020B0609020204030204" pitchFamily="49" charset="0"/>
              </a:rPr>
              <a:t>stB</a:t>
            </a:r>
            <a:r>
              <a:rPr lang="en-US" dirty="0">
                <a:solidFill>
                  <a:srgbClr val="008000"/>
                </a:solidFill>
                <a:latin typeface="Consolas" panose="020B0609020204030204" pitchFamily="49" charset="0"/>
              </a:rPr>
              <a:t> will not affect stA and vice versa</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0338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סטטיים</a:t>
            </a:r>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3895072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תזכורת קצרה - הפניה</a:t>
            </a:r>
          </a:p>
        </p:txBody>
      </p:sp>
      <p:sp>
        <p:nvSpPr>
          <p:cNvPr id="3" name="מציין מיקום תוכן 2"/>
          <p:cNvSpPr>
            <a:spLocks noGrp="1"/>
          </p:cNvSpPr>
          <p:nvPr>
            <p:ph idx="1"/>
          </p:nvPr>
        </p:nvSpPr>
        <p:spPr/>
        <p:txBody>
          <a:bodyPr/>
          <a:lstStyle/>
          <a:p>
            <a:r>
              <a:rPr lang="he-IL" dirty="0"/>
              <a:t>הפניה היא מעין מצביע ששקוף למשתמש.</a:t>
            </a:r>
          </a:p>
          <a:p>
            <a:pPr marL="0" indent="0">
              <a:buNone/>
            </a:pPr>
            <a:endParaRPr lang="he-IL" dirty="0"/>
          </a:p>
          <a:p>
            <a:r>
              <a:rPr lang="he-IL" dirty="0"/>
              <a:t>במצביע יש הבחנה בין מצביע לבין התוכן, ולכן ישנן שתי פקודות שונות (בשפת </a:t>
            </a:r>
            <a:r>
              <a:rPr lang="en-US" dirty="0"/>
              <a:t>C</a:t>
            </a:r>
            <a:r>
              <a:rPr lang="he-IL" dirty="0"/>
              <a:t>++):</a:t>
            </a:r>
          </a:p>
          <a:p>
            <a:pPr lvl="1"/>
            <a:r>
              <a:rPr lang="en-US" dirty="0"/>
              <a:t>P = A</a:t>
            </a:r>
            <a:r>
              <a:rPr lang="he-IL" dirty="0"/>
              <a:t> – פקודה זו משנה את המצביע, כך שיצביע למקום אחר. (</a:t>
            </a:r>
            <a:r>
              <a:rPr lang="en-US" dirty="0"/>
              <a:t>A</a:t>
            </a:r>
            <a:r>
              <a:rPr lang="he-IL" dirty="0"/>
              <a:t> צ"ל מסוג מצביע, ו</a:t>
            </a:r>
            <a:r>
              <a:rPr lang="en-US" dirty="0"/>
              <a:t>P</a:t>
            </a:r>
            <a:r>
              <a:rPr lang="he-IL" dirty="0"/>
              <a:t> יצביע לאותו מקום כמו </a:t>
            </a:r>
            <a:r>
              <a:rPr lang="en-US" dirty="0"/>
              <a:t>A</a:t>
            </a:r>
            <a:r>
              <a:rPr lang="he-IL" dirty="0"/>
              <a:t>)</a:t>
            </a:r>
          </a:p>
          <a:p>
            <a:pPr lvl="1"/>
            <a:r>
              <a:rPr lang="en-US" dirty="0"/>
              <a:t>*P = B</a:t>
            </a:r>
            <a:r>
              <a:rPr lang="he-IL" dirty="0"/>
              <a:t> – פקודה זו משנה את התא </a:t>
            </a:r>
            <a:r>
              <a:rPr lang="he-IL" dirty="0" err="1"/>
              <a:t>המוצבע</a:t>
            </a:r>
            <a:r>
              <a:rPr lang="he-IL" dirty="0"/>
              <a:t>, כך שיכיל ערך אחר (</a:t>
            </a:r>
            <a:r>
              <a:rPr lang="en-US" dirty="0"/>
              <a:t>A</a:t>
            </a:r>
            <a:r>
              <a:rPr lang="he-IL" dirty="0"/>
              <a:t> מהסוג שעליו מצביע </a:t>
            </a:r>
            <a:r>
              <a:rPr lang="en-US" dirty="0"/>
              <a:t>P</a:t>
            </a:r>
            <a:r>
              <a:rPr lang="he-IL" dirty="0"/>
              <a:t>, כגון שלם. והערך </a:t>
            </a:r>
            <a:r>
              <a:rPr lang="he-IL" u="sng" dirty="0"/>
              <a:t>מועתק</a:t>
            </a:r>
            <a:r>
              <a:rPr lang="he-IL" dirty="0"/>
              <a:t> מ</a:t>
            </a:r>
            <a:r>
              <a:rPr lang="en-US" dirty="0"/>
              <a:t>A</a:t>
            </a:r>
            <a:r>
              <a:rPr lang="he-IL" dirty="0"/>
              <a:t> למשתנה </a:t>
            </a:r>
            <a:r>
              <a:rPr lang="he-IL" dirty="0" err="1"/>
              <a:t>המוצבע</a:t>
            </a:r>
            <a:r>
              <a:rPr lang="he-IL" dirty="0"/>
              <a:t>)</a:t>
            </a:r>
          </a:p>
        </p:txBody>
      </p:sp>
      <p:sp>
        <p:nvSpPr>
          <p:cNvPr id="4" name="יהלום 3"/>
          <p:cNvSpPr/>
          <p:nvPr/>
        </p:nvSpPr>
        <p:spPr>
          <a:xfrm>
            <a:off x="2195736" y="5805264"/>
            <a:ext cx="432048" cy="57606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 name="מחבר חץ ישר 5"/>
          <p:cNvCxnSpPr/>
          <p:nvPr/>
        </p:nvCxnSpPr>
        <p:spPr>
          <a:xfrm>
            <a:off x="2411760" y="6093296"/>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מלבן 6"/>
          <p:cNvSpPr/>
          <p:nvPr/>
        </p:nvSpPr>
        <p:spPr>
          <a:xfrm>
            <a:off x="3779912" y="5805264"/>
            <a:ext cx="72008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יהלום 7"/>
          <p:cNvSpPr/>
          <p:nvPr/>
        </p:nvSpPr>
        <p:spPr>
          <a:xfrm>
            <a:off x="4932040" y="5805264"/>
            <a:ext cx="432048" cy="57606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 name="מחבר חץ ישר 8"/>
          <p:cNvCxnSpPr/>
          <p:nvPr/>
        </p:nvCxnSpPr>
        <p:spPr>
          <a:xfrm>
            <a:off x="5148064" y="6093296"/>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מלבן 9"/>
          <p:cNvSpPr/>
          <p:nvPr/>
        </p:nvSpPr>
        <p:spPr>
          <a:xfrm>
            <a:off x="6516216" y="5805264"/>
            <a:ext cx="72008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p:cNvSpPr txBox="1"/>
          <p:nvPr/>
        </p:nvSpPr>
        <p:spPr>
          <a:xfrm>
            <a:off x="2195736" y="5445224"/>
            <a:ext cx="432048" cy="369332"/>
          </a:xfrm>
          <a:prstGeom prst="rect">
            <a:avLst/>
          </a:prstGeom>
          <a:noFill/>
        </p:spPr>
        <p:txBody>
          <a:bodyPr wrap="square" rtlCol="1">
            <a:spAutoFit/>
          </a:bodyPr>
          <a:lstStyle/>
          <a:p>
            <a:r>
              <a:rPr lang="en-US" dirty="0"/>
              <a:t>P</a:t>
            </a:r>
            <a:endParaRPr lang="he-IL" dirty="0"/>
          </a:p>
        </p:txBody>
      </p:sp>
      <p:sp>
        <p:nvSpPr>
          <p:cNvPr id="12" name="TextBox 11"/>
          <p:cNvSpPr txBox="1"/>
          <p:nvPr/>
        </p:nvSpPr>
        <p:spPr>
          <a:xfrm>
            <a:off x="4932040" y="5445224"/>
            <a:ext cx="432048" cy="369332"/>
          </a:xfrm>
          <a:prstGeom prst="rect">
            <a:avLst/>
          </a:prstGeom>
          <a:noFill/>
        </p:spPr>
        <p:txBody>
          <a:bodyPr wrap="square" rtlCol="1">
            <a:spAutoFit/>
          </a:bodyPr>
          <a:lstStyle/>
          <a:p>
            <a:r>
              <a:rPr lang="en-US" dirty="0"/>
              <a:t>A</a:t>
            </a:r>
            <a:endParaRPr lang="he-IL" dirty="0"/>
          </a:p>
        </p:txBody>
      </p:sp>
      <p:sp>
        <p:nvSpPr>
          <p:cNvPr id="13" name="TextBox 12"/>
          <p:cNvSpPr txBox="1"/>
          <p:nvPr/>
        </p:nvSpPr>
        <p:spPr>
          <a:xfrm>
            <a:off x="6660232" y="5435932"/>
            <a:ext cx="432048" cy="369332"/>
          </a:xfrm>
          <a:prstGeom prst="rect">
            <a:avLst/>
          </a:prstGeom>
          <a:noFill/>
        </p:spPr>
        <p:txBody>
          <a:bodyPr wrap="square" rtlCol="1">
            <a:spAutoFit/>
          </a:bodyPr>
          <a:lstStyle/>
          <a:p>
            <a:r>
              <a:rPr lang="en-US" dirty="0"/>
              <a:t>B</a:t>
            </a:r>
            <a:endParaRPr lang="he-IL" dirty="0"/>
          </a:p>
        </p:txBody>
      </p:sp>
      <p:sp>
        <p:nvSpPr>
          <p:cNvPr id="14" name="TextBox 13"/>
          <p:cNvSpPr txBox="1"/>
          <p:nvPr/>
        </p:nvSpPr>
        <p:spPr>
          <a:xfrm>
            <a:off x="6660232" y="5877272"/>
            <a:ext cx="432048" cy="523220"/>
          </a:xfrm>
          <a:prstGeom prst="rect">
            <a:avLst/>
          </a:prstGeom>
          <a:noFill/>
        </p:spPr>
        <p:txBody>
          <a:bodyPr wrap="square" rtlCol="1">
            <a:spAutoFit/>
          </a:bodyPr>
          <a:lstStyle/>
          <a:p>
            <a:r>
              <a:rPr lang="en-US" sz="2800" dirty="0"/>
              <a:t>8</a:t>
            </a:r>
            <a:endParaRPr lang="he-IL" sz="2800" dirty="0"/>
          </a:p>
        </p:txBody>
      </p:sp>
      <p:sp>
        <p:nvSpPr>
          <p:cNvPr id="15" name="TextBox 14"/>
          <p:cNvSpPr txBox="1"/>
          <p:nvPr/>
        </p:nvSpPr>
        <p:spPr>
          <a:xfrm>
            <a:off x="3923928" y="5877272"/>
            <a:ext cx="432048" cy="523220"/>
          </a:xfrm>
          <a:prstGeom prst="rect">
            <a:avLst/>
          </a:prstGeom>
          <a:noFill/>
        </p:spPr>
        <p:txBody>
          <a:bodyPr wrap="square" rtlCol="1">
            <a:spAutoFit/>
          </a:bodyPr>
          <a:lstStyle/>
          <a:p>
            <a:r>
              <a:rPr lang="en-US" sz="2800" dirty="0"/>
              <a:t>8</a:t>
            </a:r>
            <a:endParaRPr lang="he-IL" sz="2800" dirty="0"/>
          </a:p>
        </p:txBody>
      </p:sp>
      <p:sp>
        <p:nvSpPr>
          <p:cNvPr id="17" name="צורה חופשית 16"/>
          <p:cNvSpPr/>
          <p:nvPr/>
        </p:nvSpPr>
        <p:spPr>
          <a:xfrm>
            <a:off x="2425148" y="6096000"/>
            <a:ext cx="4041913" cy="650373"/>
          </a:xfrm>
          <a:custGeom>
            <a:avLst/>
            <a:gdLst>
              <a:gd name="connsiteX0" fmla="*/ 0 w 4041913"/>
              <a:gd name="connsiteY0" fmla="*/ 0 h 650373"/>
              <a:gd name="connsiteX1" fmla="*/ 2160104 w 4041913"/>
              <a:gd name="connsiteY1" fmla="*/ 649357 h 650373"/>
              <a:gd name="connsiteX2" fmla="*/ 4041913 w 4041913"/>
              <a:gd name="connsiteY2" fmla="*/ 119270 h 650373"/>
            </a:gdLst>
            <a:ahLst/>
            <a:cxnLst>
              <a:cxn ang="0">
                <a:pos x="connsiteX0" y="connsiteY0"/>
              </a:cxn>
              <a:cxn ang="0">
                <a:pos x="connsiteX1" y="connsiteY1"/>
              </a:cxn>
              <a:cxn ang="0">
                <a:pos x="connsiteX2" y="connsiteY2"/>
              </a:cxn>
            </a:cxnLst>
            <a:rect l="l" t="t" r="r" b="b"/>
            <a:pathLst>
              <a:path w="4041913" h="650373">
                <a:moveTo>
                  <a:pt x="0" y="0"/>
                </a:moveTo>
                <a:cubicBezTo>
                  <a:pt x="743226" y="314739"/>
                  <a:pt x="1486452" y="629479"/>
                  <a:pt x="2160104" y="649357"/>
                </a:cubicBezTo>
                <a:cubicBezTo>
                  <a:pt x="2833756" y="669235"/>
                  <a:pt x="3437834" y="394252"/>
                  <a:pt x="4041913" y="11927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1675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remove" nodeType="clickEffect">
                                  <p:stCondLst>
                                    <p:cond delay="0"/>
                                  </p:stCondLst>
                                  <p:childTnLst>
                                    <p:animScale>
                                      <p:cBhvr>
                                        <p:cTn id="6" dur="2000" fill="hold"/>
                                        <p:tgtEl>
                                          <p:spTgt spid="3">
                                            <p:txEl>
                                              <p:pRg st="3" end="3"/>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 presetClass="emph" presetSubtype="0" fill="remove" nodeType="clickEffect">
                                  <p:stCondLst>
                                    <p:cond delay="0"/>
                                  </p:stCondLst>
                                  <p:childTnLst>
                                    <p:animScale>
                                      <p:cBhvr>
                                        <p:cTn id="23" dur="2000" fill="hold"/>
                                        <p:tgtEl>
                                          <p:spTgt spid="3">
                                            <p:txEl>
                                              <p:pRg st="4" end="4"/>
                                            </p:txEl>
                                          </p:spTgt>
                                        </p:tgtEl>
                                      </p:cBhvr>
                                      <p:by x="150000" y="150000"/>
                                    </p:animScale>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cap="none" dirty="0"/>
              <a:t>תזכורת - </a:t>
            </a:r>
            <a:r>
              <a:rPr lang="en-US" cap="none" dirty="0"/>
              <a:t>Static</a:t>
            </a:r>
            <a:endParaRPr lang="he-IL" dirty="0"/>
          </a:p>
        </p:txBody>
      </p:sp>
      <p:sp>
        <p:nvSpPr>
          <p:cNvPr id="3" name="מציין מיקום תוכן 2"/>
          <p:cNvSpPr>
            <a:spLocks noGrp="1"/>
          </p:cNvSpPr>
          <p:nvPr>
            <p:ph idx="1"/>
          </p:nvPr>
        </p:nvSpPr>
        <p:spPr/>
        <p:txBody>
          <a:bodyPr>
            <a:normAutofit/>
          </a:bodyPr>
          <a:lstStyle/>
          <a:p>
            <a:r>
              <a:rPr lang="he-IL" sz="2800" dirty="0"/>
              <a:t>למשל  </a:t>
            </a:r>
            <a:r>
              <a:rPr lang="he-IL" sz="2800" dirty="0">
                <a:solidFill>
                  <a:srgbClr val="FF0000"/>
                </a:solidFill>
              </a:rPr>
              <a:t> </a:t>
            </a:r>
            <a:r>
              <a:rPr lang="en-US" sz="2800" dirty="0">
                <a:solidFill>
                  <a:srgbClr val="FF0000"/>
                </a:solidFill>
              </a:rPr>
              <a:t>private static </a:t>
            </a:r>
            <a:r>
              <a:rPr lang="en-US" sz="2800" dirty="0" err="1">
                <a:solidFill>
                  <a:srgbClr val="FF0000"/>
                </a:solidFill>
              </a:rPr>
              <a:t>int</a:t>
            </a:r>
            <a:r>
              <a:rPr lang="en-US" sz="2800" dirty="0">
                <a:solidFill>
                  <a:srgbClr val="FF0000"/>
                </a:solidFill>
              </a:rPr>
              <a:t> code = 0;</a:t>
            </a:r>
            <a:endParaRPr lang="he-IL" sz="2800" dirty="0">
              <a:solidFill>
                <a:srgbClr val="FF0000"/>
              </a:solidFill>
            </a:endParaRPr>
          </a:p>
          <a:p>
            <a:pPr lvl="1"/>
            <a:r>
              <a:rPr lang="he-IL" sz="2800" dirty="0"/>
              <a:t>חובה לתת ערך בזמן ההגדרה</a:t>
            </a:r>
            <a:endParaRPr lang="he-IL" sz="2500" dirty="0">
              <a:solidFill>
                <a:srgbClr val="FF0000"/>
              </a:solidFill>
            </a:endParaRPr>
          </a:p>
          <a:p>
            <a:pPr marL="0" indent="0">
              <a:buNone/>
            </a:pPr>
            <a:endParaRPr lang="he-IL" dirty="0"/>
          </a:p>
          <a:p>
            <a:r>
              <a:rPr lang="he-IL" dirty="0"/>
              <a:t>משתנה כזה שייך למחלקה ולא לעצם מסוים</a:t>
            </a:r>
          </a:p>
          <a:p>
            <a:r>
              <a:rPr lang="he-IL" b="1" dirty="0"/>
              <a:t>גישה משם המחלקה (ואופרטור .) ולא מעצם</a:t>
            </a:r>
          </a:p>
          <a:p>
            <a:endParaRPr lang="he-IL" dirty="0"/>
          </a:p>
          <a:p>
            <a:r>
              <a:rPr lang="he-IL" dirty="0"/>
              <a:t>מתודות סטטיות משתמשות רק במשתנים סטטיים ולא מכירות את </a:t>
            </a:r>
            <a:r>
              <a:rPr lang="en-US" dirty="0"/>
              <a:t>this</a:t>
            </a:r>
            <a:endParaRPr lang="he-IL" dirty="0"/>
          </a:p>
          <a:p>
            <a:r>
              <a:rPr lang="he-IL" dirty="0"/>
              <a:t>נוצר להם מקום בזיכרון עוד לפני יצירת עצם מהמחלקה</a:t>
            </a:r>
          </a:p>
        </p:txBody>
      </p:sp>
    </p:spTree>
    <p:extLst>
      <p:ext uri="{BB962C8B-B14F-4D97-AF65-F5344CB8AC3E}">
        <p14:creationId xmlns:p14="http://schemas.microsoft.com/office/powerpoint/2010/main" val="122976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he-IL" dirty="0"/>
              <a:t>דוגמא – מספר פריט סודר</a:t>
            </a:r>
          </a:p>
        </p:txBody>
      </p:sp>
      <p:sp>
        <p:nvSpPr>
          <p:cNvPr id="3" name="מציין מיקום תוכן 2"/>
          <p:cNvSpPr>
            <a:spLocks noGrp="1"/>
          </p:cNvSpPr>
          <p:nvPr>
            <p:ph idx="1"/>
          </p:nvPr>
        </p:nvSpPr>
        <p:spPr>
          <a:xfrm>
            <a:off x="457200" y="1609416"/>
            <a:ext cx="7787208" cy="4846320"/>
          </a:xfrm>
        </p:spPr>
        <p:txBody>
          <a:bodyPr>
            <a:normAutofit fontScale="70000" lnSpcReduction="20000"/>
          </a:bodyPr>
          <a:lstStyle/>
          <a:p>
            <a:pPr marL="0" indent="0" algn="l" rtl="0">
              <a:buNone/>
            </a:pPr>
            <a:r>
              <a:rPr lang="en-US" dirty="0"/>
              <a:t>class Product     {         </a:t>
            </a:r>
          </a:p>
          <a:p>
            <a:pPr marL="0" indent="0" algn="l" rtl="0">
              <a:buNone/>
            </a:pPr>
            <a:r>
              <a:rPr lang="en-US" dirty="0">
                <a:solidFill>
                  <a:srgbClr val="FF0000"/>
                </a:solidFill>
              </a:rPr>
              <a:t>	private static </a:t>
            </a:r>
            <a:r>
              <a:rPr lang="en-US" dirty="0" err="1">
                <a:solidFill>
                  <a:srgbClr val="FF0000"/>
                </a:solidFill>
              </a:rPr>
              <a:t>int</a:t>
            </a:r>
            <a:r>
              <a:rPr lang="en-US" dirty="0">
                <a:solidFill>
                  <a:srgbClr val="FF0000"/>
                </a:solidFill>
              </a:rPr>
              <a:t> code = 0;         </a:t>
            </a:r>
          </a:p>
          <a:p>
            <a:pPr marL="0" indent="0" algn="l" rtl="0">
              <a:buNone/>
            </a:pPr>
            <a:r>
              <a:rPr lang="en-US" dirty="0"/>
              <a:t>	public </a:t>
            </a:r>
            <a:r>
              <a:rPr lang="en-US" dirty="0" err="1"/>
              <a:t>int</a:t>
            </a:r>
            <a:r>
              <a:rPr lang="en-US" dirty="0"/>
              <a:t> Id { get; private set; }         </a:t>
            </a:r>
          </a:p>
          <a:p>
            <a:pPr marL="0" indent="0" algn="l" rtl="0">
              <a:buNone/>
            </a:pPr>
            <a:r>
              <a:rPr lang="en-US" dirty="0"/>
              <a:t>	public string Name { get; set; }                  	</a:t>
            </a:r>
          </a:p>
          <a:p>
            <a:pPr marL="0" indent="0" algn="l" rtl="0">
              <a:buNone/>
            </a:pPr>
            <a:r>
              <a:rPr lang="en-US" dirty="0"/>
              <a:t>	public Product(string name)      {             					</a:t>
            </a:r>
            <a:r>
              <a:rPr lang="en-US" dirty="0" err="1">
                <a:solidFill>
                  <a:srgbClr val="FF0000"/>
                </a:solidFill>
              </a:rPr>
              <a:t>this.Id</a:t>
            </a:r>
            <a:r>
              <a:rPr lang="en-US" dirty="0">
                <a:solidFill>
                  <a:srgbClr val="FF0000"/>
                </a:solidFill>
              </a:rPr>
              <a:t> = code++;      </a:t>
            </a:r>
            <a:br>
              <a:rPr lang="en-US" dirty="0">
                <a:solidFill>
                  <a:srgbClr val="FF0000"/>
                </a:solidFill>
              </a:rPr>
            </a:br>
            <a:r>
              <a:rPr lang="en-US" dirty="0">
                <a:solidFill>
                  <a:srgbClr val="FF0000"/>
                </a:solidFill>
              </a:rPr>
              <a:t>		</a:t>
            </a:r>
            <a:r>
              <a:rPr lang="en-US" dirty="0" err="1"/>
              <a:t>this.Name</a:t>
            </a:r>
            <a:r>
              <a:rPr lang="en-US" dirty="0"/>
              <a:t> = name;         }</a:t>
            </a:r>
          </a:p>
          <a:p>
            <a:pPr marL="0" indent="0" algn="l" rtl="0">
              <a:buNone/>
            </a:pPr>
            <a:r>
              <a:rPr lang="en-US" dirty="0"/>
              <a:t>	</a:t>
            </a:r>
            <a:r>
              <a:rPr lang="en-US" dirty="0">
                <a:solidFill>
                  <a:srgbClr val="FF0000"/>
                </a:solidFill>
              </a:rPr>
              <a:t>public static void f1()  </a:t>
            </a:r>
            <a:r>
              <a:rPr lang="en-US" dirty="0"/>
              <a:t>	{ 	code = 5; 	}     }      </a:t>
            </a:r>
          </a:p>
          <a:p>
            <a:pPr marL="0" indent="0" algn="l" rtl="0">
              <a:buNone/>
            </a:pPr>
            <a:r>
              <a:rPr lang="en-US" dirty="0"/>
              <a:t>   class Program     {         </a:t>
            </a:r>
          </a:p>
          <a:p>
            <a:pPr marL="0" indent="0" algn="l" rtl="0">
              <a:buNone/>
            </a:pPr>
            <a:r>
              <a:rPr lang="en-US" dirty="0"/>
              <a:t>	</a:t>
            </a:r>
            <a:r>
              <a:rPr lang="en-US" dirty="0">
                <a:solidFill>
                  <a:srgbClr val="FF0000"/>
                </a:solidFill>
              </a:rPr>
              <a:t>static</a:t>
            </a:r>
            <a:r>
              <a:rPr lang="en-US" dirty="0"/>
              <a:t> void Main(string[] </a:t>
            </a:r>
            <a:r>
              <a:rPr lang="en-US" dirty="0" err="1"/>
              <a:t>args</a:t>
            </a:r>
            <a:r>
              <a:rPr lang="en-US" dirty="0"/>
              <a:t>)         {            </a:t>
            </a:r>
          </a:p>
          <a:p>
            <a:pPr marL="0" indent="0" algn="l" rtl="0">
              <a:buNone/>
            </a:pPr>
            <a:r>
              <a:rPr lang="en-US" dirty="0"/>
              <a:t>		Product p1 = new Product("mouse");             			Product p2 = new Product("keyboard");   </a:t>
            </a:r>
          </a:p>
          <a:p>
            <a:pPr marL="0" indent="0" algn="l" rtl="0">
              <a:buNone/>
            </a:pPr>
            <a:r>
              <a:rPr lang="en-US" dirty="0"/>
              <a:t>		Product.f1();</a:t>
            </a:r>
          </a:p>
          <a:p>
            <a:pPr marL="0" indent="0" algn="l" rtl="0">
              <a:buNone/>
            </a:pPr>
            <a:r>
              <a:rPr lang="en-US" dirty="0"/>
              <a:t>		Product p3 = new Product("microphone");             			</a:t>
            </a:r>
            <a:r>
              <a:rPr lang="en-US" dirty="0" err="1"/>
              <a:t>Console.WriteLine</a:t>
            </a:r>
            <a:r>
              <a:rPr lang="en-US" dirty="0"/>
              <a:t>("</a:t>
            </a:r>
            <a:r>
              <a:rPr lang="en-US" sz="1600" dirty="0"/>
              <a:t>p1: id={0,-3} name = {1}", p1.Id, p1.Name”</a:t>
            </a:r>
            <a:r>
              <a:rPr lang="en-US" dirty="0"/>
              <a:t>);             		</a:t>
            </a:r>
            <a:r>
              <a:rPr lang="en-US" dirty="0" err="1"/>
              <a:t>Console.WriteLine</a:t>
            </a:r>
            <a:r>
              <a:rPr lang="en-US" dirty="0"/>
              <a:t>("</a:t>
            </a:r>
            <a:r>
              <a:rPr lang="en-US" sz="1600" dirty="0"/>
              <a:t>p2: id={0,-3} name = {1}", p2.Id, p2.Name”</a:t>
            </a:r>
            <a:r>
              <a:rPr lang="en-US" dirty="0"/>
              <a:t>);             		</a:t>
            </a:r>
            <a:r>
              <a:rPr lang="en-US" dirty="0" err="1"/>
              <a:t>Console.WriteLine</a:t>
            </a:r>
            <a:r>
              <a:rPr lang="en-US" dirty="0"/>
              <a:t>("</a:t>
            </a:r>
            <a:r>
              <a:rPr lang="en-US" sz="1600" dirty="0"/>
              <a:t>p3: id={0,-3} name = {1}", p3.Id, p3.Name”</a:t>
            </a:r>
            <a:r>
              <a:rPr lang="en-US" dirty="0"/>
              <a:t>);         }     } } </a:t>
            </a:r>
            <a:endParaRPr lang="he-IL" dirty="0"/>
          </a:p>
        </p:txBody>
      </p:sp>
      <p:sp>
        <p:nvSpPr>
          <p:cNvPr id="4" name="תרשים זרימה: קלט ידני 3"/>
          <p:cNvSpPr/>
          <p:nvPr/>
        </p:nvSpPr>
        <p:spPr>
          <a:xfrm>
            <a:off x="971600" y="6309320"/>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Solid28</a:t>
            </a:r>
          </a:p>
        </p:txBody>
      </p:sp>
    </p:spTree>
    <p:extLst>
      <p:ext uri="{BB962C8B-B14F-4D97-AF65-F5344CB8AC3E}">
        <p14:creationId xmlns:p14="http://schemas.microsoft.com/office/powerpoint/2010/main" val="415296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דוגמא נוספת - מטופל</a:t>
            </a:r>
          </a:p>
        </p:txBody>
      </p:sp>
      <p:sp>
        <p:nvSpPr>
          <p:cNvPr id="3" name="מציין מיקום תוכן 2"/>
          <p:cNvSpPr>
            <a:spLocks noGrp="1"/>
          </p:cNvSpPr>
          <p:nvPr>
            <p:ph idx="1"/>
          </p:nvPr>
        </p:nvSpPr>
        <p:spPr/>
        <p:txBody>
          <a:bodyPr>
            <a:noAutofit/>
          </a:bodyPr>
          <a:lstStyle/>
          <a:p>
            <a:pPr marL="0" indent="0" algn="l" rtl="0">
              <a:buNone/>
            </a:pPr>
            <a:r>
              <a:rPr lang="en-US" sz="1800" dirty="0"/>
              <a:t>class Patient {</a:t>
            </a:r>
          </a:p>
          <a:p>
            <a:pPr marL="0" indent="0" algn="l" rtl="0">
              <a:buNone/>
            </a:pPr>
            <a:r>
              <a:rPr lang="en-US" sz="1800" dirty="0"/>
              <a:t>       string name ;</a:t>
            </a:r>
          </a:p>
          <a:p>
            <a:pPr marL="0" indent="0" algn="l" rtl="0">
              <a:buNone/>
            </a:pPr>
            <a:r>
              <a:rPr lang="en-US" sz="1800" dirty="0"/>
              <a:t>       public Patient (string name ){   this.name = name; count ++;}</a:t>
            </a:r>
          </a:p>
          <a:p>
            <a:pPr marL="0" indent="0" algn="l" rtl="0">
              <a:buNone/>
            </a:pPr>
            <a:r>
              <a:rPr lang="en-US" sz="1800" dirty="0"/>
              <a:t>        </a:t>
            </a:r>
            <a:r>
              <a:rPr lang="en-US" sz="1800" dirty="0">
                <a:solidFill>
                  <a:srgbClr val="FF0000"/>
                </a:solidFill>
              </a:rPr>
              <a:t>static</a:t>
            </a:r>
            <a:r>
              <a:rPr lang="en-US" sz="1800" dirty="0"/>
              <a:t> </a:t>
            </a:r>
            <a:r>
              <a:rPr lang="en-US" sz="1800" dirty="0" err="1"/>
              <a:t>int</a:t>
            </a:r>
            <a:r>
              <a:rPr lang="en-US" sz="1800" dirty="0"/>
              <a:t> count = 0; //private!</a:t>
            </a:r>
          </a:p>
          <a:p>
            <a:pPr marL="0" indent="0" algn="l" rtl="0">
              <a:buNone/>
            </a:pPr>
            <a:r>
              <a:rPr lang="en-US" sz="1800" dirty="0"/>
              <a:t>        public </a:t>
            </a:r>
            <a:r>
              <a:rPr lang="en-US" sz="1800" dirty="0">
                <a:solidFill>
                  <a:srgbClr val="FF0000"/>
                </a:solidFill>
              </a:rPr>
              <a:t>static</a:t>
            </a:r>
            <a:r>
              <a:rPr lang="en-US" sz="1800" dirty="0"/>
              <a:t> </a:t>
            </a:r>
            <a:r>
              <a:rPr lang="en-US" sz="1800" dirty="0" err="1"/>
              <a:t>int</a:t>
            </a:r>
            <a:r>
              <a:rPr lang="en-US" sz="1800" dirty="0"/>
              <a:t> Count (  get {return count ;}	}     }</a:t>
            </a:r>
          </a:p>
          <a:p>
            <a:pPr marL="0" indent="0" algn="l" rtl="0">
              <a:buNone/>
            </a:pPr>
            <a:endParaRPr lang="en-US" sz="1800" dirty="0">
              <a:solidFill>
                <a:srgbClr val="FF0000"/>
              </a:solidFill>
            </a:endParaRPr>
          </a:p>
          <a:p>
            <a:pPr marL="0" indent="0" algn="l" rtl="0">
              <a:buNone/>
            </a:pPr>
            <a:r>
              <a:rPr lang="en-US" sz="1800" dirty="0">
                <a:solidFill>
                  <a:srgbClr val="FF0000"/>
                </a:solidFill>
              </a:rPr>
              <a:t>static</a:t>
            </a:r>
            <a:r>
              <a:rPr lang="en-US" sz="1800" dirty="0"/>
              <a:t> class </a:t>
            </a:r>
            <a:r>
              <a:rPr lang="en-US" sz="1800" dirty="0" err="1"/>
              <a:t>MainClass</a:t>
            </a:r>
            <a:r>
              <a:rPr lang="en-US" sz="1800" dirty="0"/>
              <a:t>{</a:t>
            </a:r>
          </a:p>
          <a:p>
            <a:pPr marL="0" indent="0" algn="l" rtl="0">
              <a:buNone/>
            </a:pPr>
            <a:r>
              <a:rPr lang="en-US" sz="1800" dirty="0"/>
              <a:t>       public </a:t>
            </a:r>
            <a:r>
              <a:rPr lang="en-US" sz="1800" dirty="0">
                <a:solidFill>
                  <a:srgbClr val="FF0000"/>
                </a:solidFill>
              </a:rPr>
              <a:t>static</a:t>
            </a:r>
            <a:r>
              <a:rPr lang="en-US" sz="1800" dirty="0"/>
              <a:t> void Main ( ) {</a:t>
            </a:r>
          </a:p>
          <a:p>
            <a:pPr marL="0" indent="0" algn="l" rtl="0">
              <a:buNone/>
            </a:pPr>
            <a:r>
              <a:rPr lang="en-US" sz="1800" dirty="0"/>
              <a:t>	Patient p1 = new Patient (“</a:t>
            </a:r>
            <a:r>
              <a:rPr lang="en-US" sz="1800" dirty="0" err="1"/>
              <a:t>esther</a:t>
            </a:r>
            <a:r>
              <a:rPr lang="en-US" sz="1800" dirty="0"/>
              <a:t>”);</a:t>
            </a:r>
          </a:p>
          <a:p>
            <a:pPr marL="0" indent="0" algn="l" rtl="0">
              <a:buNone/>
            </a:pPr>
            <a:r>
              <a:rPr lang="en-US" sz="1800" dirty="0"/>
              <a:t>	Patient p2 = new Patient (“</a:t>
            </a:r>
            <a:r>
              <a:rPr lang="en-US" sz="1800" dirty="0" err="1"/>
              <a:t>ravital</a:t>
            </a:r>
            <a:r>
              <a:rPr lang="en-US" sz="1800" dirty="0"/>
              <a:t>”);</a:t>
            </a:r>
          </a:p>
          <a:p>
            <a:pPr marL="0" indent="0" algn="l" rtl="0">
              <a:buNone/>
            </a:pPr>
            <a:r>
              <a:rPr lang="en-US" sz="1800" dirty="0"/>
              <a:t>	Patient p3 = new Patient (“</a:t>
            </a:r>
            <a:r>
              <a:rPr lang="en-US" sz="1800" dirty="0" err="1"/>
              <a:t>moshe</a:t>
            </a:r>
            <a:r>
              <a:rPr lang="en-US" sz="1800" dirty="0"/>
              <a:t>”);</a:t>
            </a:r>
          </a:p>
          <a:p>
            <a:pPr marL="0" indent="0" algn="l" rtl="0">
              <a:buNone/>
            </a:pPr>
            <a:r>
              <a:rPr lang="en-US" sz="1800" dirty="0"/>
              <a:t>	Patient p4 = new Patient (“</a:t>
            </a:r>
            <a:r>
              <a:rPr lang="en-US" sz="1800" dirty="0" err="1"/>
              <a:t>aharon</a:t>
            </a:r>
            <a:r>
              <a:rPr lang="en-US" sz="1800" dirty="0"/>
              <a:t>”);</a:t>
            </a:r>
          </a:p>
          <a:p>
            <a:pPr marL="0" indent="0" algn="l" rtl="0">
              <a:buNone/>
            </a:pPr>
            <a:r>
              <a:rPr lang="en-US" sz="1800" dirty="0"/>
              <a:t>	</a:t>
            </a:r>
            <a:r>
              <a:rPr lang="en-US" sz="1800" dirty="0" err="1"/>
              <a:t>cw</a:t>
            </a:r>
            <a:r>
              <a:rPr lang="en-US" sz="1800" dirty="0"/>
              <a:t> ( “{0} patients are being treated “, </a:t>
            </a:r>
            <a:r>
              <a:rPr lang="en-US" sz="1800" dirty="0" err="1"/>
              <a:t>Patient.Count</a:t>
            </a:r>
            <a:r>
              <a:rPr lang="en-US" sz="1800" dirty="0"/>
              <a:t>};</a:t>
            </a:r>
          </a:p>
          <a:p>
            <a:pPr marL="0" indent="0" algn="l" rtl="0">
              <a:buNone/>
            </a:pPr>
            <a:r>
              <a:rPr lang="en-US" sz="1800" dirty="0"/>
              <a:t>}</a:t>
            </a:r>
          </a:p>
        </p:txBody>
      </p:sp>
      <p:sp>
        <p:nvSpPr>
          <p:cNvPr id="4" name="Slide Number Placeholder 3"/>
          <p:cNvSpPr>
            <a:spLocks noGrp="1"/>
          </p:cNvSpPr>
          <p:nvPr>
            <p:ph type="sldNum" sz="quarter" idx="12"/>
          </p:nvPr>
        </p:nvSpPr>
        <p:spPr/>
        <p:txBody>
          <a:bodyPr/>
          <a:lstStyle/>
          <a:p>
            <a:fld id="{5EC9654E-5318-4238-B03D-55CEA01D4D35}" type="slidenum">
              <a:rPr lang="he-IL" smtClean="0"/>
              <a:t>52</a:t>
            </a:fld>
            <a:endParaRPr lang="he-IL"/>
          </a:p>
        </p:txBody>
      </p:sp>
      <p:pic>
        <p:nvPicPr>
          <p:cNvPr id="5" name="תמונה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2361" y="5118148"/>
            <a:ext cx="1152128" cy="1623220"/>
          </a:xfrm>
          <a:prstGeom prst="rect">
            <a:avLst/>
          </a:prstGeom>
        </p:spPr>
      </p:pic>
      <p:sp>
        <p:nvSpPr>
          <p:cNvPr id="6" name="הסבר מלבני מעוגל 17"/>
          <p:cNvSpPr/>
          <p:nvPr/>
        </p:nvSpPr>
        <p:spPr bwMode="auto">
          <a:xfrm flipH="1">
            <a:off x="5652120" y="3717032"/>
            <a:ext cx="2522022" cy="1440160"/>
          </a:xfrm>
          <a:prstGeom prst="wedgeRoundRectCallout">
            <a:avLst>
              <a:gd name="adj1" fmla="val -49210"/>
              <a:gd name="adj2" fmla="val 7803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he-IL" sz="2800" dirty="0"/>
              <a:t>איך דחפתי לכן </a:t>
            </a:r>
            <a:r>
              <a:rPr lang="he-IL" sz="2800" dirty="0" err="1"/>
              <a:t>תירגול</a:t>
            </a:r>
            <a:r>
              <a:rPr lang="he-IL" sz="2800" dirty="0"/>
              <a:t> גם על </a:t>
            </a:r>
            <a:r>
              <a:rPr lang="en-US" sz="2800" dirty="0"/>
              <a:t>property</a:t>
            </a:r>
            <a:r>
              <a:rPr lang="he-IL" sz="2800" dirty="0"/>
              <a:t>...</a:t>
            </a:r>
          </a:p>
        </p:txBody>
      </p:sp>
    </p:spTree>
    <p:extLst>
      <p:ext uri="{BB962C8B-B14F-4D97-AF65-F5344CB8AC3E}">
        <p14:creationId xmlns:p14="http://schemas.microsoft.com/office/powerpoint/2010/main" val="185398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מחלקה סטטית</a:t>
            </a:r>
          </a:p>
        </p:txBody>
      </p:sp>
      <p:sp>
        <p:nvSpPr>
          <p:cNvPr id="3" name="מציין מיקום תוכן 2"/>
          <p:cNvSpPr>
            <a:spLocks noGrp="1"/>
          </p:cNvSpPr>
          <p:nvPr>
            <p:ph idx="1"/>
          </p:nvPr>
        </p:nvSpPr>
        <p:spPr/>
        <p:txBody>
          <a:bodyPr>
            <a:noAutofit/>
          </a:bodyPr>
          <a:lstStyle/>
          <a:p>
            <a:r>
              <a:rPr lang="he-IL" sz="1800" dirty="0"/>
              <a:t>מחלקה סטטית היא כזו שבשורת ההגדרה שלה כתוב </a:t>
            </a:r>
            <a:r>
              <a:rPr lang="en-US" sz="1800" b="1" dirty="0"/>
              <a:t>static</a:t>
            </a:r>
            <a:r>
              <a:rPr lang="he-IL" sz="1800" dirty="0"/>
              <a:t> וגם  </a:t>
            </a:r>
            <a:r>
              <a:rPr lang="he-IL" sz="1800" b="1" u="sng" dirty="0"/>
              <a:t>כל</a:t>
            </a:r>
            <a:r>
              <a:rPr lang="he-IL" sz="1800" b="1" dirty="0"/>
              <a:t> המתודות והשדות שלה סטטיים</a:t>
            </a:r>
          </a:p>
          <a:p>
            <a:r>
              <a:rPr lang="he-IL" sz="1800" dirty="0"/>
              <a:t>לא ניתן לרשת ממחלקה סטטית.</a:t>
            </a:r>
            <a:endParaRPr lang="en-US" sz="1800" dirty="0"/>
          </a:p>
          <a:p>
            <a:r>
              <a:rPr lang="he-IL" sz="1800" dirty="0"/>
              <a:t>אין לה בנאי</a:t>
            </a:r>
            <a:r>
              <a:rPr lang="en-US" sz="1800" dirty="0"/>
              <a:t> </a:t>
            </a:r>
            <a:r>
              <a:rPr lang="he-IL" sz="1800" dirty="0"/>
              <a:t>רגיל, אך אפשר להגדיר לה בנאי סטטי.</a:t>
            </a:r>
            <a:endParaRPr lang="en-US" sz="1800" dirty="0"/>
          </a:p>
          <a:p>
            <a:r>
              <a:rPr lang="he-IL" sz="1800" dirty="0"/>
              <a:t>הקומפיילר לא יאפשר לי לייצר עצם ממחלקה סטטית, כמובן.</a:t>
            </a:r>
          </a:p>
          <a:p>
            <a:r>
              <a:rPr lang="he-IL" sz="1800" dirty="0"/>
              <a:t>ברגע שהגדרתי את המחלקה כסטטית אזי הקומפיילר לא יאפשר לי בטעות להוסיף למחלקה מתודה שאינה סטטית.</a:t>
            </a:r>
          </a:p>
          <a:p>
            <a:r>
              <a:rPr lang="he-IL" sz="1800" dirty="0"/>
              <a:t>משמשת כמחלקה שמספקת שירותים מכיוון שמאפשרת להפעיל את המתודות שלה בלי ליצר ממנה אובייקט.</a:t>
            </a:r>
          </a:p>
          <a:p>
            <a:r>
              <a:rPr lang="he-IL" sz="1800" kern="0" dirty="0">
                <a:latin typeface="Arial" pitchFamily="34" charset="0"/>
              </a:rPr>
              <a:t>למשל המחלקה </a:t>
            </a:r>
            <a:r>
              <a:rPr lang="en-US" sz="1800" kern="0" dirty="0" err="1">
                <a:latin typeface="Consolas" panose="020B0609020204030204" pitchFamily="49" charset="0"/>
                <a:cs typeface="Consolas" panose="020B0609020204030204" pitchFamily="49" charset="0"/>
              </a:rPr>
              <a:t>System.Math</a:t>
            </a:r>
            <a:r>
              <a:rPr lang="he-IL" sz="1800" kern="0" dirty="0">
                <a:latin typeface="Consolas" panose="020B0609020204030204" pitchFamily="49" charset="0"/>
                <a:cs typeface="Consolas" panose="020B0609020204030204" pitchFamily="49" charset="0"/>
              </a:rPr>
              <a:t>:</a:t>
            </a:r>
            <a:endParaRPr lang="he-IL" sz="1800" kern="0"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5EC9654E-5318-4238-B03D-55CEA01D4D35}" type="slidenum">
              <a:rPr lang="he-IL" smtClean="0"/>
              <a:t>53</a:t>
            </a:fld>
            <a:endParaRPr lang="he-IL"/>
          </a:p>
        </p:txBody>
      </p:sp>
      <p:sp>
        <p:nvSpPr>
          <p:cNvPr id="5" name="Rectangle 4">
            <a:extLst>
              <a:ext uri="{FF2B5EF4-FFF2-40B4-BE49-F238E27FC236}">
                <a16:creationId xmlns:a16="http://schemas.microsoft.com/office/drawing/2014/main" id="{315534B9-C01D-40C4-8D68-02F93ADDB499}"/>
              </a:ext>
            </a:extLst>
          </p:cNvPr>
          <p:cNvSpPr/>
          <p:nvPr/>
        </p:nvSpPr>
        <p:spPr>
          <a:xfrm>
            <a:off x="960832" y="5013176"/>
            <a:ext cx="5584784" cy="1200329"/>
          </a:xfrm>
          <a:prstGeom prst="rect">
            <a:avLst/>
          </a:prstGeom>
        </p:spPr>
        <p:txBody>
          <a:bodyPr wrap="square">
            <a:spAutoFit/>
          </a:bodyPr>
          <a:lstStyle/>
          <a:p>
            <a:pPr algn="l" rtl="0"/>
            <a:r>
              <a:rPr lang="en-US" dirty="0">
                <a:solidFill>
                  <a:srgbClr val="0101FD"/>
                </a:solidFill>
                <a:latin typeface="SFMono-Regular"/>
              </a:rPr>
              <a:t>double</a:t>
            </a:r>
            <a:r>
              <a:rPr lang="en-US" dirty="0">
                <a:solidFill>
                  <a:srgbClr val="171717"/>
                </a:solidFill>
                <a:latin typeface="SFMono-Regular"/>
              </a:rPr>
              <a:t> dub = -3.14;</a:t>
            </a:r>
          </a:p>
          <a:p>
            <a:pPr algn="l" rtl="0"/>
            <a:r>
              <a:rPr lang="en-US" dirty="0" err="1">
                <a:solidFill>
                  <a:srgbClr val="171717"/>
                </a:solidFill>
                <a:latin typeface="SFMono-Regular"/>
              </a:rPr>
              <a:t>Console.WriteLine</a:t>
            </a:r>
            <a:r>
              <a:rPr lang="en-US" dirty="0">
                <a:solidFill>
                  <a:srgbClr val="171717"/>
                </a:solidFill>
                <a:latin typeface="SFMono-Regular"/>
              </a:rPr>
              <a:t>(</a:t>
            </a:r>
            <a:r>
              <a:rPr lang="en-US" dirty="0" err="1">
                <a:solidFill>
                  <a:srgbClr val="171717"/>
                </a:solidFill>
                <a:latin typeface="SFMono-Regular"/>
              </a:rPr>
              <a:t>Math.Abs</a:t>
            </a:r>
            <a:r>
              <a:rPr lang="en-US" dirty="0">
                <a:solidFill>
                  <a:srgbClr val="171717"/>
                </a:solidFill>
                <a:latin typeface="SFMono-Regular"/>
              </a:rPr>
              <a:t>(dub));</a:t>
            </a:r>
            <a:r>
              <a:rPr lang="en-US" dirty="0">
                <a:solidFill>
                  <a:srgbClr val="008000"/>
                </a:solidFill>
                <a:latin typeface="SFMono-Regular"/>
              </a:rPr>
              <a:t> // 3.14 </a:t>
            </a:r>
            <a:r>
              <a:rPr lang="en-US" dirty="0">
                <a:solidFill>
                  <a:srgbClr val="171717"/>
                </a:solidFill>
                <a:latin typeface="SFMono-Regular"/>
              </a:rPr>
              <a:t> </a:t>
            </a:r>
            <a:r>
              <a:rPr lang="en-US" dirty="0" err="1">
                <a:solidFill>
                  <a:srgbClr val="171717"/>
                </a:solidFill>
                <a:latin typeface="SFMono-Regular"/>
              </a:rPr>
              <a:t>Console.WriteLine</a:t>
            </a:r>
            <a:r>
              <a:rPr lang="en-US" dirty="0">
                <a:solidFill>
                  <a:srgbClr val="171717"/>
                </a:solidFill>
                <a:latin typeface="SFMono-Regular"/>
              </a:rPr>
              <a:t>(</a:t>
            </a:r>
            <a:r>
              <a:rPr lang="en-US" dirty="0" err="1">
                <a:solidFill>
                  <a:srgbClr val="171717"/>
                </a:solidFill>
                <a:latin typeface="SFMono-Regular"/>
              </a:rPr>
              <a:t>Math.Floor</a:t>
            </a:r>
            <a:r>
              <a:rPr lang="en-US" dirty="0">
                <a:solidFill>
                  <a:srgbClr val="171717"/>
                </a:solidFill>
                <a:latin typeface="SFMono-Regular"/>
              </a:rPr>
              <a:t>(dub));</a:t>
            </a:r>
            <a:r>
              <a:rPr lang="en-US" dirty="0">
                <a:solidFill>
                  <a:srgbClr val="008000"/>
                </a:solidFill>
                <a:latin typeface="SFMono-Regular"/>
              </a:rPr>
              <a:t> // -4 </a:t>
            </a:r>
            <a:r>
              <a:rPr lang="en-US" dirty="0" err="1">
                <a:solidFill>
                  <a:srgbClr val="171717"/>
                </a:solidFill>
                <a:latin typeface="SFMono-Regular"/>
              </a:rPr>
              <a:t>Console.WriteLine</a:t>
            </a:r>
            <a:r>
              <a:rPr lang="en-US" dirty="0">
                <a:solidFill>
                  <a:srgbClr val="171717"/>
                </a:solidFill>
                <a:latin typeface="SFMono-Regular"/>
              </a:rPr>
              <a:t>(</a:t>
            </a:r>
            <a:r>
              <a:rPr lang="en-US" dirty="0" err="1">
                <a:solidFill>
                  <a:srgbClr val="171717"/>
                </a:solidFill>
                <a:latin typeface="SFMono-Regular"/>
              </a:rPr>
              <a:t>Math.Round</a:t>
            </a:r>
            <a:r>
              <a:rPr lang="en-US" dirty="0">
                <a:solidFill>
                  <a:srgbClr val="171717"/>
                </a:solidFill>
                <a:latin typeface="SFMono-Regular"/>
              </a:rPr>
              <a:t>(</a:t>
            </a:r>
            <a:r>
              <a:rPr lang="en-US" dirty="0" err="1">
                <a:solidFill>
                  <a:srgbClr val="171717"/>
                </a:solidFill>
                <a:latin typeface="SFMono-Regular"/>
              </a:rPr>
              <a:t>Math.Abs</a:t>
            </a:r>
            <a:r>
              <a:rPr lang="en-US" dirty="0">
                <a:solidFill>
                  <a:srgbClr val="171717"/>
                </a:solidFill>
                <a:latin typeface="SFMono-Regular"/>
              </a:rPr>
              <a:t>(dub))); </a:t>
            </a:r>
            <a:r>
              <a:rPr lang="en-US" dirty="0">
                <a:solidFill>
                  <a:srgbClr val="008000"/>
                </a:solidFill>
                <a:latin typeface="SFMono-Regular"/>
              </a:rPr>
              <a:t>// 3 </a:t>
            </a:r>
            <a:endParaRPr lang="en-US" dirty="0"/>
          </a:p>
        </p:txBody>
      </p:sp>
    </p:spTree>
    <p:extLst>
      <p:ext uri="{BB962C8B-B14F-4D97-AF65-F5344CB8AC3E}">
        <p14:creationId xmlns:p14="http://schemas.microsoft.com/office/powerpoint/2010/main" val="2257735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he-IL" dirty="0"/>
              <a:t>מחלקה סטטית דוגמא</a:t>
            </a:r>
          </a:p>
        </p:txBody>
      </p:sp>
      <p:sp>
        <p:nvSpPr>
          <p:cNvPr id="4" name="Slide Number Placeholder 3"/>
          <p:cNvSpPr>
            <a:spLocks noGrp="1"/>
          </p:cNvSpPr>
          <p:nvPr>
            <p:ph type="sldNum" sz="quarter" idx="12"/>
          </p:nvPr>
        </p:nvSpPr>
        <p:spPr/>
        <p:txBody>
          <a:bodyPr/>
          <a:lstStyle/>
          <a:p>
            <a:fld id="{5EC9654E-5318-4238-B03D-55CEA01D4D35}" type="slidenum">
              <a:rPr lang="he-IL" smtClean="0"/>
              <a:t>54</a:t>
            </a:fld>
            <a:endParaRPr lang="he-IL"/>
          </a:p>
        </p:txBody>
      </p:sp>
      <p:sp>
        <p:nvSpPr>
          <p:cNvPr id="10" name="Rectangle 9">
            <a:extLst>
              <a:ext uri="{FF2B5EF4-FFF2-40B4-BE49-F238E27FC236}">
                <a16:creationId xmlns:a16="http://schemas.microsoft.com/office/drawing/2014/main" id="{9FAFA926-29C5-445B-8D48-C397B9A61472}"/>
              </a:ext>
            </a:extLst>
          </p:cNvPr>
          <p:cNvSpPr/>
          <p:nvPr/>
        </p:nvSpPr>
        <p:spPr>
          <a:xfrm>
            <a:off x="457200" y="1609416"/>
            <a:ext cx="7807352" cy="5394105"/>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MyStaticClass</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myStaticVariable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MyStaticMethod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"This is a static method."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MyStaticProperty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MyStaticClass.myStaticVariable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MyStaticClass.MyStaticMethod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MyStaticClass.MyStaticProperty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MyStaticClass.MyStaticProperty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6314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בנאי סטטי</a:t>
            </a:r>
          </a:p>
        </p:txBody>
      </p:sp>
      <p:sp>
        <p:nvSpPr>
          <p:cNvPr id="3" name="מציין מיקום תוכן 2"/>
          <p:cNvSpPr>
            <a:spLocks noGrp="1"/>
          </p:cNvSpPr>
          <p:nvPr>
            <p:ph idx="1"/>
          </p:nvPr>
        </p:nvSpPr>
        <p:spPr/>
        <p:txBody>
          <a:bodyPr>
            <a:normAutofit/>
          </a:bodyPr>
          <a:lstStyle/>
          <a:p>
            <a:r>
              <a:rPr lang="he-IL" dirty="0"/>
              <a:t>משמש לאתחול נתונים סטטיים. </a:t>
            </a:r>
          </a:p>
          <a:p>
            <a:pPr lvl="1"/>
            <a:r>
              <a:rPr lang="he-IL" dirty="0"/>
              <a:t>דרך אחרת: אתחול בשורת ההגדרה</a:t>
            </a:r>
            <a:endParaRPr lang="en-US" dirty="0"/>
          </a:p>
          <a:p>
            <a:r>
              <a:rPr lang="he-IL" dirty="0"/>
              <a:t>מוזמן עוד לפני שנוצר מופע של המחלקה.</a:t>
            </a:r>
            <a:endParaRPr lang="en-US" dirty="0"/>
          </a:p>
          <a:p>
            <a:r>
              <a:rPr lang="he-IL" dirty="0"/>
              <a:t>לא ניתן לדעת מתי בדיוק הוא נקרא. </a:t>
            </a:r>
          </a:p>
          <a:p>
            <a:pPr lvl="1"/>
            <a:r>
              <a:rPr lang="he-IL" dirty="0"/>
              <a:t>לפני פניה לטיפוס בפעם הראשונה.</a:t>
            </a:r>
          </a:p>
          <a:p>
            <a:pPr lvl="1"/>
            <a:r>
              <a:rPr lang="he-IL" dirty="0"/>
              <a:t>פעם אחת בלבד בכל תכנית</a:t>
            </a:r>
            <a:endParaRPr lang="en-US" dirty="0"/>
          </a:p>
          <a:p>
            <a:r>
              <a:rPr lang="he-IL" dirty="0"/>
              <a:t>אי אפשר להעביר לו פרמטרים.</a:t>
            </a:r>
          </a:p>
          <a:p>
            <a:r>
              <a:rPr lang="he-IL" dirty="0"/>
              <a:t>אי אפשר להגדיר לו הרשאת גישה</a:t>
            </a:r>
            <a:endParaRPr lang="en-US" dirty="0"/>
          </a:p>
          <a:p>
            <a:pPr marL="0" indent="0">
              <a:buNone/>
            </a:pP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smtClean="0"/>
              <a:t>55</a:t>
            </a:fld>
            <a:endParaRPr lang="he-IL" dirty="0"/>
          </a:p>
        </p:txBody>
      </p:sp>
      <p:sp>
        <p:nvSpPr>
          <p:cNvPr id="5" name="תרשים זרימה: קלט ידני 4"/>
          <p:cNvSpPr/>
          <p:nvPr/>
        </p:nvSpPr>
        <p:spPr>
          <a:xfrm>
            <a:off x="971600" y="6309320"/>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Solid51</a:t>
            </a:r>
          </a:p>
        </p:txBody>
      </p:sp>
    </p:spTree>
    <p:extLst>
      <p:ext uri="{BB962C8B-B14F-4D97-AF65-F5344CB8AC3E}">
        <p14:creationId xmlns:p14="http://schemas.microsoft.com/office/powerpoint/2010/main" val="3939433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בנאי סטטי</a:t>
            </a:r>
          </a:p>
        </p:txBody>
      </p:sp>
      <p:sp>
        <p:nvSpPr>
          <p:cNvPr id="3" name="מציין מיקום תוכן 2"/>
          <p:cNvSpPr>
            <a:spLocks noGrp="1"/>
          </p:cNvSpPr>
          <p:nvPr>
            <p:ph idx="1"/>
          </p:nvPr>
        </p:nvSpPr>
        <p:spPr>
          <a:xfrm>
            <a:off x="457200" y="1609416"/>
            <a:ext cx="8219256" cy="4846320"/>
          </a:xfrm>
        </p:spPr>
        <p:txBody>
          <a:bodyPr>
            <a:noAutofit/>
          </a:bodyPr>
          <a:lstStyle/>
          <a:p>
            <a:pPr marL="0" marR="0" indent="0" algn="l" rtl="0">
              <a:lnSpc>
                <a:spcPct val="107000"/>
              </a:lnSpc>
              <a:spcBef>
                <a:spcPts val="0"/>
              </a:spcBef>
              <a:spcAft>
                <a:spcPts val="0"/>
              </a:spcAft>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StaticAndStandardConstructor</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10;</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//y++;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SampleClass</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static constructor called. x={0}"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SampleClass</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instance constructor called. x={0}"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marR="0" indent="0" algn="l" rtl="0">
              <a:lnSpc>
                <a:spcPct val="107000"/>
              </a:lnSpc>
              <a:spcBef>
                <a:spcPts val="0"/>
              </a:spcBef>
              <a:spcAft>
                <a:spcPts val="0"/>
              </a:spcAft>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MainClass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sc2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sc3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latin typeface="Consolas" panose="020B0609020204030204" pitchFamily="49" charset="0"/>
                <a:ea typeface="Calibri" panose="020F0502020204030204" pitchFamily="34" charset="0"/>
                <a:cs typeface="Consolas" panose="020B0609020204030204" pitchFamily="49" charset="0"/>
              </a:rPr>
              <a:t>StaticAndStandardConstructor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smtClean="0"/>
              <a:t>56</a:t>
            </a:fld>
            <a:endParaRPr lang="he-IL"/>
          </a:p>
        </p:txBody>
      </p:sp>
      <p:sp>
        <p:nvSpPr>
          <p:cNvPr id="5" name="הסבר מלבני מעוגל 17">
            <a:extLst>
              <a:ext uri="{FF2B5EF4-FFF2-40B4-BE49-F238E27FC236}">
                <a16:creationId xmlns:a16="http://schemas.microsoft.com/office/drawing/2014/main" id="{2664CF98-0E8A-4366-B74D-F41E20D1277E}"/>
              </a:ext>
            </a:extLst>
          </p:cNvPr>
          <p:cNvSpPr/>
          <p:nvPr/>
        </p:nvSpPr>
        <p:spPr bwMode="auto">
          <a:xfrm flipH="1">
            <a:off x="5179569" y="1759965"/>
            <a:ext cx="3320429" cy="632686"/>
          </a:xfrm>
          <a:prstGeom prst="wedgeRoundRectCallout">
            <a:avLst>
              <a:gd name="adj1" fmla="val 64614"/>
              <a:gd name="adj2" fmla="val 9063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r>
              <a:rPr lang="he-IL" dirty="0"/>
              <a:t>לא ניתן לדעת מתי יקרא הבנאי הסטטי באופן אוטומטי</a:t>
            </a:r>
          </a:p>
        </p:txBody>
      </p:sp>
      <p:sp>
        <p:nvSpPr>
          <p:cNvPr id="6" name="הסבר מלבני מעוגל 17">
            <a:extLst>
              <a:ext uri="{FF2B5EF4-FFF2-40B4-BE49-F238E27FC236}">
                <a16:creationId xmlns:a16="http://schemas.microsoft.com/office/drawing/2014/main" id="{DFB6509A-6EBB-43FA-8F7A-6C91D9CAD97D}"/>
              </a:ext>
            </a:extLst>
          </p:cNvPr>
          <p:cNvSpPr/>
          <p:nvPr/>
        </p:nvSpPr>
        <p:spPr bwMode="auto">
          <a:xfrm flipH="1">
            <a:off x="5436096" y="4653136"/>
            <a:ext cx="2367421" cy="864096"/>
          </a:xfrm>
          <a:prstGeom prst="wedgeRoundRectCallout">
            <a:avLst>
              <a:gd name="adj1" fmla="val 68994"/>
              <a:gd name="adj2" fmla="val 68818"/>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r>
              <a:rPr lang="he-IL" dirty="0"/>
              <a:t>דרך מופע, יקרא הבנאי הרגיל 3 פעמים</a:t>
            </a:r>
          </a:p>
        </p:txBody>
      </p:sp>
    </p:spTree>
    <p:extLst>
      <p:ext uri="{BB962C8B-B14F-4D97-AF65-F5344CB8AC3E}">
        <p14:creationId xmlns:p14="http://schemas.microsoft.com/office/powerpoint/2010/main" val="32231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3799-3BC8-4D34-91B0-D7977798280D}"/>
              </a:ext>
            </a:extLst>
          </p:cNvPr>
          <p:cNvSpPr>
            <a:spLocks noGrp="1"/>
          </p:cNvSpPr>
          <p:nvPr>
            <p:ph type="title"/>
          </p:nvPr>
        </p:nvSpPr>
        <p:spPr>
          <a:xfrm>
            <a:off x="457200" y="402264"/>
            <a:ext cx="7239000" cy="770344"/>
          </a:xfrm>
        </p:spPr>
        <p:txBody>
          <a:bodyPr>
            <a:normAutofit/>
          </a:bodyPr>
          <a:lstStyle/>
          <a:p>
            <a:pPr algn="ctr"/>
            <a:r>
              <a:rPr lang="en-US" b="1" dirty="0"/>
              <a:t>Static local functions</a:t>
            </a:r>
            <a:endParaRPr lang="en-US" dirty="0"/>
          </a:p>
        </p:txBody>
      </p:sp>
      <p:sp>
        <p:nvSpPr>
          <p:cNvPr id="3" name="Content Placeholder 2">
            <a:extLst>
              <a:ext uri="{FF2B5EF4-FFF2-40B4-BE49-F238E27FC236}">
                <a16:creationId xmlns:a16="http://schemas.microsoft.com/office/drawing/2014/main" id="{F383B42A-AFB2-4E6D-8CBD-22A285DD3868}"/>
              </a:ext>
            </a:extLst>
          </p:cNvPr>
          <p:cNvSpPr>
            <a:spLocks noGrp="1"/>
          </p:cNvSpPr>
          <p:nvPr>
            <p:ph idx="1"/>
          </p:nvPr>
        </p:nvSpPr>
        <p:spPr/>
        <p:txBody>
          <a:bodyPr/>
          <a:lstStyle/>
          <a:p>
            <a:r>
              <a:rPr lang="he-IL" dirty="0"/>
              <a:t>חידוש ב </a:t>
            </a:r>
            <a:r>
              <a:rPr lang="en-US" dirty="0"/>
              <a:t>C# 8.0</a:t>
            </a:r>
            <a:r>
              <a:rPr lang="he-IL" dirty="0"/>
              <a:t> - לימוד עצמי</a:t>
            </a:r>
            <a:endParaRPr lang="en-US" dirty="0">
              <a:hlinkClick r:id="rId2">
                <a:extLst>
                  <a:ext uri="{A12FA001-AC4F-418D-AE19-62706E023703}">
                    <ahyp:hlinkClr xmlns:ahyp="http://schemas.microsoft.com/office/drawing/2018/hyperlinkcolor" val="tx"/>
                  </a:ext>
                </a:extLst>
              </a:hlinkClick>
            </a:endParaRPr>
          </a:p>
          <a:p>
            <a:r>
              <a:rPr lang="en-US" dirty="0">
                <a:hlinkClick r:id="rId2"/>
              </a:rPr>
              <a:t>https://docs.microsoft.com/en-us/dotnet/csharp/whats-new/csharp-8#readonly-members</a:t>
            </a:r>
            <a:endParaRPr lang="en-US" dirty="0"/>
          </a:p>
          <a:p>
            <a:endParaRPr lang="en-US" dirty="0"/>
          </a:p>
        </p:txBody>
      </p:sp>
      <p:sp>
        <p:nvSpPr>
          <p:cNvPr id="4" name="Slide Number Placeholder 3">
            <a:extLst>
              <a:ext uri="{FF2B5EF4-FFF2-40B4-BE49-F238E27FC236}">
                <a16:creationId xmlns:a16="http://schemas.microsoft.com/office/drawing/2014/main" id="{75E0CB96-AF98-4EEE-84C0-3ECB8DFFFFD8}"/>
              </a:ext>
            </a:extLst>
          </p:cNvPr>
          <p:cNvSpPr>
            <a:spLocks noGrp="1"/>
          </p:cNvSpPr>
          <p:nvPr>
            <p:ph type="sldNum" sz="quarter" idx="12"/>
          </p:nvPr>
        </p:nvSpPr>
        <p:spPr/>
        <p:txBody>
          <a:bodyPr/>
          <a:lstStyle/>
          <a:p>
            <a:fld id="{5EC9654E-5318-4238-B03D-55CEA01D4D35}" type="slidenum">
              <a:rPr lang="he-IL" smtClean="0"/>
              <a:t>57</a:t>
            </a:fld>
            <a:endParaRPr lang="he-IL"/>
          </a:p>
        </p:txBody>
      </p:sp>
    </p:spTree>
    <p:extLst>
      <p:ext uri="{BB962C8B-B14F-4D97-AF65-F5344CB8AC3E}">
        <p14:creationId xmlns:p14="http://schemas.microsoft.com/office/powerpoint/2010/main" val="583145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תשע"ג, 7 נק'</a:t>
            </a:r>
          </a:p>
        </p:txBody>
      </p:sp>
      <p:sp>
        <p:nvSpPr>
          <p:cNvPr id="3" name="מציין מיקום תוכן 2"/>
          <p:cNvSpPr>
            <a:spLocks noGrp="1"/>
          </p:cNvSpPr>
          <p:nvPr>
            <p:ph idx="1"/>
          </p:nvPr>
        </p:nvSpPr>
        <p:spPr/>
        <p:txBody>
          <a:bodyPr>
            <a:normAutofit fontScale="85000" lnSpcReduction="20000"/>
          </a:bodyPr>
          <a:lstStyle/>
          <a:p>
            <a:pPr lvl="0"/>
            <a:r>
              <a:rPr lang="he-IL" dirty="0"/>
              <a:t>נתון הקוד הבא:</a:t>
            </a:r>
            <a:endParaRPr lang="en-US" dirty="0"/>
          </a:p>
          <a:p>
            <a:pPr marL="0" indent="0" algn="l" rtl="0">
              <a:buNone/>
            </a:pPr>
            <a:r>
              <a:rPr lang="en-US" dirty="0"/>
              <a:t>public class </a:t>
            </a:r>
            <a:r>
              <a:rPr lang="en-US" dirty="0" err="1"/>
              <a:t>DoesSomthing</a:t>
            </a:r>
            <a:endParaRPr lang="en-US" dirty="0"/>
          </a:p>
          <a:p>
            <a:pPr marL="0" indent="0" algn="l" rtl="0">
              <a:buNone/>
            </a:pPr>
            <a:r>
              <a:rPr lang="en-US" dirty="0"/>
              <a:t>    {</a:t>
            </a:r>
          </a:p>
          <a:p>
            <a:pPr marL="0" indent="0" algn="l" rtl="0">
              <a:buNone/>
            </a:pPr>
            <a:r>
              <a:rPr lang="en-US" dirty="0"/>
              <a:t>        public static void </a:t>
            </a:r>
            <a:r>
              <a:rPr lang="en-US" dirty="0" err="1"/>
              <a:t>staticMethod</a:t>
            </a:r>
            <a:r>
              <a:rPr lang="en-US" dirty="0"/>
              <a:t>()</a:t>
            </a:r>
          </a:p>
          <a:p>
            <a:pPr marL="0" indent="0" algn="l" rtl="0">
              <a:buNone/>
            </a:pPr>
            <a:r>
              <a:rPr lang="en-US" dirty="0"/>
              <a:t>        {</a:t>
            </a:r>
          </a:p>
          <a:p>
            <a:pPr marL="0" indent="0" algn="l" rtl="0">
              <a:buNone/>
            </a:pPr>
            <a:r>
              <a:rPr lang="en-US" dirty="0"/>
              <a:t>            </a:t>
            </a:r>
            <a:r>
              <a:rPr lang="en-US" dirty="0" err="1"/>
              <a:t>Console.WriteLine</a:t>
            </a:r>
            <a:r>
              <a:rPr lang="en-US" dirty="0"/>
              <a:t>("printing...");</a:t>
            </a:r>
          </a:p>
          <a:p>
            <a:pPr marL="0" indent="0" algn="l" rtl="0">
              <a:buNone/>
            </a:pPr>
            <a:r>
              <a:rPr lang="en-US" dirty="0"/>
              <a:t>        }</a:t>
            </a:r>
          </a:p>
          <a:p>
            <a:pPr marL="0" indent="0" algn="l" rtl="0">
              <a:buNone/>
            </a:pPr>
            <a:r>
              <a:rPr lang="en-US" dirty="0"/>
              <a:t>    }</a:t>
            </a:r>
          </a:p>
          <a:p>
            <a:pPr marL="0" indent="0">
              <a:buNone/>
            </a:pPr>
            <a:r>
              <a:rPr lang="he-IL" dirty="0"/>
              <a:t>השימוש במתודה סטטית מאפשר במקרה זה:</a:t>
            </a:r>
            <a:endParaRPr lang="en-US" dirty="0"/>
          </a:p>
          <a:p>
            <a:pPr marL="0" indent="0">
              <a:buNone/>
            </a:pPr>
            <a:r>
              <a:rPr lang="he-IL" dirty="0"/>
              <a:t> </a:t>
            </a:r>
            <a:endParaRPr lang="en-US" dirty="0"/>
          </a:p>
          <a:p>
            <a:r>
              <a:rPr lang="he-IL" dirty="0"/>
              <a:t>א. שכל </a:t>
            </a:r>
            <a:r>
              <a:rPr lang="he-IL" dirty="0" err="1"/>
              <a:t>האוביקטים</a:t>
            </a:r>
            <a:r>
              <a:rPr lang="he-IL" dirty="0"/>
              <a:t> של מחלקה זו יוכלו לגשת למתודה זו.</a:t>
            </a:r>
            <a:endParaRPr lang="en-US" dirty="0"/>
          </a:p>
          <a:p>
            <a:r>
              <a:rPr lang="he-IL" dirty="0"/>
              <a:t>ב. ניתן להגדיר </a:t>
            </a:r>
            <a:r>
              <a:rPr lang="he-IL" dirty="0" err="1"/>
              <a:t>אוביקט</a:t>
            </a:r>
            <a:r>
              <a:rPr lang="he-IL" dirty="0"/>
              <a:t> מהמחלקה ללא צורך </a:t>
            </a:r>
            <a:r>
              <a:rPr lang="he-IL" dirty="0" err="1"/>
              <a:t>בקונסטרקטור</a:t>
            </a:r>
            <a:r>
              <a:rPr lang="he-IL" dirty="0"/>
              <a:t>.</a:t>
            </a:r>
            <a:endParaRPr lang="en-US" dirty="0"/>
          </a:p>
          <a:p>
            <a:r>
              <a:rPr lang="he-IL" dirty="0"/>
              <a:t>ג. ניתן לקרוא למתודה בלי צורך ליצור מופע מהמחלקה.</a:t>
            </a:r>
            <a:endParaRPr lang="en-US" dirty="0"/>
          </a:p>
          <a:p>
            <a:r>
              <a:rPr lang="he-IL" dirty="0"/>
              <a:t>ד. אף אחת מהתשובות למעלה אינה נכונה.</a:t>
            </a:r>
            <a:endParaRPr lang="en-US" dirty="0"/>
          </a:p>
          <a:p>
            <a:pPr marL="0" indent="0">
              <a:buNone/>
            </a:pPr>
            <a:endParaRPr lang="en-US" dirty="0"/>
          </a:p>
          <a:p>
            <a:endParaRPr lang="he-IL" dirty="0"/>
          </a:p>
        </p:txBody>
      </p:sp>
    </p:spTree>
    <p:extLst>
      <p:ext uri="{BB962C8B-B14F-4D97-AF65-F5344CB8AC3E}">
        <p14:creationId xmlns:p14="http://schemas.microsoft.com/office/powerpoint/2010/main" val="284437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2" end="12"/>
                                            </p:txEl>
                                          </p:spTgt>
                                        </p:tgtEl>
                                        <p:attrNameLst>
                                          <p:attrName>style.color</p:attrName>
                                        </p:attrNameLst>
                                      </p:cBhvr>
                                      <p:to>
                                        <a:schemeClr val="accent2"/>
                                      </p:to>
                                    </p:animClr>
                                    <p:animClr clrSpc="rgb" dir="cw">
                                      <p:cBhvr>
                                        <p:cTn id="7" dur="500" fill="hold"/>
                                        <p:tgtEl>
                                          <p:spTgt spid="3">
                                            <p:txEl>
                                              <p:pRg st="12" end="12"/>
                                            </p:txEl>
                                          </p:spTgt>
                                        </p:tgtEl>
                                        <p:attrNameLst>
                                          <p:attrName>fillcolor</p:attrName>
                                        </p:attrNameLst>
                                      </p:cBhvr>
                                      <p:to>
                                        <a:schemeClr val="accent2"/>
                                      </p:to>
                                    </p:animClr>
                                    <p:set>
                                      <p:cBhvr>
                                        <p:cTn id="8" dur="500" fill="hold"/>
                                        <p:tgtEl>
                                          <p:spTgt spid="3">
                                            <p:txEl>
                                              <p:pRg st="12" end="12"/>
                                            </p:txEl>
                                          </p:spTgt>
                                        </p:tgtEl>
                                        <p:attrNameLst>
                                          <p:attrName>fill.type</p:attrName>
                                        </p:attrNameLst>
                                      </p:cBhvr>
                                      <p:to>
                                        <p:strVal val="solid"/>
                                      </p:to>
                                    </p:set>
                                    <p:set>
                                      <p:cBhvr>
                                        <p:cTn id="9" dur="500" fill="hold"/>
                                        <p:tgtEl>
                                          <p:spTgt spid="3">
                                            <p:txEl>
                                              <p:pRg st="12" end="1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ירושת מימוש</a:t>
            </a:r>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43353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אז מה הסיפור של ההפניה?</a:t>
            </a:r>
          </a:p>
        </p:txBody>
      </p:sp>
      <p:sp>
        <p:nvSpPr>
          <p:cNvPr id="3" name="מציין מיקום תוכן 2"/>
          <p:cNvSpPr>
            <a:spLocks noGrp="1"/>
          </p:cNvSpPr>
          <p:nvPr>
            <p:ph idx="1"/>
          </p:nvPr>
        </p:nvSpPr>
        <p:spPr/>
        <p:txBody>
          <a:bodyPr>
            <a:normAutofit/>
          </a:bodyPr>
          <a:lstStyle/>
          <a:p>
            <a:r>
              <a:rPr lang="he-IL" dirty="0"/>
              <a:t>הפניה – היא אמנם מצביע, אבל ללא שימוש ב*, כך שאין אפשרות להבחנה סמנטית בין שינוי המצביע לשינוי </a:t>
            </a:r>
            <a:r>
              <a:rPr lang="he-IL" dirty="0" err="1"/>
              <a:t>המוצבע</a:t>
            </a:r>
            <a:r>
              <a:rPr lang="he-IL" dirty="0"/>
              <a:t>. </a:t>
            </a:r>
          </a:p>
          <a:p>
            <a:r>
              <a:rPr lang="he-IL" dirty="0"/>
              <a:t>למרות שקשה לנו לזכור ולשים לב, ההתנהלות מאחורי הקלעים, היא של מצביע!!</a:t>
            </a:r>
          </a:p>
          <a:p>
            <a:r>
              <a:rPr lang="he-IL" dirty="0"/>
              <a:t>ולכן –</a:t>
            </a:r>
          </a:p>
          <a:p>
            <a:pPr lvl="1"/>
            <a:r>
              <a:rPr lang="en-US" dirty="0"/>
              <a:t>P = A</a:t>
            </a:r>
            <a:r>
              <a:rPr lang="he-IL" dirty="0"/>
              <a:t> – פקודה זו משנה את המצביע, כך שיצביע למקום אחר. </a:t>
            </a:r>
          </a:p>
          <a:p>
            <a:pPr lvl="1"/>
            <a:r>
              <a:rPr lang="he-IL" dirty="0"/>
              <a:t>למרות ש</a:t>
            </a:r>
            <a:r>
              <a:rPr lang="he-IL" u="sng" dirty="0"/>
              <a:t>חיצונית</a:t>
            </a:r>
            <a:r>
              <a:rPr lang="he-IL" dirty="0"/>
              <a:t> השימוש זהה לצורה בה עובדים עם הטיפוסים </a:t>
            </a:r>
            <a:r>
              <a:rPr lang="he-IL" dirty="0" err="1"/>
              <a:t>הפרימטיביים</a:t>
            </a:r>
            <a:r>
              <a:rPr lang="he-IL" dirty="0"/>
              <a:t>!!</a:t>
            </a:r>
          </a:p>
          <a:p>
            <a:endParaRPr lang="he-IL" dirty="0"/>
          </a:p>
        </p:txBody>
      </p:sp>
    </p:spTree>
    <p:extLst>
      <p:ext uri="{BB962C8B-B14F-4D97-AF65-F5344CB8AC3E}">
        <p14:creationId xmlns:p14="http://schemas.microsoft.com/office/powerpoint/2010/main" val="9570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Grp="1" noChangeArrowheads="1"/>
          </p:cNvSpPr>
          <p:nvPr>
            <p:ph type="title"/>
          </p:nvPr>
        </p:nvSpPr>
        <p:spPr/>
        <p:txBody>
          <a:bodyPr/>
          <a:lstStyle/>
          <a:p>
            <a:pPr eaLnBrk="1" hangingPunct="1"/>
            <a:r>
              <a:rPr lang="he-IL" altLang="he-IL" dirty="0"/>
              <a:t>תזכורת</a:t>
            </a:r>
            <a:endParaRPr lang="en-US" altLang="he-IL" dirty="0"/>
          </a:p>
        </p:txBody>
      </p:sp>
      <p:sp>
        <p:nvSpPr>
          <p:cNvPr id="6149" name="Rectangle 5"/>
          <p:cNvSpPr>
            <a:spLocks noGrp="1" noChangeArrowheads="1"/>
          </p:cNvSpPr>
          <p:nvPr>
            <p:ph idx="1"/>
          </p:nvPr>
        </p:nvSpPr>
        <p:spPr>
          <a:ln>
            <a:solidFill>
              <a:schemeClr val="tx1"/>
            </a:solidFill>
            <a:miter lim="800000"/>
            <a:headEnd/>
            <a:tailEnd/>
          </a:ln>
        </p:spPr>
        <p:txBody>
          <a:bodyPr>
            <a:normAutofit/>
          </a:bodyPr>
          <a:lstStyle/>
          <a:p>
            <a:pPr eaLnBrk="1" hangingPunct="1"/>
            <a:r>
              <a:rPr lang="he-IL" altLang="he-IL" sz="2800" dirty="0"/>
              <a:t>מנגנון הירושה מאפשר להגדיר מחלקה </a:t>
            </a:r>
            <a:r>
              <a:rPr lang="he-IL" altLang="he-IL" sz="2800" dirty="0" err="1"/>
              <a:t>מסויימת</a:t>
            </a:r>
            <a:r>
              <a:rPr lang="he-IL" altLang="he-IL" sz="2800" dirty="0"/>
              <a:t> כ "סוג של" מחלקה אחרת, ע"י אופרטור :</a:t>
            </a:r>
          </a:p>
          <a:p>
            <a:pPr eaLnBrk="1" hangingPunct="1"/>
            <a:endParaRPr lang="he-IL" altLang="he-IL" sz="2800" dirty="0"/>
          </a:p>
          <a:p>
            <a:pPr eaLnBrk="1" hangingPunct="1"/>
            <a:r>
              <a:rPr lang="he-IL" altLang="he-IL" sz="2800" dirty="0"/>
              <a:t>מחלקת הבסיס</a:t>
            </a:r>
          </a:p>
          <a:p>
            <a:pPr algn="l" rtl="0" eaLnBrk="1" hangingPunct="1">
              <a:buFont typeface="Wingdings" pitchFamily="2" charset="2"/>
              <a:buNone/>
            </a:pPr>
            <a:r>
              <a:rPr lang="en-US" altLang="he-IL" sz="2400" dirty="0"/>
              <a:t>Class animal</a:t>
            </a:r>
          </a:p>
          <a:p>
            <a:pPr algn="l" rtl="0" eaLnBrk="1" hangingPunct="1">
              <a:buFont typeface="Wingdings" pitchFamily="2" charset="2"/>
              <a:buNone/>
            </a:pPr>
            <a:r>
              <a:rPr lang="en-US" altLang="he-IL" sz="2400" dirty="0"/>
              <a:t>{ </a:t>
            </a:r>
            <a:r>
              <a:rPr lang="en-US" altLang="he-IL" sz="2400" dirty="0">
                <a:latin typeface="Arial" charset="0"/>
              </a:rPr>
              <a:t>…</a:t>
            </a:r>
            <a:r>
              <a:rPr lang="en-US" altLang="he-IL" sz="2400" dirty="0"/>
              <a:t>}</a:t>
            </a:r>
          </a:p>
          <a:p>
            <a:pPr eaLnBrk="1" hangingPunct="1"/>
            <a:r>
              <a:rPr lang="he-IL" altLang="he-IL" sz="2800" dirty="0"/>
              <a:t>מחלקה נגזרת</a:t>
            </a:r>
            <a:endParaRPr lang="en-US" altLang="he-IL" sz="2800" dirty="0"/>
          </a:p>
          <a:p>
            <a:pPr algn="l" rtl="0" eaLnBrk="1" hangingPunct="1">
              <a:buFont typeface="Wingdings" pitchFamily="2" charset="2"/>
              <a:buNone/>
            </a:pPr>
            <a:r>
              <a:rPr lang="en-US" altLang="he-IL" sz="2400" dirty="0"/>
              <a:t>Class fish: </a:t>
            </a:r>
            <a:r>
              <a:rPr lang="en-US" altLang="he-IL" sz="2400" dirty="0" err="1"/>
              <a:t>animale</a:t>
            </a:r>
            <a:endParaRPr lang="en-US" altLang="he-IL" sz="2400" dirty="0"/>
          </a:p>
          <a:p>
            <a:pPr algn="l" rtl="0" eaLnBrk="1" hangingPunct="1">
              <a:buFont typeface="Wingdings" pitchFamily="2" charset="2"/>
              <a:buNone/>
            </a:pPr>
            <a:r>
              <a:rPr lang="en-US" altLang="he-IL" sz="2400" dirty="0"/>
              <a:t>{</a:t>
            </a:r>
            <a:r>
              <a:rPr lang="en-US" altLang="he-IL" sz="2400" dirty="0">
                <a:latin typeface="Arial" charset="0"/>
              </a:rPr>
              <a:t>…</a:t>
            </a:r>
            <a:r>
              <a:rPr lang="en-US" altLang="he-IL" sz="2400" dirty="0"/>
              <a:t>}</a:t>
            </a:r>
          </a:p>
        </p:txBody>
      </p:sp>
      <p:grpSp>
        <p:nvGrpSpPr>
          <p:cNvPr id="6151" name="Group 7"/>
          <p:cNvGrpSpPr>
            <a:grpSpLocks/>
          </p:cNvGrpSpPr>
          <p:nvPr/>
        </p:nvGrpSpPr>
        <p:grpSpPr bwMode="auto">
          <a:xfrm>
            <a:off x="3419551" y="3524249"/>
            <a:ext cx="1657351" cy="1925111"/>
            <a:chOff x="3515" y="3158"/>
            <a:chExt cx="1044" cy="714"/>
          </a:xfrm>
        </p:grpSpPr>
        <p:sp>
          <p:nvSpPr>
            <p:cNvPr id="6152" name="Text Box 8"/>
            <p:cNvSpPr txBox="1">
              <a:spLocks noChangeArrowheads="1"/>
            </p:cNvSpPr>
            <p:nvPr/>
          </p:nvSpPr>
          <p:spPr bwMode="auto">
            <a:xfrm>
              <a:off x="3730" y="3678"/>
              <a:ext cx="635" cy="194"/>
            </a:xfrm>
            <a:prstGeom prst="rect">
              <a:avLst/>
            </a:prstGeom>
            <a:solidFill>
              <a:schemeClr val="folHlink"/>
            </a:solidFill>
            <a:ln w="9525">
              <a:solidFill>
                <a:schemeClr val="tx1"/>
              </a:solidFill>
              <a:miter lim="800000"/>
              <a:headEnd/>
              <a:tailEnd/>
            </a:ln>
          </p:spPr>
          <p:txBody>
            <a:bodyPr>
              <a:spAutoFit/>
            </a:bodyPr>
            <a:lstStyle>
              <a:lvl1pPr algn="r" rtl="1">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lgn="r" rtl="1">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lgn="r" rtl="1">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lgn="r" rtl="1">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lgn="r" rtl="1">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lgn="ctr" eaLnBrk="1" hangingPunct="1">
                <a:spcBef>
                  <a:spcPct val="50000"/>
                </a:spcBef>
                <a:buClrTx/>
                <a:buSzTx/>
                <a:buFontTx/>
                <a:buNone/>
              </a:pPr>
              <a:r>
                <a:rPr lang="en-US" altLang="he-IL" sz="2800" b="1" dirty="0"/>
                <a:t>fish</a:t>
              </a:r>
            </a:p>
          </p:txBody>
        </p:sp>
        <p:sp>
          <p:nvSpPr>
            <p:cNvPr id="6153" name="Text Box 9"/>
            <p:cNvSpPr txBox="1">
              <a:spLocks noChangeArrowheads="1"/>
            </p:cNvSpPr>
            <p:nvPr/>
          </p:nvSpPr>
          <p:spPr bwMode="auto">
            <a:xfrm>
              <a:off x="3515" y="3158"/>
              <a:ext cx="1044" cy="194"/>
            </a:xfrm>
            <a:prstGeom prst="rect">
              <a:avLst/>
            </a:prstGeom>
            <a:solidFill>
              <a:schemeClr val="folHlink"/>
            </a:solidFill>
            <a:ln w="9525">
              <a:solidFill>
                <a:schemeClr val="tx1"/>
              </a:solidFill>
              <a:miter lim="800000"/>
              <a:headEnd/>
              <a:tailEnd/>
            </a:ln>
          </p:spPr>
          <p:txBody>
            <a:bodyPr wrap="square">
              <a:spAutoFit/>
            </a:bodyPr>
            <a:lstStyle>
              <a:lvl1pPr algn="r" rtl="1">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lgn="r" rtl="1">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lgn="r" rtl="1">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lgn="r" rtl="1">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lgn="r" rtl="1">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lgn="ctr" eaLnBrk="1" hangingPunct="1">
                <a:spcBef>
                  <a:spcPct val="50000"/>
                </a:spcBef>
                <a:buClrTx/>
                <a:buSzTx/>
                <a:buFontTx/>
                <a:buNone/>
              </a:pPr>
              <a:r>
                <a:rPr lang="en-US" altLang="he-IL" sz="2800" b="1" dirty="0"/>
                <a:t>animal</a:t>
              </a:r>
            </a:p>
          </p:txBody>
        </p:sp>
        <p:sp>
          <p:nvSpPr>
            <p:cNvPr id="6154" name="Line 10"/>
            <p:cNvSpPr>
              <a:spLocks noChangeShapeType="1"/>
            </p:cNvSpPr>
            <p:nvPr/>
          </p:nvSpPr>
          <p:spPr bwMode="auto">
            <a:xfrm flipH="1" flipV="1">
              <a:off x="4047" y="3352"/>
              <a:ext cx="0" cy="31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spTree>
    <p:extLst>
      <p:ext uri="{BB962C8B-B14F-4D97-AF65-F5344CB8AC3E}">
        <p14:creationId xmlns:p14="http://schemas.microsoft.com/office/powerpoint/2010/main" val="1612556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he-IL" altLang="he-IL" dirty="0"/>
              <a:t>לא כל אחד זכאי לצאצאים...</a:t>
            </a:r>
            <a:endParaRPr lang="en-US" altLang="he-IL" dirty="0"/>
          </a:p>
        </p:txBody>
      </p:sp>
      <p:sp>
        <p:nvSpPr>
          <p:cNvPr id="8197" name="Rectangle 5"/>
          <p:cNvSpPr>
            <a:spLocks noGrp="1" noChangeArrowheads="1"/>
          </p:cNvSpPr>
          <p:nvPr>
            <p:ph idx="1"/>
          </p:nvPr>
        </p:nvSpPr>
        <p:spPr/>
        <p:txBody>
          <a:bodyPr>
            <a:normAutofit/>
          </a:bodyPr>
          <a:lstStyle/>
          <a:p>
            <a:pPr eaLnBrk="1" hangingPunct="1"/>
            <a:r>
              <a:rPr lang="he-IL" altLang="he-IL" dirty="0"/>
              <a:t>ניתן להשתמש במנגנון הירושה רק עבור טיפוסי הפניה (למשל: מחלקות. לא מבנים)</a:t>
            </a:r>
          </a:p>
          <a:p>
            <a:r>
              <a:rPr lang="he-IL" altLang="he-IL" dirty="0"/>
              <a:t>לכל מחלקה נגזרת יש מחלקת בסיס ישירה אחת.</a:t>
            </a:r>
          </a:p>
          <a:p>
            <a:r>
              <a:rPr lang="he-IL" altLang="he-IL" dirty="0"/>
              <a:t>הירושה היא תמיד מסוג ירושה ציבורית (לא מציינים זאת).</a:t>
            </a:r>
          </a:p>
          <a:p>
            <a:r>
              <a:rPr lang="he-IL" altLang="he-IL" dirty="0"/>
              <a:t>אין מגבלה על שרשרת ירושות</a:t>
            </a:r>
          </a:p>
          <a:p>
            <a:r>
              <a:rPr lang="he-IL" altLang="he-IL" dirty="0"/>
              <a:t>המחלקה הנגזרת יכולה להגדיר שדות ומתודות חדשות.</a:t>
            </a:r>
          </a:p>
        </p:txBody>
      </p:sp>
    </p:spTree>
    <p:extLst>
      <p:ext uri="{BB962C8B-B14F-4D97-AF65-F5344CB8AC3E}">
        <p14:creationId xmlns:p14="http://schemas.microsoft.com/office/powerpoint/2010/main" val="979058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חוקי ירושה</a:t>
            </a:r>
          </a:p>
        </p:txBody>
      </p:sp>
      <p:sp>
        <p:nvSpPr>
          <p:cNvPr id="3" name="מציין מיקום תוכן 2"/>
          <p:cNvSpPr>
            <a:spLocks noGrp="1"/>
          </p:cNvSpPr>
          <p:nvPr>
            <p:ph idx="1"/>
          </p:nvPr>
        </p:nvSpPr>
        <p:spPr/>
        <p:txBody>
          <a:bodyPr>
            <a:normAutofit/>
          </a:bodyPr>
          <a:lstStyle/>
          <a:p>
            <a:r>
              <a:rPr lang="he-IL" altLang="he-IL" dirty="0"/>
              <a:t>יש להבדיל בין:</a:t>
            </a:r>
          </a:p>
          <a:p>
            <a:pPr lvl="1"/>
            <a:r>
              <a:rPr lang="he-IL" altLang="he-IL" b="1" dirty="0"/>
              <a:t>ירושת מימוש</a:t>
            </a:r>
            <a:r>
              <a:rPr lang="he-IL" altLang="he-IL" dirty="0"/>
              <a:t>: מחלקה נגזרת יורשת את המימוש ממחלקת בסיס </a:t>
            </a:r>
          </a:p>
          <a:p>
            <a:pPr lvl="1"/>
            <a:r>
              <a:rPr lang="he-IL" altLang="he-IL" b="1" dirty="0"/>
              <a:t>ירושת התנהגות</a:t>
            </a:r>
            <a:r>
              <a:rPr lang="he-IL" altLang="he-IL" dirty="0"/>
              <a:t>: מחלקה נגזרת יורשת ממשק התנהגות ממחלקת בסיס (נרחיב בהמשך כשנלמד ממשקים)</a:t>
            </a:r>
          </a:p>
          <a:p>
            <a:r>
              <a:rPr lang="he-IL" altLang="he-IL" dirty="0"/>
              <a:t>כעת אנו מתייחסים לירושת מימוש.</a:t>
            </a:r>
          </a:p>
          <a:p>
            <a:r>
              <a:rPr lang="he-IL" altLang="he-IL" dirty="0"/>
              <a:t>המחלקה הנגזרת יכולה להגדיר שנית את המתודות שירשה, באמצעות שני מנגנונים שונים:</a:t>
            </a:r>
          </a:p>
          <a:p>
            <a:pPr lvl="1"/>
            <a:r>
              <a:rPr lang="he-IL" altLang="he-IL" dirty="0"/>
              <a:t>העמסה - </a:t>
            </a:r>
            <a:r>
              <a:rPr lang="en-US" altLang="he-IL" dirty="0"/>
              <a:t>Overriding</a:t>
            </a:r>
          </a:p>
          <a:p>
            <a:pPr lvl="1"/>
            <a:r>
              <a:rPr lang="he-IL" altLang="he-IL" dirty="0"/>
              <a:t>הסתרה - </a:t>
            </a:r>
            <a:r>
              <a:rPr lang="en-US" altLang="he-IL" dirty="0"/>
              <a:t>Hiding</a:t>
            </a:r>
          </a:p>
          <a:p>
            <a:endParaRPr lang="he-IL" altLang="he-IL" sz="2700" dirty="0">
              <a:solidFill>
                <a:schemeClr val="tx1"/>
              </a:solidFill>
            </a:endParaRPr>
          </a:p>
          <a:p>
            <a:endParaRPr lang="he-IL" sz="3600" dirty="0"/>
          </a:p>
        </p:txBody>
      </p:sp>
      <p:sp>
        <p:nvSpPr>
          <p:cNvPr id="4" name="סוגר מסולסל שמאלי 3"/>
          <p:cNvSpPr/>
          <p:nvPr/>
        </p:nvSpPr>
        <p:spPr>
          <a:xfrm>
            <a:off x="3923928" y="5085184"/>
            <a:ext cx="432048" cy="72008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מלבן 4"/>
          <p:cNvSpPr/>
          <p:nvPr/>
        </p:nvSpPr>
        <p:spPr>
          <a:xfrm>
            <a:off x="2843808" y="5301208"/>
            <a:ext cx="93610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accent1"/>
                </a:solidFill>
              </a:rPr>
              <a:t>עוד מעט..</a:t>
            </a:r>
          </a:p>
        </p:txBody>
      </p:sp>
    </p:spTree>
    <p:extLst>
      <p:ext uri="{BB962C8B-B14F-4D97-AF65-F5344CB8AC3E}">
        <p14:creationId xmlns:p14="http://schemas.microsoft.com/office/powerpoint/2010/main" val="2502976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he-IL" altLang="he-IL" dirty="0"/>
              <a:t>וכיצד </a:t>
            </a:r>
            <a:r>
              <a:rPr lang="he-IL" altLang="he-IL" dirty="0" err="1"/>
              <a:t>מאתחלין</a:t>
            </a:r>
            <a:r>
              <a:rPr lang="he-IL" altLang="he-IL" dirty="0"/>
              <a:t>?</a:t>
            </a:r>
            <a:endParaRPr lang="en-US" altLang="he-IL" dirty="0"/>
          </a:p>
        </p:txBody>
      </p:sp>
      <p:sp>
        <p:nvSpPr>
          <p:cNvPr id="12293" name="Rectangle 3"/>
          <p:cNvSpPr>
            <a:spLocks noGrp="1" noChangeArrowheads="1"/>
          </p:cNvSpPr>
          <p:nvPr>
            <p:ph idx="1"/>
          </p:nvPr>
        </p:nvSpPr>
        <p:spPr/>
        <p:txBody>
          <a:bodyPr>
            <a:normAutofit fontScale="70000" lnSpcReduction="20000"/>
          </a:bodyPr>
          <a:lstStyle/>
          <a:p>
            <a:pPr>
              <a:lnSpc>
                <a:spcPct val="80000"/>
              </a:lnSpc>
            </a:pPr>
            <a:r>
              <a:rPr lang="he-IL" altLang="he-IL" sz="2800" dirty="0"/>
              <a:t>סדר הפעולות עבור מחלקה ללא ירושה:</a:t>
            </a:r>
          </a:p>
          <a:p>
            <a:pPr lvl="1">
              <a:lnSpc>
                <a:spcPct val="80000"/>
              </a:lnSpc>
            </a:pPr>
            <a:r>
              <a:rPr lang="he-IL" altLang="he-IL" sz="2500" dirty="0"/>
              <a:t>שדות סטטיים</a:t>
            </a:r>
          </a:p>
          <a:p>
            <a:pPr lvl="1">
              <a:lnSpc>
                <a:spcPct val="80000"/>
              </a:lnSpc>
            </a:pPr>
            <a:r>
              <a:rPr lang="he-IL" altLang="he-IL" sz="2500" dirty="0"/>
              <a:t>בנאי סטטי</a:t>
            </a:r>
          </a:p>
          <a:p>
            <a:pPr lvl="1">
              <a:lnSpc>
                <a:spcPct val="80000"/>
              </a:lnSpc>
            </a:pPr>
            <a:r>
              <a:rPr lang="he-IL" altLang="he-IL" sz="2500" dirty="0"/>
              <a:t>חברי מחלקה שאינם סטטיים (לפני הבנאי)</a:t>
            </a:r>
          </a:p>
          <a:p>
            <a:pPr lvl="1">
              <a:lnSpc>
                <a:spcPct val="80000"/>
              </a:lnSpc>
            </a:pPr>
            <a:r>
              <a:rPr lang="he-IL" altLang="he-IL" sz="2500" dirty="0"/>
              <a:t>בנאי</a:t>
            </a:r>
          </a:p>
          <a:p>
            <a:pPr eaLnBrk="1" hangingPunct="1">
              <a:lnSpc>
                <a:spcPct val="80000"/>
              </a:lnSpc>
              <a:buFont typeface="Wingdings" pitchFamily="2" charset="2"/>
              <a:buNone/>
            </a:pPr>
            <a:endParaRPr lang="he-IL" altLang="he-IL" sz="2800" dirty="0"/>
          </a:p>
          <a:p>
            <a:pPr>
              <a:lnSpc>
                <a:spcPct val="80000"/>
              </a:lnSpc>
            </a:pPr>
            <a:r>
              <a:rPr lang="he-IL" altLang="he-IL" sz="2800" dirty="0"/>
              <a:t>סדר הפעולות עבור מחלקה יורשת (נגזרת):</a:t>
            </a:r>
          </a:p>
          <a:p>
            <a:pPr lvl="1">
              <a:lnSpc>
                <a:spcPct val="80000"/>
              </a:lnSpc>
            </a:pPr>
            <a:r>
              <a:rPr lang="he-IL" altLang="he-IL" sz="2500" dirty="0"/>
              <a:t>שדות סטטיים של הבן</a:t>
            </a:r>
          </a:p>
          <a:p>
            <a:pPr lvl="1">
              <a:lnSpc>
                <a:spcPct val="80000"/>
              </a:lnSpc>
            </a:pPr>
            <a:r>
              <a:rPr lang="he-IL" altLang="he-IL" sz="2500" dirty="0"/>
              <a:t>בנאי סטטי של הבן</a:t>
            </a:r>
          </a:p>
          <a:p>
            <a:pPr lvl="1">
              <a:lnSpc>
                <a:spcPct val="80000"/>
              </a:lnSpc>
            </a:pPr>
            <a:r>
              <a:rPr lang="he-IL" altLang="he-IL" sz="2500" dirty="0"/>
              <a:t>שדות של הבן</a:t>
            </a:r>
          </a:p>
          <a:p>
            <a:pPr lvl="1">
              <a:lnSpc>
                <a:spcPct val="80000"/>
              </a:lnSpc>
            </a:pPr>
            <a:r>
              <a:rPr lang="he-IL" altLang="he-IL" sz="2500" dirty="0"/>
              <a:t>שדות סטטיים של האב</a:t>
            </a:r>
          </a:p>
          <a:p>
            <a:pPr lvl="1">
              <a:lnSpc>
                <a:spcPct val="80000"/>
              </a:lnSpc>
            </a:pPr>
            <a:r>
              <a:rPr lang="he-IL" altLang="he-IL" sz="2500" dirty="0"/>
              <a:t>בנאי סטטי של האב</a:t>
            </a:r>
          </a:p>
          <a:p>
            <a:pPr lvl="1">
              <a:lnSpc>
                <a:spcPct val="80000"/>
              </a:lnSpc>
            </a:pPr>
            <a:r>
              <a:rPr lang="he-IL" altLang="he-IL" sz="2500" dirty="0"/>
              <a:t>שדות של האב</a:t>
            </a:r>
          </a:p>
          <a:p>
            <a:pPr lvl="1">
              <a:lnSpc>
                <a:spcPct val="80000"/>
              </a:lnSpc>
            </a:pPr>
            <a:endParaRPr lang="he-IL" altLang="he-IL" sz="2500" dirty="0"/>
          </a:p>
          <a:p>
            <a:pPr lvl="1">
              <a:lnSpc>
                <a:spcPct val="80000"/>
              </a:lnSpc>
            </a:pPr>
            <a:r>
              <a:rPr lang="he-IL" altLang="he-IL" sz="2500" dirty="0"/>
              <a:t>בנאי של האב</a:t>
            </a:r>
          </a:p>
          <a:p>
            <a:pPr lvl="1">
              <a:lnSpc>
                <a:spcPct val="80000"/>
              </a:lnSpc>
            </a:pPr>
            <a:r>
              <a:rPr lang="he-IL" altLang="he-IL" sz="2500" dirty="0"/>
              <a:t>בנאי של הבן</a:t>
            </a:r>
          </a:p>
          <a:p>
            <a:pPr lvl="1">
              <a:lnSpc>
                <a:spcPct val="80000"/>
              </a:lnSpc>
            </a:pPr>
            <a:endParaRPr lang="he-IL" altLang="he-IL" sz="2500" dirty="0"/>
          </a:p>
          <a:p>
            <a:pPr lvl="1">
              <a:lnSpc>
                <a:spcPct val="80000"/>
              </a:lnSpc>
            </a:pPr>
            <a:r>
              <a:rPr lang="he-IL" altLang="he-IL" sz="2500" dirty="0"/>
              <a:t>סטטי נוצר רק פעם אחת ולא ידוע בדיוק מתי, אך לפני השימוש הראשון בעצם / במחלקה.</a:t>
            </a:r>
          </a:p>
          <a:p>
            <a:pPr lvl="1">
              <a:lnSpc>
                <a:spcPct val="80000"/>
              </a:lnSpc>
            </a:pPr>
            <a:r>
              <a:rPr lang="he-IL" altLang="he-IL" sz="2500" dirty="0"/>
              <a:t>השדות של הבן לפני השדות של האב, והבנאי של האב לפני הבנאי של הבן.</a:t>
            </a:r>
          </a:p>
          <a:p>
            <a:pPr lvl="1">
              <a:lnSpc>
                <a:spcPct val="80000"/>
              </a:lnSpc>
            </a:pPr>
            <a:endParaRPr lang="he-IL" altLang="he-IL" sz="2500" dirty="0"/>
          </a:p>
          <a:p>
            <a:pPr eaLnBrk="1" hangingPunct="1">
              <a:lnSpc>
                <a:spcPct val="80000"/>
              </a:lnSpc>
            </a:pPr>
            <a:endParaRPr lang="en-US" altLang="he-IL" sz="2800" dirty="0"/>
          </a:p>
        </p:txBody>
      </p:sp>
    </p:spTree>
    <p:extLst>
      <p:ext uri="{BB962C8B-B14F-4D97-AF65-F5344CB8AC3E}">
        <p14:creationId xmlns:p14="http://schemas.microsoft.com/office/powerpoint/2010/main" val="3315531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r>
              <a:rPr lang="he-IL" altLang="he-IL" dirty="0"/>
              <a:t>סדר העבודה (1)</a:t>
            </a:r>
            <a:endParaRPr lang="en-US" altLang="he-IL" dirty="0"/>
          </a:p>
        </p:txBody>
      </p:sp>
      <p:sp>
        <p:nvSpPr>
          <p:cNvPr id="2" name="Slide Number Placeholder 1"/>
          <p:cNvSpPr>
            <a:spLocks noGrp="1"/>
          </p:cNvSpPr>
          <p:nvPr>
            <p:ph type="sldNum" sz="quarter" idx="12"/>
          </p:nvPr>
        </p:nvSpPr>
        <p:spPr/>
        <p:txBody>
          <a:bodyPr/>
          <a:lstStyle/>
          <a:p>
            <a:fld id="{1E4D7292-AD41-4745-A56F-5FB7769147B4}" type="slidenum">
              <a:rPr lang="he-IL" smtClean="0"/>
              <a:t>64</a:t>
            </a:fld>
            <a:endParaRPr lang="he-IL"/>
          </a:p>
        </p:txBody>
      </p:sp>
      <p:sp>
        <p:nvSpPr>
          <p:cNvPr id="5" name="Content Placeholder 2">
            <a:extLst>
              <a:ext uri="{FF2B5EF4-FFF2-40B4-BE49-F238E27FC236}">
                <a16:creationId xmlns:a16="http://schemas.microsoft.com/office/drawing/2014/main" id="{3B356A09-5BA9-469B-8C98-24CBB7E5D0C4}"/>
              </a:ext>
            </a:extLst>
          </p:cNvPr>
          <p:cNvSpPr txBox="1">
            <a:spLocks/>
          </p:cNvSpPr>
          <p:nvPr/>
        </p:nvSpPr>
        <p:spPr>
          <a:xfrm>
            <a:off x="323528" y="2850675"/>
            <a:ext cx="6893668" cy="3819873"/>
          </a:xfrm>
          <a:prstGeom prst="rect">
            <a:avLst/>
          </a:prstGeom>
        </p:spPr>
        <p:style>
          <a:lnRef idx="2">
            <a:schemeClr val="accent1"/>
          </a:lnRef>
          <a:fillRef idx="1">
            <a:schemeClr val="lt1"/>
          </a:fillRef>
          <a:effectRef idx="0">
            <a:schemeClr val="accent1"/>
          </a:effectRef>
          <a:fontRef idx="minor">
            <a:schemeClr val="dk1"/>
          </a:fontRef>
        </p:style>
        <p:txBody>
          <a:bodyPr vert="horz">
            <a:noAutofit/>
          </a:bodyPr>
          <a:lstStyle>
            <a:lvl1pPr indent="0" algn="l" rtl="0">
              <a:spcBef>
                <a:spcPts val="600"/>
              </a:spcBef>
              <a:buClr>
                <a:schemeClr val="tx2"/>
              </a:buClr>
              <a:buSzPct val="73000"/>
              <a:buFont typeface="Wingdings 2"/>
              <a:buNone/>
              <a:defRPr kumimoji="0" sz="1400" baseline="0">
                <a:solidFill>
                  <a:schemeClr val="dk1"/>
                </a:solidFill>
              </a:defRPr>
            </a:lvl1pPr>
            <a:lvl2pPr marL="521208" indent="-228600">
              <a:spcBef>
                <a:spcPts val="500"/>
              </a:spcBef>
              <a:buClr>
                <a:schemeClr val="accent4"/>
              </a:buClr>
              <a:buSzPct val="80000"/>
              <a:buFont typeface="Wingdings 2"/>
              <a:buChar char=""/>
              <a:defRPr kumimoji="0" sz="2300">
                <a:solidFill>
                  <a:schemeClr val="dk1"/>
                </a:solidFill>
              </a:defRPr>
            </a:lvl2pPr>
            <a:lvl3pPr marL="758952" indent="-228600">
              <a:spcBef>
                <a:spcPts val="400"/>
              </a:spcBef>
              <a:buClr>
                <a:schemeClr val="accent4"/>
              </a:buClr>
              <a:buSzPct val="60000"/>
              <a:buFont typeface="Wingdings"/>
              <a:buChar char=""/>
              <a:defRPr kumimoji="0" sz="2000">
                <a:solidFill>
                  <a:schemeClr val="dk1"/>
                </a:solidFill>
              </a:defRPr>
            </a:lvl3pPr>
            <a:lvl4pPr marL="1005840" indent="-228600">
              <a:spcBef>
                <a:spcPct val="20000"/>
              </a:spcBef>
              <a:buClr>
                <a:schemeClr val="accent4"/>
              </a:buClr>
              <a:buSzPct val="80000"/>
              <a:buFont typeface="Wingdings 2"/>
              <a:buChar char=""/>
              <a:defRPr kumimoji="0" sz="2000">
                <a:solidFill>
                  <a:schemeClr val="dk1"/>
                </a:solidFill>
              </a:defRPr>
            </a:lvl4pPr>
            <a:lvl5pPr marL="1280160" indent="-228600">
              <a:spcBef>
                <a:spcPts val="400"/>
              </a:spcBef>
              <a:buClr>
                <a:schemeClr val="accent4"/>
              </a:buClr>
              <a:buSzPct val="70000"/>
              <a:buFont typeface="Wingdings"/>
              <a:buChar char=""/>
              <a:defRPr kumimoji="0">
                <a:solidFill>
                  <a:schemeClr val="dk1"/>
                </a:solidFill>
              </a:defRPr>
            </a:lvl5pPr>
            <a:lvl6pPr marL="1472184" indent="-182880">
              <a:spcBef>
                <a:spcPts val="400"/>
              </a:spcBef>
              <a:buClr>
                <a:schemeClr val="accent4"/>
              </a:buClr>
              <a:buSzPct val="80000"/>
              <a:buFont typeface="Wingdings 2"/>
              <a:buChar char=""/>
              <a:defRPr kumimoji="0">
                <a:solidFill>
                  <a:schemeClr val="dk1"/>
                </a:solidFill>
              </a:defRPr>
            </a:lvl6pPr>
            <a:lvl7pPr marL="1673352" indent="-182880">
              <a:spcBef>
                <a:spcPct val="20000"/>
              </a:spcBef>
              <a:buClr>
                <a:schemeClr val="accent4"/>
              </a:buClr>
              <a:buSzPct val="80000"/>
              <a:buFont typeface="Wingdings 2"/>
              <a:buChar char=""/>
              <a:defRPr kumimoji="0" sz="1600" baseline="0">
                <a:solidFill>
                  <a:schemeClr val="dk1"/>
                </a:solidFill>
              </a:defRPr>
            </a:lvl7pPr>
            <a:lvl8pPr marL="1847088" indent="-182880">
              <a:spcBef>
                <a:spcPts val="300"/>
              </a:spcBef>
              <a:buClr>
                <a:schemeClr val="accent4"/>
              </a:buClr>
              <a:buSzPct val="100000"/>
              <a:buChar char="•"/>
              <a:defRPr kumimoji="0" sz="1600" baseline="0">
                <a:solidFill>
                  <a:schemeClr val="dk1"/>
                </a:solidFill>
              </a:defRPr>
            </a:lvl8pPr>
            <a:lvl9pPr marL="2057400" indent="-182880">
              <a:spcBef>
                <a:spcPct val="20000"/>
              </a:spcBef>
              <a:buClr>
                <a:schemeClr val="accent4"/>
              </a:buClr>
              <a:buSzPct val="100000"/>
              <a:buFont typeface="Wingdings"/>
              <a:buChar char="§"/>
              <a:defRPr kumimoji="0" sz="1400" baseline="0">
                <a:solidFill>
                  <a:schemeClr val="dk1"/>
                </a:solidFill>
              </a:defRPr>
            </a:lvl9pPr>
            <a:extLst/>
          </a:lstStyle>
          <a:p>
            <a:r>
              <a:rPr lang="en-US" dirty="0"/>
              <a:t> public class </a:t>
            </a:r>
            <a:r>
              <a:rPr lang="en-US" b="1" dirty="0" err="1"/>
              <a:t>BaseClass</a:t>
            </a:r>
            <a:r>
              <a:rPr lang="en-US" dirty="0"/>
              <a:t>  </a:t>
            </a:r>
          </a:p>
          <a:p>
            <a:r>
              <a:rPr lang="en-US" dirty="0"/>
              <a:t> {</a:t>
            </a:r>
          </a:p>
          <a:p>
            <a:r>
              <a:rPr lang="en-US" dirty="0"/>
              <a:t>       </a:t>
            </a:r>
            <a:r>
              <a:rPr lang="he-IL" dirty="0"/>
              <a:t> </a:t>
            </a:r>
            <a:r>
              <a:rPr lang="en-US" dirty="0"/>
              <a:t>public </a:t>
            </a:r>
            <a:r>
              <a:rPr lang="en-US" b="1" dirty="0"/>
              <a:t>Member</a:t>
            </a:r>
            <a:r>
              <a:rPr lang="en-US" dirty="0"/>
              <a:t> m3 = new Member("instance member of </a:t>
            </a:r>
            <a:r>
              <a:rPr lang="en-US" dirty="0" err="1"/>
              <a:t>BaseClass</a:t>
            </a:r>
            <a:r>
              <a:rPr lang="en-US" dirty="0"/>
              <a:t>");</a:t>
            </a:r>
          </a:p>
          <a:p>
            <a:r>
              <a:rPr lang="en-US" dirty="0"/>
              <a:t>        </a:t>
            </a:r>
            <a:r>
              <a:rPr lang="he-IL" dirty="0"/>
              <a:t> </a:t>
            </a:r>
            <a:r>
              <a:rPr lang="en-US" b="1" dirty="0"/>
              <a:t>static</a:t>
            </a:r>
            <a:r>
              <a:rPr lang="en-US" dirty="0"/>
              <a:t> public </a:t>
            </a:r>
            <a:r>
              <a:rPr lang="en-US" b="1" dirty="0"/>
              <a:t>Member</a:t>
            </a:r>
            <a:r>
              <a:rPr lang="en-US" dirty="0"/>
              <a:t> m4 = new Member("static member of </a:t>
            </a:r>
            <a:r>
              <a:rPr lang="en-US" dirty="0" err="1"/>
              <a:t>BaseClass</a:t>
            </a:r>
            <a:r>
              <a:rPr lang="en-US" dirty="0"/>
              <a:t>");</a:t>
            </a:r>
          </a:p>
          <a:p>
            <a:r>
              <a:rPr lang="en-US" dirty="0"/>
              <a:t>        public </a:t>
            </a:r>
            <a:r>
              <a:rPr lang="en-US" dirty="0" err="1"/>
              <a:t>BaseClass</a:t>
            </a:r>
            <a:r>
              <a:rPr lang="en-US" dirty="0"/>
              <a:t>()</a:t>
            </a:r>
          </a:p>
          <a:p>
            <a:r>
              <a:rPr lang="en-US" dirty="0"/>
              <a:t>        {</a:t>
            </a:r>
          </a:p>
          <a:p>
            <a:r>
              <a:rPr lang="en-US" dirty="0"/>
              <a:t>            </a:t>
            </a:r>
            <a:r>
              <a:rPr lang="en-US" dirty="0" err="1"/>
              <a:t>Console.WriteLine</a:t>
            </a:r>
            <a:r>
              <a:rPr lang="en-US" dirty="0"/>
              <a:t>("Hello from </a:t>
            </a:r>
            <a:r>
              <a:rPr lang="en-US" dirty="0" err="1"/>
              <a:t>BaseClass</a:t>
            </a:r>
            <a:r>
              <a:rPr lang="en-US" dirty="0"/>
              <a:t> instance constructor");</a:t>
            </a:r>
          </a:p>
          <a:p>
            <a:r>
              <a:rPr lang="en-US" dirty="0"/>
              <a:t>        }</a:t>
            </a:r>
          </a:p>
          <a:p>
            <a:r>
              <a:rPr lang="en-US" dirty="0"/>
              <a:t>        static </a:t>
            </a:r>
            <a:r>
              <a:rPr lang="en-US" dirty="0" err="1"/>
              <a:t>BaseClass</a:t>
            </a:r>
            <a:r>
              <a:rPr lang="en-US" dirty="0"/>
              <a:t>()</a:t>
            </a:r>
          </a:p>
          <a:p>
            <a:r>
              <a:rPr lang="en-US" dirty="0"/>
              <a:t>        {</a:t>
            </a:r>
          </a:p>
          <a:p>
            <a:r>
              <a:rPr lang="en-US" dirty="0"/>
              <a:t>            </a:t>
            </a:r>
            <a:r>
              <a:rPr lang="en-US" dirty="0" err="1"/>
              <a:t>Console.WriteLine</a:t>
            </a:r>
            <a:r>
              <a:rPr lang="en-US" dirty="0"/>
              <a:t>("Hello from </a:t>
            </a:r>
            <a:r>
              <a:rPr lang="en-US" dirty="0" err="1"/>
              <a:t>BaseClass</a:t>
            </a:r>
            <a:r>
              <a:rPr lang="en-US" dirty="0"/>
              <a:t> static constructor");</a:t>
            </a:r>
          </a:p>
          <a:p>
            <a:r>
              <a:rPr lang="en-US" dirty="0"/>
              <a:t>        }</a:t>
            </a:r>
          </a:p>
          <a:p>
            <a:r>
              <a:rPr lang="en-US" dirty="0"/>
              <a:t> }</a:t>
            </a:r>
          </a:p>
        </p:txBody>
      </p:sp>
      <p:sp>
        <p:nvSpPr>
          <p:cNvPr id="3" name="Content Placeholder 2"/>
          <p:cNvSpPr>
            <a:spLocks noGrp="1"/>
          </p:cNvSpPr>
          <p:nvPr>
            <p:ph idx="1"/>
          </p:nvPr>
        </p:nvSpPr>
        <p:spPr>
          <a:xfrm>
            <a:off x="3275856" y="1268760"/>
            <a:ext cx="5832648" cy="2103748"/>
          </a:xfrm>
        </p:spPr>
        <p:style>
          <a:lnRef idx="2">
            <a:schemeClr val="accent1"/>
          </a:lnRef>
          <a:fillRef idx="1">
            <a:schemeClr val="lt1"/>
          </a:fillRef>
          <a:effectRef idx="0">
            <a:schemeClr val="accent1"/>
          </a:effectRef>
          <a:fontRef idx="minor">
            <a:schemeClr val="dk1"/>
          </a:fontRef>
        </p:style>
        <p:txBody>
          <a:bodyPr>
            <a:noAutofit/>
          </a:bodyPr>
          <a:lstStyle/>
          <a:p>
            <a:pPr marL="0" indent="0" algn="l" rtl="0">
              <a:buNone/>
            </a:pPr>
            <a:r>
              <a:rPr lang="en-US" sz="1400" dirty="0"/>
              <a:t>public class </a:t>
            </a:r>
            <a:r>
              <a:rPr lang="en-US" sz="1400" b="1" dirty="0"/>
              <a:t>Member</a:t>
            </a:r>
          </a:p>
          <a:p>
            <a:pPr marL="0" indent="0" algn="l" rtl="0">
              <a:buNone/>
            </a:pPr>
            <a:r>
              <a:rPr lang="en-US" sz="1400" dirty="0"/>
              <a:t>{</a:t>
            </a:r>
          </a:p>
          <a:p>
            <a:pPr marL="0" indent="0" algn="l" rtl="0">
              <a:buNone/>
            </a:pPr>
            <a:r>
              <a:rPr lang="en-US" sz="1400" dirty="0"/>
              <a:t>        public Member(string who)</a:t>
            </a:r>
          </a:p>
          <a:p>
            <a:pPr marL="0" indent="0" algn="l" rtl="0">
              <a:buNone/>
            </a:pPr>
            <a:r>
              <a:rPr lang="en-US" sz="1400" dirty="0"/>
              <a:t>        {</a:t>
            </a:r>
          </a:p>
          <a:p>
            <a:pPr marL="0" indent="0" algn="l" rtl="0">
              <a:buNone/>
            </a:pPr>
            <a:r>
              <a:rPr lang="en-US" sz="1400" dirty="0"/>
              <a:t>            </a:t>
            </a:r>
            <a:r>
              <a:rPr lang="en-US" sz="1400" dirty="0" err="1"/>
              <a:t>Console.WriteLine</a:t>
            </a:r>
            <a:r>
              <a:rPr lang="en-US" sz="1400" dirty="0"/>
              <a:t>(</a:t>
            </a:r>
            <a:r>
              <a:rPr lang="en-US" sz="1400" dirty="0" err="1"/>
              <a:t>string.Format</a:t>
            </a:r>
            <a:r>
              <a:rPr lang="en-US" sz="1400" dirty="0"/>
              <a:t>("Hello from a {0}", who));</a:t>
            </a:r>
          </a:p>
          <a:p>
            <a:pPr marL="0" indent="0" algn="l" rtl="0">
              <a:buNone/>
            </a:pPr>
            <a:r>
              <a:rPr lang="en-US" sz="1400" dirty="0"/>
              <a:t>        }</a:t>
            </a:r>
          </a:p>
          <a:p>
            <a:pPr marL="0" indent="0" algn="l" rtl="0">
              <a:buNone/>
            </a:pPr>
            <a:r>
              <a:rPr lang="en-US" sz="1400" dirty="0"/>
              <a:t>}</a:t>
            </a:r>
            <a:endParaRPr lang="he-IL" altLang="he-IL" sz="1400" dirty="0">
              <a:latin typeface="Arial" charset="0"/>
              <a:cs typeface="Arial" charset="0"/>
            </a:endParaRPr>
          </a:p>
          <a:p>
            <a:pPr marL="0" indent="0" algn="l" rtl="0">
              <a:buNone/>
            </a:pPr>
            <a:endParaRPr lang="he-IL" sz="1400" dirty="0"/>
          </a:p>
        </p:txBody>
      </p:sp>
      <p:sp>
        <p:nvSpPr>
          <p:cNvPr id="7" name="חץ ימינה 6"/>
          <p:cNvSpPr/>
          <p:nvPr/>
        </p:nvSpPr>
        <p:spPr>
          <a:xfrm>
            <a:off x="611560" y="1700808"/>
            <a:ext cx="2664296" cy="1035567"/>
          </a:xfrm>
          <a:prstGeom prst="rightArrow">
            <a:avLst>
              <a:gd name="adj1" fmla="val 50000"/>
              <a:gd name="adj2" fmla="val 3195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מחלקת עזר לצורך הדפסה בכל יצירת שדה</a:t>
            </a:r>
          </a:p>
        </p:txBody>
      </p:sp>
      <p:sp>
        <p:nvSpPr>
          <p:cNvPr id="8" name="תרשים זרימה: קלט ידני 7"/>
          <p:cNvSpPr/>
          <p:nvPr/>
        </p:nvSpPr>
        <p:spPr>
          <a:xfrm>
            <a:off x="161967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Solid8</a:t>
            </a:r>
          </a:p>
        </p:txBody>
      </p:sp>
    </p:spTree>
    <p:extLst>
      <p:ext uri="{BB962C8B-B14F-4D97-AF65-F5344CB8AC3E}">
        <p14:creationId xmlns:p14="http://schemas.microsoft.com/office/powerpoint/2010/main" val="324304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r>
              <a:rPr lang="he-IL" altLang="he-IL" dirty="0"/>
              <a:t>סדר הבניה והאתחול (2)</a:t>
            </a:r>
            <a:endParaRPr lang="en-US" altLang="he-IL" dirty="0"/>
          </a:p>
        </p:txBody>
      </p:sp>
      <p:sp>
        <p:nvSpPr>
          <p:cNvPr id="3" name="Content Placeholder 2"/>
          <p:cNvSpPr>
            <a:spLocks noGrp="1"/>
          </p:cNvSpPr>
          <p:nvPr>
            <p:ph idx="1"/>
          </p:nvPr>
        </p:nvSpPr>
        <p:spPr>
          <a:xfrm>
            <a:off x="457200" y="1484784"/>
            <a:ext cx="6635080" cy="3187736"/>
          </a:xfrm>
        </p:spPr>
        <p:style>
          <a:lnRef idx="2">
            <a:schemeClr val="accent1"/>
          </a:lnRef>
          <a:fillRef idx="1">
            <a:schemeClr val="lt1"/>
          </a:fillRef>
          <a:effectRef idx="0">
            <a:schemeClr val="accent1"/>
          </a:effectRef>
          <a:fontRef idx="minor">
            <a:schemeClr val="dk1"/>
          </a:fontRef>
        </p:style>
        <p:txBody>
          <a:bodyPr vert="horz">
            <a:noAutofit/>
          </a:bodyPr>
          <a:lstStyle/>
          <a:p>
            <a:pPr marL="0" indent="0" algn="l" rtl="0">
              <a:buNone/>
            </a:pPr>
            <a:r>
              <a:rPr lang="en-US" sz="1400" dirty="0">
                <a:solidFill>
                  <a:schemeClr val="dk1"/>
                </a:solidFill>
              </a:rPr>
              <a:t>public class </a:t>
            </a:r>
            <a:r>
              <a:rPr lang="en-US" sz="1400" b="1" dirty="0" err="1">
                <a:solidFill>
                  <a:schemeClr val="dk1"/>
                </a:solidFill>
              </a:rPr>
              <a:t>DerivedClass</a:t>
            </a:r>
            <a:r>
              <a:rPr lang="en-US" sz="1400" dirty="0">
                <a:solidFill>
                  <a:schemeClr val="dk1"/>
                </a:solidFill>
              </a:rPr>
              <a:t> : </a:t>
            </a:r>
            <a:r>
              <a:rPr lang="en-US" sz="1400" b="1" dirty="0" err="1">
                <a:solidFill>
                  <a:schemeClr val="dk1"/>
                </a:solidFill>
              </a:rPr>
              <a:t>BaseClass</a:t>
            </a:r>
            <a:endParaRPr lang="en-US" sz="1400" b="1" dirty="0">
              <a:solidFill>
                <a:schemeClr val="dk1"/>
              </a:solidFill>
            </a:endParaRPr>
          </a:p>
          <a:p>
            <a:pPr marL="0" indent="0" algn="l" rtl="0">
              <a:buNone/>
            </a:pPr>
            <a:r>
              <a:rPr lang="en-US" sz="1400" dirty="0">
                <a:solidFill>
                  <a:schemeClr val="dk1"/>
                </a:solidFill>
              </a:rPr>
              <a:t> {</a:t>
            </a:r>
          </a:p>
          <a:p>
            <a:pPr marL="0" indent="0" algn="l" rtl="0">
              <a:buNone/>
            </a:pPr>
            <a:r>
              <a:rPr lang="en-US" sz="1400" dirty="0">
                <a:solidFill>
                  <a:schemeClr val="dk1"/>
                </a:solidFill>
              </a:rPr>
              <a:t>        public </a:t>
            </a:r>
            <a:r>
              <a:rPr lang="en-US" sz="1400" b="1" dirty="0">
                <a:solidFill>
                  <a:schemeClr val="dk1"/>
                </a:solidFill>
              </a:rPr>
              <a:t>Member</a:t>
            </a:r>
            <a:r>
              <a:rPr lang="en-US" sz="1400" dirty="0">
                <a:solidFill>
                  <a:schemeClr val="dk1"/>
                </a:solidFill>
              </a:rPr>
              <a:t> m2 = new Member("instance member of </a:t>
            </a:r>
            <a:r>
              <a:rPr lang="en-US" sz="1400" dirty="0" err="1">
                <a:solidFill>
                  <a:schemeClr val="dk1"/>
                </a:solidFill>
              </a:rPr>
              <a:t>DerivedClass</a:t>
            </a:r>
            <a:r>
              <a:rPr lang="en-US" sz="1400" dirty="0">
                <a:solidFill>
                  <a:schemeClr val="dk1"/>
                </a:solidFill>
              </a:rPr>
              <a:t>");</a:t>
            </a:r>
          </a:p>
          <a:p>
            <a:pPr marL="0" indent="0" algn="l" rtl="0">
              <a:buNone/>
            </a:pPr>
            <a:r>
              <a:rPr lang="en-US" sz="1400" dirty="0">
                <a:solidFill>
                  <a:schemeClr val="dk1"/>
                </a:solidFill>
              </a:rPr>
              <a:t>        </a:t>
            </a:r>
            <a:r>
              <a:rPr lang="en-US" sz="1400" b="1" dirty="0">
                <a:solidFill>
                  <a:schemeClr val="dk1"/>
                </a:solidFill>
              </a:rPr>
              <a:t>static</a:t>
            </a:r>
            <a:r>
              <a:rPr lang="en-US" sz="1400" dirty="0">
                <a:solidFill>
                  <a:schemeClr val="dk1"/>
                </a:solidFill>
              </a:rPr>
              <a:t> public </a:t>
            </a:r>
            <a:r>
              <a:rPr lang="en-US" sz="1400" b="1" dirty="0">
                <a:solidFill>
                  <a:schemeClr val="dk1"/>
                </a:solidFill>
              </a:rPr>
              <a:t>Member</a:t>
            </a:r>
            <a:r>
              <a:rPr lang="en-US" sz="1400" dirty="0">
                <a:solidFill>
                  <a:schemeClr val="dk1"/>
                </a:solidFill>
              </a:rPr>
              <a:t> m1 = new Member("static member of </a:t>
            </a:r>
            <a:r>
              <a:rPr lang="en-US" sz="1400" dirty="0" err="1">
                <a:solidFill>
                  <a:schemeClr val="dk1"/>
                </a:solidFill>
              </a:rPr>
              <a:t>DerivedClass</a:t>
            </a:r>
            <a:r>
              <a:rPr lang="en-US" sz="1400" dirty="0">
                <a:solidFill>
                  <a:schemeClr val="dk1"/>
                </a:solidFill>
              </a:rPr>
              <a:t>");</a:t>
            </a:r>
          </a:p>
          <a:p>
            <a:pPr marL="0" indent="0" algn="l" rtl="0">
              <a:buNone/>
            </a:pPr>
            <a:r>
              <a:rPr lang="en-US" sz="1400" dirty="0">
                <a:solidFill>
                  <a:schemeClr val="dk1"/>
                </a:solidFill>
              </a:rPr>
              <a:t>        public </a:t>
            </a:r>
            <a:r>
              <a:rPr lang="en-US" sz="1400" dirty="0" err="1">
                <a:solidFill>
                  <a:schemeClr val="dk1"/>
                </a:solidFill>
              </a:rPr>
              <a:t>DerivedClass</a:t>
            </a:r>
            <a:r>
              <a:rPr lang="en-US" sz="1400" dirty="0">
                <a:solidFill>
                  <a:schemeClr val="dk1"/>
                </a:solidFill>
              </a:rPr>
              <a:t>()</a:t>
            </a:r>
          </a:p>
          <a:p>
            <a:pPr marL="0" indent="0" algn="l" rtl="0">
              <a:buNone/>
            </a:pPr>
            <a:r>
              <a:rPr lang="en-US" sz="1400" dirty="0">
                <a:solidFill>
                  <a:schemeClr val="dk1"/>
                </a:solidFill>
              </a:rPr>
              <a:t>        {</a:t>
            </a:r>
          </a:p>
          <a:p>
            <a:pPr marL="0" indent="0" algn="l" rtl="0">
              <a:buNone/>
            </a:pPr>
            <a:r>
              <a:rPr lang="en-US" sz="1400" dirty="0">
                <a:solidFill>
                  <a:schemeClr val="dk1"/>
                </a:solidFill>
              </a:rPr>
              <a:t>            </a:t>
            </a:r>
            <a:r>
              <a:rPr lang="en-US" sz="1400" dirty="0" err="1">
                <a:solidFill>
                  <a:schemeClr val="dk1"/>
                </a:solidFill>
              </a:rPr>
              <a:t>Console.WriteLine</a:t>
            </a:r>
            <a:r>
              <a:rPr lang="en-US" sz="1400" dirty="0">
                <a:solidFill>
                  <a:schemeClr val="dk1"/>
                </a:solidFill>
              </a:rPr>
              <a:t>("Hello from </a:t>
            </a:r>
            <a:r>
              <a:rPr lang="en-US" sz="1400" dirty="0" err="1">
                <a:solidFill>
                  <a:schemeClr val="dk1"/>
                </a:solidFill>
              </a:rPr>
              <a:t>DerivedClass</a:t>
            </a:r>
            <a:r>
              <a:rPr lang="en-US" sz="1400" dirty="0">
                <a:solidFill>
                  <a:schemeClr val="dk1"/>
                </a:solidFill>
              </a:rPr>
              <a:t> instance constructor");</a:t>
            </a:r>
          </a:p>
          <a:p>
            <a:pPr marL="0" indent="0" algn="l" rtl="0">
              <a:buNone/>
            </a:pPr>
            <a:r>
              <a:rPr lang="en-US" sz="1400" dirty="0">
                <a:solidFill>
                  <a:schemeClr val="dk1"/>
                </a:solidFill>
              </a:rPr>
              <a:t>        }</a:t>
            </a:r>
          </a:p>
          <a:p>
            <a:pPr marL="0" indent="0" algn="l" rtl="0">
              <a:buNone/>
            </a:pPr>
            <a:r>
              <a:rPr lang="en-US" sz="1400" dirty="0">
                <a:solidFill>
                  <a:schemeClr val="dk1"/>
                </a:solidFill>
              </a:rPr>
              <a:t>        </a:t>
            </a:r>
            <a:r>
              <a:rPr lang="en-US" sz="1400" b="1" dirty="0">
                <a:solidFill>
                  <a:schemeClr val="dk1"/>
                </a:solidFill>
              </a:rPr>
              <a:t>static</a:t>
            </a:r>
            <a:r>
              <a:rPr lang="en-US" sz="1400" dirty="0">
                <a:solidFill>
                  <a:schemeClr val="dk1"/>
                </a:solidFill>
              </a:rPr>
              <a:t> </a:t>
            </a:r>
            <a:r>
              <a:rPr lang="en-US" sz="1400" dirty="0" err="1">
                <a:solidFill>
                  <a:schemeClr val="dk1"/>
                </a:solidFill>
              </a:rPr>
              <a:t>DerivedClass</a:t>
            </a:r>
            <a:r>
              <a:rPr lang="en-US" sz="1400" dirty="0">
                <a:solidFill>
                  <a:schemeClr val="dk1"/>
                </a:solidFill>
              </a:rPr>
              <a:t>()</a:t>
            </a:r>
          </a:p>
          <a:p>
            <a:pPr marL="0" indent="0" algn="l" rtl="0">
              <a:buNone/>
            </a:pPr>
            <a:r>
              <a:rPr lang="en-US" sz="1400" dirty="0">
                <a:solidFill>
                  <a:schemeClr val="dk1"/>
                </a:solidFill>
              </a:rPr>
              <a:t>        {   </a:t>
            </a:r>
            <a:r>
              <a:rPr lang="en-US" sz="1400" dirty="0" err="1">
                <a:solidFill>
                  <a:schemeClr val="dk1"/>
                </a:solidFill>
              </a:rPr>
              <a:t>Console.WriteLine</a:t>
            </a:r>
            <a:r>
              <a:rPr lang="en-US" sz="1400" dirty="0">
                <a:solidFill>
                  <a:schemeClr val="dk1"/>
                </a:solidFill>
              </a:rPr>
              <a:t>("Hello from </a:t>
            </a:r>
            <a:r>
              <a:rPr lang="en-US" sz="1400" dirty="0" err="1">
                <a:solidFill>
                  <a:schemeClr val="dk1"/>
                </a:solidFill>
              </a:rPr>
              <a:t>DerivedClass</a:t>
            </a:r>
            <a:r>
              <a:rPr lang="en-US" sz="1400" dirty="0">
                <a:solidFill>
                  <a:schemeClr val="dk1"/>
                </a:solidFill>
              </a:rPr>
              <a:t> static constructor");   }</a:t>
            </a:r>
          </a:p>
          <a:p>
            <a:pPr marL="0" indent="0" algn="l" rtl="0">
              <a:buNone/>
            </a:pPr>
            <a:r>
              <a:rPr lang="en-US" sz="1400" dirty="0">
                <a:solidFill>
                  <a:schemeClr val="dk1"/>
                </a:solidFill>
              </a:rPr>
              <a:t> }</a:t>
            </a:r>
          </a:p>
          <a:p>
            <a:pPr marL="0" indent="0" algn="l" rtl="0">
              <a:buNone/>
            </a:pPr>
            <a:endParaRPr lang="he-IL" altLang="he-IL" sz="1400" dirty="0">
              <a:solidFill>
                <a:schemeClr val="dk1"/>
              </a:solidFill>
            </a:endParaRPr>
          </a:p>
          <a:p>
            <a:pPr marL="0" indent="0" algn="l" rtl="0">
              <a:buNone/>
            </a:pPr>
            <a:endParaRPr lang="he-IL" sz="1400" dirty="0">
              <a:solidFill>
                <a:schemeClr val="dk1"/>
              </a:solidFill>
            </a:endParaRPr>
          </a:p>
        </p:txBody>
      </p:sp>
      <p:sp>
        <p:nvSpPr>
          <p:cNvPr id="5" name="Slide Number Placeholder 4"/>
          <p:cNvSpPr>
            <a:spLocks noGrp="1"/>
          </p:cNvSpPr>
          <p:nvPr>
            <p:ph type="sldNum" sz="quarter" idx="12"/>
          </p:nvPr>
        </p:nvSpPr>
        <p:spPr/>
        <p:txBody>
          <a:bodyPr/>
          <a:lstStyle/>
          <a:p>
            <a:fld id="{1E4D7292-AD41-4745-A56F-5FB7769147B4}" type="slidenum">
              <a:rPr lang="he-IL" smtClean="0"/>
              <a:t>65</a:t>
            </a:fld>
            <a:endParaRPr lang="he-IL"/>
          </a:p>
        </p:txBody>
      </p:sp>
      <p:sp>
        <p:nvSpPr>
          <p:cNvPr id="6" name="Content Placeholder 2">
            <a:extLst>
              <a:ext uri="{FF2B5EF4-FFF2-40B4-BE49-F238E27FC236}">
                <a16:creationId xmlns:a16="http://schemas.microsoft.com/office/drawing/2014/main" id="{0D9C8254-EFA5-40D3-900A-345A844040BC}"/>
              </a:ext>
            </a:extLst>
          </p:cNvPr>
          <p:cNvSpPr txBox="1">
            <a:spLocks/>
          </p:cNvSpPr>
          <p:nvPr/>
        </p:nvSpPr>
        <p:spPr>
          <a:xfrm>
            <a:off x="899592" y="4437112"/>
            <a:ext cx="3744416" cy="2671777"/>
          </a:xfrm>
          <a:prstGeom prst="rect">
            <a:avLst/>
          </a:prstGeom>
        </p:spPr>
        <p:style>
          <a:lnRef idx="2">
            <a:schemeClr val="accent1"/>
          </a:lnRef>
          <a:fillRef idx="1">
            <a:schemeClr val="lt1"/>
          </a:fillRef>
          <a:effectRef idx="0">
            <a:schemeClr val="accent1"/>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dk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dk1"/>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dk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dk1"/>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dk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dk1"/>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dk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dk1"/>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dk1"/>
                </a:solidFill>
                <a:latin typeface="+mn-lt"/>
                <a:ea typeface="+mn-ea"/>
                <a:cs typeface="+mn-cs"/>
              </a:defRPr>
            </a:lvl9pPr>
            <a:extLst/>
          </a:lstStyle>
          <a:p>
            <a:pPr marL="0" indent="0" algn="l" rtl="0">
              <a:buNone/>
            </a:pPr>
            <a:r>
              <a:rPr lang="en-US" sz="1200" dirty="0"/>
              <a:t>class </a:t>
            </a:r>
            <a:r>
              <a:rPr lang="en-US" sz="1200" b="1" dirty="0" err="1"/>
              <a:t>InitializationOrder</a:t>
            </a:r>
            <a:endParaRPr lang="en-US" sz="1200" b="1" dirty="0"/>
          </a:p>
          <a:p>
            <a:pPr marL="0" indent="0" algn="l" rtl="0">
              <a:buNone/>
            </a:pPr>
            <a:r>
              <a:rPr lang="en-US" sz="1200" dirty="0"/>
              <a:t> {</a:t>
            </a:r>
          </a:p>
          <a:p>
            <a:pPr marL="0" indent="0" algn="l" rtl="0">
              <a:buNone/>
            </a:pPr>
            <a:r>
              <a:rPr lang="en-US" sz="1200" dirty="0"/>
              <a:t>        static void Main(string[] </a:t>
            </a:r>
            <a:r>
              <a:rPr lang="en-US" sz="1200" dirty="0" err="1"/>
              <a:t>args</a:t>
            </a:r>
            <a:r>
              <a:rPr lang="en-US" sz="1200" dirty="0"/>
              <a:t>) </a:t>
            </a:r>
          </a:p>
          <a:p>
            <a:pPr marL="0" indent="0" algn="l" rtl="0">
              <a:buNone/>
            </a:pPr>
            <a:r>
              <a:rPr lang="en-US" sz="1200" dirty="0"/>
              <a:t>       {</a:t>
            </a:r>
          </a:p>
          <a:p>
            <a:pPr marL="0" indent="0" algn="l" rtl="0">
              <a:buNone/>
            </a:pPr>
            <a:r>
              <a:rPr lang="en-US" sz="1200" dirty="0"/>
              <a:t>            </a:t>
            </a:r>
            <a:r>
              <a:rPr lang="en-US" sz="1200" dirty="0" err="1"/>
              <a:t>BaseClass</a:t>
            </a:r>
            <a:r>
              <a:rPr lang="en-US" sz="1200" dirty="0"/>
              <a:t> </a:t>
            </a:r>
            <a:r>
              <a:rPr lang="en-US" sz="1200" dirty="0" err="1"/>
              <a:t>bc</a:t>
            </a:r>
            <a:r>
              <a:rPr lang="en-US" sz="1200" dirty="0"/>
              <a:t> = new </a:t>
            </a:r>
            <a:r>
              <a:rPr lang="en-US" sz="1200" dirty="0" err="1"/>
              <a:t>BaseClass</a:t>
            </a:r>
            <a:r>
              <a:rPr lang="en-US" sz="1200" dirty="0"/>
              <a:t>();</a:t>
            </a:r>
          </a:p>
          <a:p>
            <a:pPr marL="0" indent="0" algn="l" rtl="0">
              <a:buNone/>
            </a:pPr>
            <a:r>
              <a:rPr lang="en-US" sz="1200" dirty="0"/>
              <a:t>            </a:t>
            </a:r>
            <a:r>
              <a:rPr lang="en-US" sz="1200" dirty="0" err="1"/>
              <a:t>Console.WriteLine</a:t>
            </a:r>
            <a:r>
              <a:rPr lang="en-US" sz="1200" dirty="0"/>
              <a:t>("--------------------");</a:t>
            </a:r>
          </a:p>
          <a:p>
            <a:pPr marL="0" indent="0" algn="l" rtl="0">
              <a:buNone/>
            </a:pPr>
            <a:r>
              <a:rPr lang="en-US" sz="1200" dirty="0"/>
              <a:t>            </a:t>
            </a:r>
            <a:r>
              <a:rPr lang="en-US" sz="1200" dirty="0" err="1"/>
              <a:t>DerivedClass</a:t>
            </a:r>
            <a:r>
              <a:rPr lang="en-US" sz="1200" dirty="0"/>
              <a:t> obj = new </a:t>
            </a:r>
            <a:r>
              <a:rPr lang="en-US" sz="1200" dirty="0" err="1"/>
              <a:t>DerivedClass</a:t>
            </a:r>
            <a:r>
              <a:rPr lang="en-US" sz="1200" dirty="0"/>
              <a:t>();</a:t>
            </a:r>
          </a:p>
          <a:p>
            <a:pPr marL="0" indent="0" algn="l" rtl="0">
              <a:buNone/>
            </a:pPr>
            <a:r>
              <a:rPr lang="en-US" sz="1200" dirty="0"/>
              <a:t>            </a:t>
            </a:r>
            <a:r>
              <a:rPr lang="en-US" sz="1200" dirty="0" err="1"/>
              <a:t>Console.ReadLine</a:t>
            </a:r>
            <a:r>
              <a:rPr lang="en-US" sz="1200" dirty="0"/>
              <a:t>();</a:t>
            </a:r>
          </a:p>
          <a:p>
            <a:pPr marL="0" indent="0" algn="l" rtl="0">
              <a:buNone/>
            </a:pPr>
            <a:r>
              <a:rPr lang="en-US" sz="1200" dirty="0"/>
              <a:t>       }</a:t>
            </a:r>
          </a:p>
          <a:p>
            <a:pPr marL="0" indent="0" algn="l" rtl="0">
              <a:buNone/>
            </a:pPr>
            <a:r>
              <a:rPr lang="en-US" sz="1200" dirty="0"/>
              <a:t> }</a:t>
            </a:r>
            <a:endParaRPr lang="he-IL" sz="1200" dirty="0"/>
          </a:p>
          <a:p>
            <a:pPr marL="0" indent="0" algn="l" rtl="0">
              <a:buNone/>
            </a:pPr>
            <a:endParaRPr lang="he-IL" sz="1200" dirty="0"/>
          </a:p>
        </p:txBody>
      </p:sp>
      <p:sp>
        <p:nvSpPr>
          <p:cNvPr id="2" name="Rectangle 1"/>
          <p:cNvSpPr/>
          <p:nvPr/>
        </p:nvSpPr>
        <p:spPr>
          <a:xfrm>
            <a:off x="5812214" y="4395500"/>
            <a:ext cx="3444915" cy="2431435"/>
          </a:xfrm>
          <a:prstGeom prst="rect">
            <a:avLst/>
          </a:prstGeom>
          <a:solidFill>
            <a:schemeClr val="bg1"/>
          </a:solidFill>
          <a:ln w="28575">
            <a:solidFill>
              <a:schemeClr val="accent1"/>
            </a:solidFill>
          </a:ln>
        </p:spPr>
        <p:txBody>
          <a:bodyPr wrap="square">
            <a:spAutoFit/>
          </a:bodyPr>
          <a:lstStyle/>
          <a:p>
            <a:pPr algn="r"/>
            <a:r>
              <a:rPr lang="he-IL" sz="2000" b="1" dirty="0">
                <a:highlight>
                  <a:srgbClr val="FFFFFF"/>
                </a:highlight>
                <a:latin typeface="Consolas"/>
              </a:rPr>
              <a:t>הפלט:</a:t>
            </a:r>
            <a:endParaRPr lang="he-IL" sz="2000" dirty="0">
              <a:highlight>
                <a:srgbClr val="FFFFFF"/>
              </a:highlight>
              <a:latin typeface="Consolas"/>
            </a:endParaRPr>
          </a:p>
          <a:p>
            <a:pPr algn="l" rtl="0"/>
            <a:r>
              <a:rPr lang="en-US" sz="1200" dirty="0"/>
              <a:t>Hello from a static member of </a:t>
            </a:r>
            <a:r>
              <a:rPr lang="en-US" sz="1200" dirty="0" err="1"/>
              <a:t>BaseClass</a:t>
            </a:r>
            <a:endParaRPr lang="en-US" sz="1200" dirty="0"/>
          </a:p>
          <a:p>
            <a:pPr algn="l" rtl="0"/>
            <a:r>
              <a:rPr lang="en-US" sz="1200" dirty="0"/>
              <a:t>Hello from </a:t>
            </a:r>
            <a:r>
              <a:rPr lang="en-US" sz="1200" dirty="0" err="1"/>
              <a:t>BaseClass</a:t>
            </a:r>
            <a:r>
              <a:rPr lang="en-US" sz="1200" dirty="0"/>
              <a:t> static constructor</a:t>
            </a:r>
          </a:p>
          <a:p>
            <a:pPr algn="l" rtl="0"/>
            <a:r>
              <a:rPr lang="en-US" sz="1200" dirty="0"/>
              <a:t>Hello from a instance member of </a:t>
            </a:r>
            <a:r>
              <a:rPr lang="en-US" sz="1200" dirty="0" err="1"/>
              <a:t>BaseClass</a:t>
            </a:r>
            <a:endParaRPr lang="en-US" sz="1200" dirty="0"/>
          </a:p>
          <a:p>
            <a:pPr algn="l" rtl="0"/>
            <a:r>
              <a:rPr lang="en-US" sz="1200" dirty="0"/>
              <a:t>Hello from </a:t>
            </a:r>
            <a:r>
              <a:rPr lang="en-US" sz="1200" dirty="0" err="1"/>
              <a:t>BaseClass</a:t>
            </a:r>
            <a:r>
              <a:rPr lang="en-US" sz="1200" dirty="0"/>
              <a:t> instance constructor</a:t>
            </a:r>
          </a:p>
          <a:p>
            <a:pPr algn="l" rtl="0"/>
            <a:r>
              <a:rPr lang="he-IL" sz="1200" dirty="0"/>
              <a:t>--------------------</a:t>
            </a:r>
          </a:p>
          <a:p>
            <a:pPr algn="l" rtl="0"/>
            <a:r>
              <a:rPr lang="en-US" sz="1200" dirty="0"/>
              <a:t>Hello from a static member of </a:t>
            </a:r>
            <a:r>
              <a:rPr lang="en-US" sz="1200" dirty="0" err="1"/>
              <a:t>DerivedClass</a:t>
            </a:r>
            <a:endParaRPr lang="en-US" sz="1200" dirty="0"/>
          </a:p>
          <a:p>
            <a:pPr algn="l" rtl="0"/>
            <a:r>
              <a:rPr lang="en-US" sz="1200" dirty="0"/>
              <a:t>Hello from </a:t>
            </a:r>
            <a:r>
              <a:rPr lang="en-US" sz="1200" dirty="0" err="1"/>
              <a:t>DerivedClass</a:t>
            </a:r>
            <a:r>
              <a:rPr lang="en-US" sz="1200" dirty="0"/>
              <a:t> static constructor</a:t>
            </a:r>
          </a:p>
          <a:p>
            <a:pPr algn="l" rtl="0"/>
            <a:r>
              <a:rPr lang="en-US" sz="1200" dirty="0"/>
              <a:t>Hello from a instance member of </a:t>
            </a:r>
            <a:r>
              <a:rPr lang="en-US" sz="1200" dirty="0" err="1"/>
              <a:t>DerivedClass</a:t>
            </a:r>
            <a:endParaRPr lang="en-US" sz="1200" dirty="0"/>
          </a:p>
          <a:p>
            <a:pPr algn="l" rtl="0"/>
            <a:r>
              <a:rPr lang="en-US" sz="1200" dirty="0"/>
              <a:t>Hello from a instance member of </a:t>
            </a:r>
            <a:r>
              <a:rPr lang="en-US" sz="1200" dirty="0" err="1"/>
              <a:t>BaseClass</a:t>
            </a:r>
            <a:endParaRPr lang="en-US" sz="1200" dirty="0"/>
          </a:p>
          <a:p>
            <a:pPr algn="l" rtl="0"/>
            <a:r>
              <a:rPr lang="en-US" sz="1200" dirty="0"/>
              <a:t>Hello from </a:t>
            </a:r>
            <a:r>
              <a:rPr lang="en-US" sz="1200" dirty="0" err="1"/>
              <a:t>BaseClass</a:t>
            </a:r>
            <a:r>
              <a:rPr lang="en-US" sz="1200" dirty="0"/>
              <a:t> instance constructor</a:t>
            </a:r>
          </a:p>
          <a:p>
            <a:pPr algn="l" rtl="0"/>
            <a:r>
              <a:rPr lang="en-US" sz="1200" dirty="0"/>
              <a:t>Hello from </a:t>
            </a:r>
            <a:r>
              <a:rPr lang="en-US" sz="1200" dirty="0" err="1"/>
              <a:t>DerivedClass</a:t>
            </a:r>
            <a:r>
              <a:rPr lang="en-US" sz="1200" dirty="0"/>
              <a:t> instance constructor</a:t>
            </a:r>
            <a:endParaRPr lang="he-IL" sz="1200" dirty="0">
              <a:highlight>
                <a:srgbClr val="FFFFFF"/>
              </a:highlight>
              <a:latin typeface="Consolas"/>
            </a:endParaRPr>
          </a:p>
        </p:txBody>
      </p:sp>
    </p:spTree>
    <p:extLst>
      <p:ext uri="{BB962C8B-B14F-4D97-AF65-F5344CB8AC3E}">
        <p14:creationId xmlns:p14="http://schemas.microsoft.com/office/powerpoint/2010/main" val="10834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חידוש!!</a:t>
            </a:r>
          </a:p>
        </p:txBody>
      </p:sp>
      <p:sp>
        <p:nvSpPr>
          <p:cNvPr id="3" name="מציין מיקום תוכן 2"/>
          <p:cNvSpPr>
            <a:spLocks noGrp="1"/>
          </p:cNvSpPr>
          <p:nvPr>
            <p:ph idx="1"/>
          </p:nvPr>
        </p:nvSpPr>
        <p:spPr/>
        <p:txBody>
          <a:bodyPr/>
          <a:lstStyle/>
          <a:p>
            <a:r>
              <a:rPr lang="he-IL" dirty="0"/>
              <a:t>בעצם...</a:t>
            </a:r>
          </a:p>
          <a:p>
            <a:r>
              <a:rPr lang="he-IL" dirty="0"/>
              <a:t>מה שראינו</a:t>
            </a:r>
          </a:p>
          <a:p>
            <a:r>
              <a:rPr lang="he-IL" dirty="0"/>
              <a:t>אומר ש...</a:t>
            </a:r>
          </a:p>
          <a:p>
            <a:r>
              <a:rPr lang="he-IL" dirty="0"/>
              <a:t>ניתן לקרוא כבר בבנאי למתודה וירטואלית!</a:t>
            </a:r>
          </a:p>
          <a:p>
            <a:endParaRPr lang="he-IL" dirty="0"/>
          </a:p>
          <a:p>
            <a:r>
              <a:rPr lang="he-IL" dirty="0"/>
              <a:t>(נכון – זה שייך להמשך – אבל לא התאפקתי...)</a:t>
            </a:r>
          </a:p>
          <a:p>
            <a:endParaRPr lang="he-IL" dirty="0"/>
          </a:p>
        </p:txBody>
      </p:sp>
    </p:spTree>
    <p:extLst>
      <p:ext uri="{BB962C8B-B14F-4D97-AF65-F5344CB8AC3E}">
        <p14:creationId xmlns:p14="http://schemas.microsoft.com/office/powerpoint/2010/main" val="1375022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he-IL" altLang="he-IL" dirty="0"/>
              <a:t>המילה השמורה</a:t>
            </a:r>
            <a:r>
              <a:rPr lang="en-US" altLang="he-IL" cap="none" dirty="0"/>
              <a:t>base  </a:t>
            </a:r>
            <a:endParaRPr lang="en-US" altLang="he-IL" dirty="0"/>
          </a:p>
        </p:txBody>
      </p:sp>
      <p:sp>
        <p:nvSpPr>
          <p:cNvPr id="10245" name="Rectangle 3"/>
          <p:cNvSpPr>
            <a:spLocks noGrp="1" noChangeArrowheads="1"/>
          </p:cNvSpPr>
          <p:nvPr>
            <p:ph type="body" idx="1"/>
          </p:nvPr>
        </p:nvSpPr>
        <p:spPr/>
        <p:txBody>
          <a:bodyPr/>
          <a:lstStyle/>
          <a:p>
            <a:r>
              <a:rPr lang="he-IL" altLang="he-IL" dirty="0"/>
              <a:t>קריאה לבנאי פרמטר של מחלקת הבסיס:</a:t>
            </a:r>
          </a:p>
          <a:p>
            <a:pPr lvl="1"/>
            <a:r>
              <a:rPr lang="he-IL" altLang="he-IL" sz="2400" dirty="0"/>
              <a:t>באופן אוטומטי נקרא בנאי ברירת המחדל של האבא.</a:t>
            </a:r>
          </a:p>
          <a:p>
            <a:pPr lvl="1"/>
            <a:r>
              <a:rPr lang="he-IL" altLang="he-IL" sz="2400" dirty="0"/>
              <a:t>אבל, אם רוצים לקרוא </a:t>
            </a:r>
            <a:r>
              <a:rPr lang="he-IL" altLang="he-IL" sz="2400" b="1" dirty="0"/>
              <a:t>לבנאי פרמטר/ים  </a:t>
            </a:r>
            <a:r>
              <a:rPr lang="he-IL" altLang="he-IL" sz="2400" dirty="0"/>
              <a:t>של האבא:</a:t>
            </a:r>
            <a:endParaRPr lang="he-IL" altLang="he-IL" dirty="0"/>
          </a:p>
          <a:p>
            <a:pPr algn="l" rtl="0"/>
            <a:r>
              <a:rPr lang="en-US" altLang="he-IL" dirty="0"/>
              <a:t>public fish(string name):</a:t>
            </a:r>
            <a:r>
              <a:rPr lang="en-US" altLang="he-IL" dirty="0">
                <a:solidFill>
                  <a:srgbClr val="FF0000"/>
                </a:solidFill>
              </a:rPr>
              <a:t>base</a:t>
            </a:r>
            <a:r>
              <a:rPr lang="en-US" altLang="he-IL" dirty="0"/>
              <a:t>(name){}</a:t>
            </a:r>
            <a:r>
              <a:rPr lang="he-IL" altLang="he-IL" dirty="0"/>
              <a:t> </a:t>
            </a:r>
            <a:endParaRPr lang="en-US" altLang="he-IL" dirty="0"/>
          </a:p>
          <a:p>
            <a:pPr eaLnBrk="1" hangingPunct="1"/>
            <a:r>
              <a:rPr lang="he-IL" altLang="he-IL" dirty="0"/>
              <a:t>וגם, קריאה למתודה/תכונה של מחלקת הבסיס שנדרסה על ידי המחלקה הנוכחית:</a:t>
            </a:r>
          </a:p>
          <a:p>
            <a:pPr algn="l" rtl="0" eaLnBrk="1" hangingPunct="1">
              <a:buFont typeface="Wingdings" pitchFamily="2" charset="2"/>
              <a:buNone/>
            </a:pPr>
            <a:r>
              <a:rPr lang="en-US" altLang="he-IL" dirty="0" err="1">
                <a:solidFill>
                  <a:srgbClr val="FF0000"/>
                </a:solidFill>
              </a:rPr>
              <a:t>base</a:t>
            </a:r>
            <a:r>
              <a:rPr lang="en-US" altLang="he-IL" dirty="0" err="1"/>
              <a:t>.func</a:t>
            </a:r>
            <a:r>
              <a:rPr lang="en-US" altLang="he-IL" dirty="0"/>
              <a:t>();</a:t>
            </a:r>
          </a:p>
          <a:p>
            <a:pPr algn="l" rtl="0" eaLnBrk="1" hangingPunct="1">
              <a:buFont typeface="Wingdings" pitchFamily="2" charset="2"/>
              <a:buNone/>
            </a:pPr>
            <a:endParaRPr lang="en-US" altLang="he-IL" dirty="0"/>
          </a:p>
        </p:txBody>
      </p:sp>
      <p:pic>
        <p:nvPicPr>
          <p:cNvPr id="44034" name="Picture 2" descr="http://ravinternet.org/wp-content/uploads/2016/01/SABATEUNA-695x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245" y="4581128"/>
            <a:ext cx="3161004" cy="2105820"/>
          </a:xfrm>
          <a:prstGeom prst="rect">
            <a:avLst/>
          </a:prstGeom>
          <a:noFill/>
          <a:extLst>
            <a:ext uri="{909E8E84-426E-40DD-AFC4-6F175D3DCCD1}">
              <a14:hiddenFill xmlns:a14="http://schemas.microsoft.com/office/drawing/2010/main">
                <a:solidFill>
                  <a:srgbClr val="FFFFFF"/>
                </a:solidFill>
              </a14:hiddenFill>
            </a:ext>
          </a:extLst>
        </p:spPr>
      </p:pic>
      <p:sp>
        <p:nvSpPr>
          <p:cNvPr id="2" name="הסבר חץ ימינה 1"/>
          <p:cNvSpPr/>
          <p:nvPr/>
        </p:nvSpPr>
        <p:spPr>
          <a:xfrm>
            <a:off x="1403648" y="5085184"/>
            <a:ext cx="2880320" cy="129614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t>לא דריסות כאלו...</a:t>
            </a:r>
          </a:p>
          <a:p>
            <a:pPr algn="ctr"/>
            <a:r>
              <a:rPr lang="he-IL" sz="2000" dirty="0"/>
              <a:t>תיכף נסביר!!</a:t>
            </a:r>
          </a:p>
        </p:txBody>
      </p:sp>
    </p:spTree>
    <p:extLst>
      <p:ext uri="{BB962C8B-B14F-4D97-AF65-F5344CB8AC3E}">
        <p14:creationId xmlns:p14="http://schemas.microsoft.com/office/powerpoint/2010/main" val="37451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6660232" y="260648"/>
            <a:ext cx="1910408" cy="1800200"/>
          </a:xfrm>
        </p:spPr>
        <p:txBody>
          <a:bodyPr/>
          <a:lstStyle/>
          <a:p>
            <a:pPr eaLnBrk="1" hangingPunct="1"/>
            <a:r>
              <a:rPr lang="he-IL" altLang="he-IL" dirty="0"/>
              <a:t>המילה השמורה</a:t>
            </a:r>
            <a:r>
              <a:rPr lang="en-US" altLang="he-IL" cap="none" dirty="0"/>
              <a:t>base  </a:t>
            </a:r>
            <a:endParaRPr lang="en-US" altLang="he-IL" dirty="0"/>
          </a:p>
        </p:txBody>
      </p:sp>
      <p:sp>
        <p:nvSpPr>
          <p:cNvPr id="10245" name="Rectangle 3"/>
          <p:cNvSpPr>
            <a:spLocks noGrp="1" noChangeArrowheads="1"/>
          </p:cNvSpPr>
          <p:nvPr>
            <p:ph type="body" idx="1"/>
          </p:nvPr>
        </p:nvSpPr>
        <p:spPr>
          <a:xfrm>
            <a:off x="179512" y="116632"/>
            <a:ext cx="7704856" cy="6408712"/>
          </a:xfrm>
        </p:spPr>
        <p:txBody>
          <a:bodyPr>
            <a:noAutofit/>
          </a:bodyPr>
          <a:lstStyle/>
          <a:p>
            <a:pPr marL="0" lvl="0" indent="0" algn="l" rtl="0">
              <a:spcBef>
                <a:spcPts val="0"/>
              </a:spcBef>
              <a:buClrTx/>
              <a:buSzTx/>
              <a:buNone/>
            </a:pPr>
            <a:r>
              <a:rPr lang="en-US" sz="1600" b="1" dirty="0">
                <a:solidFill>
                  <a:prstClr val="black"/>
                </a:solidFill>
                <a:latin typeface="Calibri"/>
              </a:rPr>
              <a:t>class Animal</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protected string name;</a:t>
            </a:r>
          </a:p>
          <a:p>
            <a:pPr marL="0" lvl="0" indent="0" algn="l" rtl="0">
              <a:spcBef>
                <a:spcPts val="0"/>
              </a:spcBef>
              <a:buClrTx/>
              <a:buSzTx/>
              <a:buNone/>
            </a:pPr>
            <a:r>
              <a:rPr lang="en-US" sz="1600" b="1" dirty="0">
                <a:solidFill>
                  <a:prstClr val="black"/>
                </a:solidFill>
                <a:latin typeface="Calibri"/>
              </a:rPr>
              <a:t>        protected Animal(string name)</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this.name = name;</a:t>
            </a:r>
          </a:p>
          <a:p>
            <a:pPr marL="0" lvl="0" indent="0" algn="l" rtl="0">
              <a:spcBef>
                <a:spcPts val="0"/>
              </a:spcBef>
              <a:buClrTx/>
              <a:buSzTx/>
              <a:buNone/>
            </a:pPr>
            <a:r>
              <a:rPr lang="en-US" sz="1600" b="1" dirty="0">
                <a:solidFill>
                  <a:prstClr val="black"/>
                </a:solidFill>
                <a:latin typeface="Calibri"/>
              </a:rPr>
              <a:t>            </a:t>
            </a:r>
            <a:r>
              <a:rPr lang="en-US" sz="1600" b="1" dirty="0" err="1">
                <a:solidFill>
                  <a:prstClr val="black"/>
                </a:solidFill>
                <a:latin typeface="Calibri"/>
              </a:rPr>
              <a:t>System.Console.WriteLine</a:t>
            </a:r>
            <a:r>
              <a:rPr lang="en-US" sz="1600" b="1" dirty="0">
                <a:solidFill>
                  <a:prstClr val="black"/>
                </a:solidFill>
                <a:latin typeface="Calibri"/>
              </a:rPr>
              <a:t>("An Animal named {0} was born", name);</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public void </a:t>
            </a:r>
            <a:r>
              <a:rPr lang="en-US" sz="1600" b="1" dirty="0" err="1">
                <a:solidFill>
                  <a:prstClr val="black"/>
                </a:solidFill>
                <a:latin typeface="Calibri"/>
              </a:rPr>
              <a:t>SaySomething</a:t>
            </a:r>
            <a:r>
              <a:rPr lang="en-US" sz="1600" b="1" dirty="0">
                <a:solidFill>
                  <a:prstClr val="black"/>
                </a:solidFill>
                <a:latin typeface="Calibri"/>
              </a:rPr>
              <a:t>()</a:t>
            </a:r>
          </a:p>
          <a:p>
            <a:pPr marL="0" lvl="0" indent="0" algn="l" rtl="0">
              <a:spcBef>
                <a:spcPts val="0"/>
              </a:spcBef>
              <a:buClrTx/>
              <a:buSzTx/>
              <a:buNone/>
            </a:pPr>
            <a:r>
              <a:rPr lang="en-US" sz="1600" b="1" dirty="0">
                <a:solidFill>
                  <a:prstClr val="black"/>
                </a:solidFill>
                <a:latin typeface="Calibri"/>
              </a:rPr>
              <a:t>	        {  </a:t>
            </a:r>
            <a:r>
              <a:rPr lang="en-US" sz="1600" b="1" dirty="0" err="1">
                <a:solidFill>
                  <a:prstClr val="black"/>
                </a:solidFill>
                <a:latin typeface="Calibri"/>
              </a:rPr>
              <a:t>System.Console.WriteLine</a:t>
            </a:r>
            <a:r>
              <a:rPr lang="en-US" sz="1600" b="1" dirty="0">
                <a:solidFill>
                  <a:prstClr val="black"/>
                </a:solidFill>
                <a:latin typeface="Calibri"/>
              </a:rPr>
              <a:t>("{0} Says </a:t>
            </a:r>
            <a:r>
              <a:rPr lang="en-US" sz="1600" b="1" dirty="0" err="1">
                <a:solidFill>
                  <a:prstClr val="black"/>
                </a:solidFill>
                <a:latin typeface="Calibri"/>
              </a:rPr>
              <a:t>Wraaaaaa</a:t>
            </a:r>
            <a:r>
              <a:rPr lang="en-US" sz="1600" b="1" dirty="0">
                <a:solidFill>
                  <a:prstClr val="black"/>
                </a:solidFill>
                <a:latin typeface="Calibri"/>
              </a:rPr>
              <a:t>", name);}</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class Dog : Animal</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public Dog(string name</a:t>
            </a:r>
            <a:r>
              <a:rPr lang="en-US" sz="1600" b="1" dirty="0">
                <a:latin typeface="Calibri"/>
              </a:rPr>
              <a:t>)</a:t>
            </a:r>
            <a:r>
              <a:rPr lang="en-US" sz="1600" b="1" dirty="0">
                <a:solidFill>
                  <a:srgbClr val="FF0000"/>
                </a:solidFill>
                <a:latin typeface="Calibri"/>
              </a:rPr>
              <a:t>   : base(name)</a:t>
            </a:r>
          </a:p>
          <a:p>
            <a:pPr marL="0" lvl="0" indent="0" algn="l" rtl="0">
              <a:spcBef>
                <a:spcPts val="0"/>
              </a:spcBef>
              <a:buClrTx/>
              <a:buSzTx/>
              <a:buNone/>
            </a:pPr>
            <a:r>
              <a:rPr lang="en-US" sz="1600" b="1" dirty="0">
                <a:solidFill>
                  <a:prstClr val="black"/>
                </a:solidFill>
                <a:latin typeface="Calibri"/>
              </a:rPr>
              <a:t>	        {  </a:t>
            </a:r>
            <a:r>
              <a:rPr lang="en-US" sz="1600" b="1" dirty="0" err="1">
                <a:solidFill>
                  <a:prstClr val="black"/>
                </a:solidFill>
                <a:latin typeface="Calibri"/>
              </a:rPr>
              <a:t>System.Console.WriteLine</a:t>
            </a:r>
            <a:r>
              <a:rPr lang="en-US" sz="1600" b="1" dirty="0">
                <a:solidFill>
                  <a:prstClr val="black"/>
                </a:solidFill>
                <a:latin typeface="Calibri"/>
              </a:rPr>
              <a:t>("Dog named {0} was born", name);}</a:t>
            </a:r>
          </a:p>
          <a:p>
            <a:pPr marL="0" lvl="0" indent="0" algn="l" rtl="0">
              <a:spcBef>
                <a:spcPts val="0"/>
              </a:spcBef>
              <a:buClrTx/>
              <a:buSzTx/>
              <a:buNone/>
            </a:pPr>
            <a:r>
              <a:rPr lang="en-US" sz="1600" b="1" dirty="0">
                <a:solidFill>
                  <a:prstClr val="black"/>
                </a:solidFill>
                <a:latin typeface="Calibri"/>
              </a:rPr>
              <a:t>        public void </a:t>
            </a:r>
            <a:r>
              <a:rPr lang="en-US" sz="1600" b="1" dirty="0" err="1">
                <a:solidFill>
                  <a:prstClr val="black"/>
                </a:solidFill>
                <a:latin typeface="Calibri"/>
              </a:rPr>
              <a:t>SaySomething</a:t>
            </a:r>
            <a:r>
              <a:rPr lang="en-US" sz="1600" b="1" dirty="0">
                <a:solidFill>
                  <a:prstClr val="black"/>
                </a:solidFill>
                <a:latin typeface="Calibri"/>
              </a:rPr>
              <a:t>()</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a:t>
            </a:r>
            <a:r>
              <a:rPr lang="en-US" sz="1600" b="1" dirty="0" err="1">
                <a:solidFill>
                  <a:prstClr val="black"/>
                </a:solidFill>
                <a:latin typeface="Calibri"/>
              </a:rPr>
              <a:t>System.Console.WriteLine</a:t>
            </a:r>
            <a:r>
              <a:rPr lang="en-US" sz="1600" b="1" dirty="0">
                <a:solidFill>
                  <a:prstClr val="black"/>
                </a:solidFill>
                <a:latin typeface="Calibri"/>
              </a:rPr>
              <a:t>("{0} Says </a:t>
            </a:r>
            <a:r>
              <a:rPr lang="en-US" sz="1600" b="1" dirty="0" err="1">
                <a:solidFill>
                  <a:prstClr val="black"/>
                </a:solidFill>
                <a:latin typeface="Calibri"/>
              </a:rPr>
              <a:t>HawHaw</a:t>
            </a:r>
            <a:r>
              <a:rPr lang="en-US" sz="1600" b="1" dirty="0">
                <a:solidFill>
                  <a:prstClr val="black"/>
                </a:solidFill>
                <a:latin typeface="Calibri"/>
              </a:rPr>
              <a:t>", name);</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public void </a:t>
            </a:r>
            <a:r>
              <a:rPr lang="en-US" sz="1600" b="1" dirty="0" err="1">
                <a:solidFill>
                  <a:prstClr val="black"/>
                </a:solidFill>
                <a:latin typeface="Calibri"/>
              </a:rPr>
              <a:t>SaySomeAnimalThing</a:t>
            </a:r>
            <a:r>
              <a:rPr lang="en-US" sz="1600" b="1" dirty="0">
                <a:solidFill>
                  <a:prstClr val="black"/>
                </a:solidFill>
                <a:latin typeface="Calibri"/>
              </a:rPr>
              <a:t>()</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a:t>
            </a:r>
            <a:r>
              <a:rPr lang="en-US" sz="1600" b="1" dirty="0" err="1">
                <a:solidFill>
                  <a:srgbClr val="FF0000"/>
                </a:solidFill>
                <a:latin typeface="Calibri"/>
              </a:rPr>
              <a:t>base.SaySomething</a:t>
            </a:r>
            <a:r>
              <a:rPr lang="en-US" sz="1600" b="1" dirty="0">
                <a:solidFill>
                  <a:srgbClr val="FF0000"/>
                </a:solidFill>
                <a:latin typeface="Calibri"/>
              </a:rPr>
              <a:t>();</a:t>
            </a:r>
          </a:p>
          <a:p>
            <a:pPr marL="0" lvl="0" indent="0" algn="l" rtl="0">
              <a:spcBef>
                <a:spcPts val="0"/>
              </a:spcBef>
              <a:buClrTx/>
              <a:buSzTx/>
              <a:buNone/>
            </a:pPr>
            <a:r>
              <a:rPr lang="en-US" sz="1600" b="1" dirty="0">
                <a:solidFill>
                  <a:prstClr val="black"/>
                </a:solidFill>
                <a:latin typeface="Calibri"/>
              </a:rPr>
              <a:t>            </a:t>
            </a:r>
            <a:r>
              <a:rPr lang="en-US" sz="1600" b="1" dirty="0" err="1">
                <a:solidFill>
                  <a:prstClr val="black"/>
                </a:solidFill>
                <a:latin typeface="Calibri"/>
              </a:rPr>
              <a:t>System.Console.WriteLine</a:t>
            </a:r>
            <a:r>
              <a:rPr lang="en-US" sz="1600" b="1" dirty="0">
                <a:solidFill>
                  <a:prstClr val="black"/>
                </a:solidFill>
                <a:latin typeface="Calibri"/>
              </a:rPr>
              <a:t>("But I Prefer:");</a:t>
            </a:r>
          </a:p>
          <a:p>
            <a:pPr marL="0" lvl="0" indent="0" algn="l" rtl="0">
              <a:spcBef>
                <a:spcPts val="0"/>
              </a:spcBef>
              <a:buClrTx/>
              <a:buSzTx/>
              <a:buNone/>
            </a:pPr>
            <a:r>
              <a:rPr lang="en-US" sz="1600" b="1" dirty="0">
                <a:solidFill>
                  <a:srgbClr val="FF0000"/>
                </a:solidFill>
                <a:latin typeface="Calibri"/>
              </a:rPr>
              <a:t>            </a:t>
            </a:r>
            <a:r>
              <a:rPr lang="en-US" sz="1600" b="1" dirty="0" err="1">
                <a:solidFill>
                  <a:srgbClr val="FF0000"/>
                </a:solidFill>
                <a:latin typeface="Calibri"/>
              </a:rPr>
              <a:t>this.SaySomething</a:t>
            </a:r>
            <a:r>
              <a:rPr lang="en-US" sz="1600" b="1" dirty="0">
                <a:solidFill>
                  <a:srgbClr val="FF0000"/>
                </a:solidFill>
                <a:latin typeface="Calibri"/>
              </a:rPr>
              <a:t>();</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r>
              <a:rPr lang="en-US" sz="1600" b="1" dirty="0">
                <a:solidFill>
                  <a:prstClr val="black"/>
                </a:solidFill>
                <a:latin typeface="Calibri"/>
              </a:rPr>
              <a:t>    }</a:t>
            </a:r>
          </a:p>
          <a:p>
            <a:pPr marL="0" lvl="0" indent="0" algn="l" rtl="0">
              <a:spcBef>
                <a:spcPts val="0"/>
              </a:spcBef>
              <a:buClrTx/>
              <a:buSzTx/>
              <a:buNone/>
            </a:pPr>
            <a:endParaRPr lang="en-US" sz="1600" b="1" dirty="0">
              <a:solidFill>
                <a:prstClr val="black"/>
              </a:solidFill>
              <a:latin typeface="Calibri"/>
            </a:endParaRPr>
          </a:p>
        </p:txBody>
      </p:sp>
      <p:sp>
        <p:nvSpPr>
          <p:cNvPr id="3" name="Rectangle 2"/>
          <p:cNvSpPr/>
          <p:nvPr/>
        </p:nvSpPr>
        <p:spPr>
          <a:xfrm>
            <a:off x="5515343" y="4149080"/>
            <a:ext cx="3528392" cy="2308324"/>
          </a:xfrm>
          <a:prstGeom prst="rect">
            <a:avLst/>
          </a:prstGeom>
          <a:solidFill>
            <a:schemeClr val="bg1"/>
          </a:solidFill>
          <a:ln w="63500">
            <a:solidFill>
              <a:schemeClr val="tx2"/>
            </a:solidFill>
          </a:ln>
        </p:spPr>
        <p:txBody>
          <a:bodyPr wrap="square">
            <a:spAutoFit/>
          </a:bodyPr>
          <a:lstStyle/>
          <a:p>
            <a:pPr lvl="0" algn="l" rtl="0"/>
            <a:r>
              <a:rPr lang="en-US" dirty="0">
                <a:solidFill>
                  <a:prstClr val="black"/>
                </a:solidFill>
                <a:latin typeface="Calibri"/>
              </a:rPr>
              <a:t> class </a:t>
            </a:r>
            <a:r>
              <a:rPr lang="en-US" dirty="0" err="1">
                <a:solidFill>
                  <a:prstClr val="black"/>
                </a:solidFill>
                <a:latin typeface="Calibri"/>
              </a:rPr>
              <a:t>MainClass</a:t>
            </a:r>
            <a:endParaRPr lang="en-US" dirty="0">
              <a:solidFill>
                <a:prstClr val="black"/>
              </a:solidFill>
              <a:latin typeface="Calibri"/>
            </a:endParaRPr>
          </a:p>
          <a:p>
            <a:pPr lvl="0" algn="l" rtl="0"/>
            <a:r>
              <a:rPr lang="en-US" dirty="0">
                <a:solidFill>
                  <a:prstClr val="black"/>
                </a:solidFill>
                <a:latin typeface="Calibri"/>
              </a:rPr>
              <a:t>    {</a:t>
            </a:r>
          </a:p>
          <a:p>
            <a:pPr lvl="0" algn="l" rtl="0"/>
            <a:r>
              <a:rPr lang="en-US" dirty="0">
                <a:solidFill>
                  <a:prstClr val="black"/>
                </a:solidFill>
                <a:latin typeface="Calibri"/>
              </a:rPr>
              <a:t>        static void Main(string[] </a:t>
            </a:r>
            <a:r>
              <a:rPr lang="en-US" dirty="0" err="1">
                <a:solidFill>
                  <a:prstClr val="black"/>
                </a:solidFill>
                <a:latin typeface="Calibri"/>
              </a:rPr>
              <a:t>args</a:t>
            </a:r>
            <a:r>
              <a:rPr lang="en-US" dirty="0">
                <a:solidFill>
                  <a:prstClr val="black"/>
                </a:solidFill>
                <a:latin typeface="Calibri"/>
              </a:rPr>
              <a:t>)</a:t>
            </a:r>
          </a:p>
          <a:p>
            <a:pPr lvl="0" algn="l" rtl="0"/>
            <a:r>
              <a:rPr lang="en-US" dirty="0">
                <a:solidFill>
                  <a:prstClr val="black"/>
                </a:solidFill>
                <a:latin typeface="Calibri"/>
              </a:rPr>
              <a:t>        {</a:t>
            </a:r>
          </a:p>
          <a:p>
            <a:pPr lvl="0" algn="l" rtl="0"/>
            <a:r>
              <a:rPr lang="en-US" dirty="0">
                <a:solidFill>
                  <a:prstClr val="black"/>
                </a:solidFill>
                <a:latin typeface="Calibri"/>
              </a:rPr>
              <a:t>            Dog d1 = new Dog("Tom");</a:t>
            </a:r>
          </a:p>
          <a:p>
            <a:pPr lvl="0" algn="l" rtl="0"/>
            <a:r>
              <a:rPr lang="en-US" dirty="0">
                <a:solidFill>
                  <a:prstClr val="black"/>
                </a:solidFill>
                <a:latin typeface="Calibri"/>
              </a:rPr>
              <a:t>            d1.SaySomething();</a:t>
            </a:r>
          </a:p>
          <a:p>
            <a:pPr lvl="0" algn="l" rtl="0"/>
            <a:r>
              <a:rPr lang="en-US" dirty="0">
                <a:solidFill>
                  <a:prstClr val="black"/>
                </a:solidFill>
                <a:latin typeface="Calibri"/>
              </a:rPr>
              <a:t>         }</a:t>
            </a:r>
          </a:p>
          <a:p>
            <a:pPr lvl="0" algn="l" rtl="0"/>
            <a:r>
              <a:rPr lang="en-US" dirty="0">
                <a:solidFill>
                  <a:prstClr val="black"/>
                </a:solidFill>
                <a:latin typeface="Calibri"/>
              </a:rPr>
              <a:t>    }</a:t>
            </a:r>
            <a:endParaRPr lang="he-IL" dirty="0"/>
          </a:p>
        </p:txBody>
      </p:sp>
      <p:sp>
        <p:nvSpPr>
          <p:cNvPr id="5" name="תרשים זרימה: קלט ידני 4"/>
          <p:cNvSpPr/>
          <p:nvPr/>
        </p:nvSpPr>
        <p:spPr>
          <a:xfrm>
            <a:off x="161967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Solid10</a:t>
            </a:r>
          </a:p>
        </p:txBody>
      </p:sp>
    </p:spTree>
    <p:extLst>
      <p:ext uri="{BB962C8B-B14F-4D97-AF65-F5344CB8AC3E}">
        <p14:creationId xmlns:p14="http://schemas.microsoft.com/office/powerpoint/2010/main" val="279701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המרות בין אבא לבן</a:t>
            </a:r>
          </a:p>
        </p:txBody>
      </p:sp>
      <p:sp>
        <p:nvSpPr>
          <p:cNvPr id="3" name="מציין מיקום תוכן 2"/>
          <p:cNvSpPr>
            <a:spLocks noGrp="1"/>
          </p:cNvSpPr>
          <p:nvPr>
            <p:ph idx="1"/>
          </p:nvPr>
        </p:nvSpPr>
        <p:spPr/>
        <p:txBody>
          <a:bodyPr>
            <a:normAutofit/>
          </a:bodyPr>
          <a:lstStyle/>
          <a:p>
            <a:pPr marL="0" indent="0" algn="l" rtl="0">
              <a:lnSpc>
                <a:spcPct val="115000"/>
              </a:lnSpc>
              <a:spcAft>
                <a:spcPts val="0"/>
              </a:spcAft>
              <a:buNone/>
            </a:pPr>
            <a:r>
              <a:rPr lang="en-US" dirty="0"/>
              <a:t>class A{}</a:t>
            </a:r>
          </a:p>
          <a:p>
            <a:pPr marL="0" indent="0" algn="l" rtl="0">
              <a:lnSpc>
                <a:spcPct val="115000"/>
              </a:lnSpc>
              <a:spcAft>
                <a:spcPts val="0"/>
              </a:spcAft>
              <a:buNone/>
            </a:pPr>
            <a:r>
              <a:rPr lang="en-US" dirty="0"/>
              <a:t>class B : A {}</a:t>
            </a:r>
          </a:p>
          <a:p>
            <a:pPr>
              <a:lnSpc>
                <a:spcPct val="115000"/>
              </a:lnSpc>
            </a:pPr>
            <a:r>
              <a:rPr lang="en-US" dirty="0"/>
              <a:t> </a:t>
            </a:r>
            <a:r>
              <a:rPr lang="he-IL" dirty="0"/>
              <a:t>המרה כלפי מעלה ניתן לעשות עם המרה מרומזת</a:t>
            </a:r>
            <a:endParaRPr lang="en-US" dirty="0"/>
          </a:p>
          <a:p>
            <a:pPr marL="0" indent="0" algn="l" rtl="0">
              <a:lnSpc>
                <a:spcPct val="115000"/>
              </a:lnSpc>
              <a:spcAft>
                <a:spcPts val="0"/>
              </a:spcAft>
              <a:buNone/>
            </a:pPr>
            <a:r>
              <a:rPr lang="en-US" dirty="0"/>
              <a:t>//up casting</a:t>
            </a:r>
          </a:p>
          <a:p>
            <a:pPr marL="0" indent="0" algn="l" rtl="0">
              <a:lnSpc>
                <a:spcPct val="115000"/>
              </a:lnSpc>
              <a:spcAft>
                <a:spcPts val="0"/>
              </a:spcAft>
              <a:buNone/>
            </a:pPr>
            <a:r>
              <a:rPr lang="en-US" dirty="0"/>
              <a:t>A aa = new B(); //ok, implicit casting</a:t>
            </a:r>
          </a:p>
          <a:p>
            <a:pPr>
              <a:lnSpc>
                <a:spcPct val="115000"/>
              </a:lnSpc>
            </a:pPr>
            <a:endParaRPr lang="he-IL" dirty="0"/>
          </a:p>
          <a:p>
            <a:pPr>
              <a:lnSpc>
                <a:spcPct val="115000"/>
              </a:lnSpc>
            </a:pPr>
            <a:r>
              <a:rPr lang="he-IL" dirty="0"/>
              <a:t>המרה כלפי מטה, הקומפיילר מחייב המרה מפורשת</a:t>
            </a:r>
          </a:p>
          <a:p>
            <a:pPr marL="0" indent="0" algn="l" rtl="0">
              <a:lnSpc>
                <a:spcPct val="115000"/>
              </a:lnSpc>
              <a:spcAft>
                <a:spcPts val="0"/>
              </a:spcAft>
              <a:buNone/>
            </a:pPr>
            <a:r>
              <a:rPr lang="en-US" dirty="0"/>
              <a:t>//down casting</a:t>
            </a:r>
          </a:p>
          <a:p>
            <a:pPr marL="0" indent="0" algn="l" rtl="0">
              <a:lnSpc>
                <a:spcPct val="115000"/>
              </a:lnSpc>
              <a:spcAft>
                <a:spcPts val="0"/>
              </a:spcAft>
              <a:buNone/>
            </a:pPr>
            <a:r>
              <a:rPr lang="en-US" dirty="0"/>
              <a:t>B bb = (B)aa; //explicit casting</a:t>
            </a:r>
          </a:p>
          <a:p>
            <a:endParaRPr lang="he-IL" dirty="0"/>
          </a:p>
        </p:txBody>
      </p:sp>
      <p:sp>
        <p:nvSpPr>
          <p:cNvPr id="4" name="הסבר קווי 1 (ללא גבול) 3"/>
          <p:cNvSpPr/>
          <p:nvPr/>
        </p:nvSpPr>
        <p:spPr>
          <a:xfrm>
            <a:off x="4427984" y="5371544"/>
            <a:ext cx="4104456" cy="648072"/>
          </a:xfrm>
          <a:prstGeom prst="callout1">
            <a:avLst>
              <a:gd name="adj1" fmla="val 18750"/>
              <a:gd name="adj2" fmla="val -8333"/>
              <a:gd name="adj3" fmla="val 93572"/>
              <a:gd name="adj4" fmla="val -63018"/>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צריך להגדיר את אופרטור ההמרה, כמובן!</a:t>
            </a:r>
          </a:p>
        </p:txBody>
      </p:sp>
      <p:grpSp>
        <p:nvGrpSpPr>
          <p:cNvPr id="5" name="Group 5">
            <a:extLst>
              <a:ext uri="{FF2B5EF4-FFF2-40B4-BE49-F238E27FC236}">
                <a16:creationId xmlns:a16="http://schemas.microsoft.com/office/drawing/2014/main" id="{C95D32E4-B674-4CE9-861B-B4B1BF2626AC}"/>
              </a:ext>
            </a:extLst>
          </p:cNvPr>
          <p:cNvGrpSpPr/>
          <p:nvPr/>
        </p:nvGrpSpPr>
        <p:grpSpPr>
          <a:xfrm>
            <a:off x="5868144" y="980728"/>
            <a:ext cx="1440160" cy="1519235"/>
            <a:chOff x="3347864" y="3279774"/>
            <a:chExt cx="1657351" cy="1925111"/>
          </a:xfrm>
        </p:grpSpPr>
        <p:sp>
          <p:nvSpPr>
            <p:cNvPr id="6" name="Text Box 8">
              <a:extLst>
                <a:ext uri="{FF2B5EF4-FFF2-40B4-BE49-F238E27FC236}">
                  <a16:creationId xmlns:a16="http://schemas.microsoft.com/office/drawing/2014/main" id="{1B00450D-58E9-4E2F-A6D7-61E383921021}"/>
                </a:ext>
              </a:extLst>
            </p:cNvPr>
            <p:cNvSpPr txBox="1">
              <a:spLocks noChangeArrowheads="1"/>
            </p:cNvSpPr>
            <p:nvPr/>
          </p:nvSpPr>
          <p:spPr bwMode="auto">
            <a:xfrm>
              <a:off x="3689177" y="4681816"/>
              <a:ext cx="1008063" cy="523069"/>
            </a:xfrm>
            <a:prstGeom prst="rect">
              <a:avLst/>
            </a:prstGeom>
            <a:solidFill>
              <a:schemeClr val="folHlink"/>
            </a:solidFill>
            <a:ln w="9525">
              <a:solidFill>
                <a:schemeClr val="tx1"/>
              </a:solidFill>
              <a:miter lim="800000"/>
              <a:headEnd/>
              <a:tailEnd/>
            </a:ln>
          </p:spPr>
          <p:txBody>
            <a:bodyPr>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eaLnBrk="1" hangingPunct="1">
                <a:spcBef>
                  <a:spcPct val="50000"/>
                </a:spcBef>
                <a:buClrTx/>
                <a:buSzTx/>
                <a:buFontTx/>
                <a:buNone/>
              </a:pPr>
              <a:r>
                <a:rPr lang="en-US" altLang="he-IL" sz="2800" b="1" dirty="0"/>
                <a:t>B</a:t>
              </a:r>
            </a:p>
          </p:txBody>
        </p:sp>
        <p:sp>
          <p:nvSpPr>
            <p:cNvPr id="7" name="Text Box 9">
              <a:extLst>
                <a:ext uri="{FF2B5EF4-FFF2-40B4-BE49-F238E27FC236}">
                  <a16:creationId xmlns:a16="http://schemas.microsoft.com/office/drawing/2014/main" id="{1CD538B1-D7D6-4863-B5C9-19D908A4B3F2}"/>
                </a:ext>
              </a:extLst>
            </p:cNvPr>
            <p:cNvSpPr txBox="1">
              <a:spLocks noChangeArrowheads="1"/>
            </p:cNvSpPr>
            <p:nvPr/>
          </p:nvSpPr>
          <p:spPr bwMode="auto">
            <a:xfrm>
              <a:off x="3347864" y="3279774"/>
              <a:ext cx="1657351" cy="523069"/>
            </a:xfrm>
            <a:prstGeom prst="rect">
              <a:avLst/>
            </a:prstGeom>
            <a:solidFill>
              <a:schemeClr val="folHlink"/>
            </a:solidFill>
            <a:ln w="9525">
              <a:solidFill>
                <a:schemeClr val="tx1"/>
              </a:solidFill>
              <a:miter lim="800000"/>
              <a:headEnd/>
              <a:tailEnd/>
            </a:ln>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eaLnBrk="1" hangingPunct="1">
                <a:spcBef>
                  <a:spcPct val="50000"/>
                </a:spcBef>
                <a:buClrTx/>
                <a:buSzTx/>
                <a:buFontTx/>
                <a:buNone/>
              </a:pPr>
              <a:r>
                <a:rPr lang="en-US" altLang="he-IL" sz="2800" b="1" dirty="0"/>
                <a:t>A</a:t>
              </a:r>
            </a:p>
          </p:txBody>
        </p:sp>
        <p:grpSp>
          <p:nvGrpSpPr>
            <p:cNvPr id="8" name="Group 8">
              <a:extLst>
                <a:ext uri="{FF2B5EF4-FFF2-40B4-BE49-F238E27FC236}">
                  <a16:creationId xmlns:a16="http://schemas.microsoft.com/office/drawing/2014/main" id="{84836A23-DD02-43D6-BD9D-5466368FC1FD}"/>
                </a:ext>
              </a:extLst>
            </p:cNvPr>
            <p:cNvGrpSpPr/>
            <p:nvPr/>
          </p:nvGrpSpPr>
          <p:grpSpPr>
            <a:xfrm>
              <a:off x="4067944" y="3789040"/>
              <a:ext cx="216024" cy="857068"/>
              <a:chOff x="3814025" y="3803177"/>
              <a:chExt cx="216024" cy="857068"/>
            </a:xfrm>
          </p:grpSpPr>
          <p:cxnSp>
            <p:nvCxnSpPr>
              <p:cNvPr id="9" name="Straight Arrow Connector 6">
                <a:extLst>
                  <a:ext uri="{FF2B5EF4-FFF2-40B4-BE49-F238E27FC236}">
                    <a16:creationId xmlns:a16="http://schemas.microsoft.com/office/drawing/2014/main" id="{4B356F5E-E75C-4B5C-8D58-26A949A458EF}"/>
                  </a:ext>
                </a:extLst>
              </p:cNvPr>
              <p:cNvCxnSpPr/>
              <p:nvPr/>
            </p:nvCxnSpPr>
            <p:spPr bwMode="auto">
              <a:xfrm flipV="1">
                <a:off x="3922038" y="3982944"/>
                <a:ext cx="0" cy="677301"/>
              </a:xfrm>
              <a:prstGeom prst="straightConnector1">
                <a:avLst/>
              </a:prstGeom>
              <a:solidFill>
                <a:schemeClr val="accent1"/>
              </a:solidFill>
              <a:ln w="9525" cap="flat" cmpd="sng" algn="ctr">
                <a:solidFill>
                  <a:schemeClr val="tx1"/>
                </a:solidFill>
                <a:prstDash val="solid"/>
                <a:round/>
                <a:headEnd type="none" w="med" len="med"/>
                <a:tailEnd type="none" w="lg" len="med"/>
              </a:ln>
              <a:effectLst/>
            </p:spPr>
          </p:cxnSp>
          <p:sp>
            <p:nvSpPr>
              <p:cNvPr id="10" name="Isosceles Triangle 12">
                <a:extLst>
                  <a:ext uri="{FF2B5EF4-FFF2-40B4-BE49-F238E27FC236}">
                    <a16:creationId xmlns:a16="http://schemas.microsoft.com/office/drawing/2014/main" id="{FC086234-1215-44DA-8363-301B624A7879}"/>
                  </a:ext>
                </a:extLst>
              </p:cNvPr>
              <p:cNvSpPr/>
              <p:nvPr/>
            </p:nvSpPr>
            <p:spPr bwMode="auto">
              <a:xfrm rot="21589354">
                <a:off x="3814025" y="3803177"/>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a:ln>
                    <a:noFill/>
                  </a:ln>
                  <a:solidFill>
                    <a:schemeClr val="tx1"/>
                  </a:solidFill>
                  <a:effectLst/>
                  <a:latin typeface="Arial" charset="0"/>
                  <a:cs typeface="Arial" charset="0"/>
                </a:endParaRPr>
              </a:p>
            </p:txBody>
          </p:sp>
        </p:grpSp>
      </p:grpSp>
    </p:spTree>
    <p:extLst>
      <p:ext uri="{BB962C8B-B14F-4D97-AF65-F5344CB8AC3E}">
        <p14:creationId xmlns:p14="http://schemas.microsoft.com/office/powerpoint/2010/main" val="328463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מחלקה</a:t>
            </a:r>
          </a:p>
        </p:txBody>
      </p:sp>
      <p:sp>
        <p:nvSpPr>
          <p:cNvPr id="3" name="מציין מיקום תוכן 2"/>
          <p:cNvSpPr>
            <a:spLocks noGrp="1"/>
          </p:cNvSpPr>
          <p:nvPr>
            <p:ph idx="1"/>
          </p:nvPr>
        </p:nvSpPr>
        <p:spPr/>
        <p:txBody>
          <a:bodyPr/>
          <a:lstStyle/>
          <a:p>
            <a:r>
              <a:rPr lang="he-IL" dirty="0"/>
              <a:t>מחלקה היא באופן טבעי מטיפוס הפניה – כלומר מאוחסנת בערימה(</a:t>
            </a:r>
            <a:r>
              <a:rPr lang="en-US" dirty="0"/>
              <a:t>heap</a:t>
            </a:r>
            <a:r>
              <a:rPr lang="he-IL" dirty="0"/>
              <a:t>).</a:t>
            </a:r>
          </a:p>
          <a:p>
            <a:pPr lvl="1"/>
            <a:r>
              <a:rPr lang="he-IL" dirty="0"/>
              <a:t>כזכור, הפניה דומה למצביע, אך באופן ששקוף למשתמש.</a:t>
            </a:r>
          </a:p>
          <a:p>
            <a:r>
              <a:rPr lang="he-IL" dirty="0"/>
              <a:t>יש לאתחל כל מופע שמצהירים עליו ע"י </a:t>
            </a:r>
            <a:r>
              <a:rPr lang="en-US" dirty="0"/>
              <a:t>new</a:t>
            </a:r>
            <a:r>
              <a:rPr lang="he-IL" dirty="0"/>
              <a:t>. אחרת לא יוקצה זיכרון (יאותחל ב</a:t>
            </a:r>
            <a:r>
              <a:rPr lang="en-US" dirty="0"/>
              <a:t>null</a:t>
            </a:r>
            <a:r>
              <a:rPr lang="he-IL" dirty="0"/>
              <a:t>).</a:t>
            </a:r>
          </a:p>
          <a:p>
            <a:r>
              <a:rPr lang="he-IL" dirty="0"/>
              <a:t>לכן, השמה למשל – תהיה </a:t>
            </a:r>
            <a:r>
              <a:rPr lang="he-IL" dirty="0">
                <a:highlight>
                  <a:srgbClr val="FFFF00"/>
                </a:highlight>
              </a:rPr>
              <a:t>בהעתקה רדודה</a:t>
            </a:r>
            <a:r>
              <a:rPr lang="he-IL" dirty="0"/>
              <a:t>, כך שאח"כ יש שני מצביעים לאותה כתובת בזיכרון.</a:t>
            </a:r>
          </a:p>
          <a:p>
            <a:r>
              <a:rPr lang="he-IL" dirty="0"/>
              <a:t>אין זה תפקידינו להפעיל אוסף אשפה, ואין דרך לדעת מתי יופעל.</a:t>
            </a:r>
          </a:p>
        </p:txBody>
      </p:sp>
      <p:pic>
        <p:nvPicPr>
          <p:cNvPr id="4"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5" name="הסבר מלבני מעוגל 17"/>
          <p:cNvSpPr/>
          <p:nvPr/>
        </p:nvSpPr>
        <p:spPr bwMode="auto">
          <a:xfrm flipH="1">
            <a:off x="1259632" y="5517232"/>
            <a:ext cx="5408782" cy="1152128"/>
          </a:xfrm>
          <a:prstGeom prst="wedgeRoundRectCallout">
            <a:avLst>
              <a:gd name="adj1" fmla="val -76523"/>
              <a:gd name="adj2" fmla="val -2986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he-IL" sz="2400" dirty="0">
                <a:solidFill>
                  <a:srgbClr val="000000"/>
                </a:solidFill>
              </a:rPr>
              <a:t>ב-</a:t>
            </a:r>
            <a:r>
              <a:rPr lang="en-US" sz="2400" dirty="0">
                <a:solidFill>
                  <a:srgbClr val="000000"/>
                </a:solidFill>
              </a:rPr>
              <a:t>C#</a:t>
            </a:r>
            <a:r>
              <a:rPr lang="he-IL" sz="2400" dirty="0">
                <a:solidFill>
                  <a:srgbClr val="000000"/>
                </a:solidFill>
              </a:rPr>
              <a:t> קיימים רק משתני הפניה. מצביעים הם חלק מהתחום ה"לא בטוח" (</a:t>
            </a:r>
            <a:r>
              <a:rPr lang="en-US" sz="2400" dirty="0">
                <a:solidFill>
                  <a:srgbClr val="000000"/>
                </a:solidFill>
              </a:rPr>
              <a:t>unsafe</a:t>
            </a:r>
            <a:r>
              <a:rPr lang="he-IL" sz="2400" dirty="0">
                <a:solidFill>
                  <a:srgbClr val="000000"/>
                </a:solidFill>
              </a:rPr>
              <a:t>) ו</a:t>
            </a:r>
            <a:r>
              <a:rPr lang="he-IL" sz="2400" b="1" dirty="0">
                <a:solidFill>
                  <a:srgbClr val="FF0000"/>
                </a:solidFill>
              </a:rPr>
              <a:t>לא בקורס שלנו</a:t>
            </a:r>
            <a:endParaRPr lang="en-US" sz="2400" b="1" dirty="0">
              <a:solidFill>
                <a:srgbClr val="FF0000"/>
              </a:solidFill>
            </a:endParaRPr>
          </a:p>
        </p:txBody>
      </p:sp>
    </p:spTree>
    <p:extLst>
      <p:ext uri="{BB962C8B-B14F-4D97-AF65-F5344CB8AC3E}">
        <p14:creationId xmlns:p14="http://schemas.microsoft.com/office/powerpoint/2010/main" val="270424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he-IL" dirty="0"/>
              <a:t>פולימורפיזם</a:t>
            </a:r>
          </a:p>
        </p:txBody>
      </p:sp>
      <p:sp>
        <p:nvSpPr>
          <p:cNvPr id="3" name="כותרת משנה 2"/>
          <p:cNvSpPr>
            <a:spLocks noGrp="1"/>
          </p:cNvSpPr>
          <p:nvPr>
            <p:ph type="subTitle" idx="1"/>
          </p:nvPr>
        </p:nvSpPr>
        <p:spPr/>
        <p:txBody>
          <a:bodyPr/>
          <a:lstStyle/>
          <a:p>
            <a:endParaRPr lang="he-IL"/>
          </a:p>
        </p:txBody>
      </p:sp>
    </p:spTree>
    <p:extLst>
      <p:ext uri="{BB962C8B-B14F-4D97-AF65-F5344CB8AC3E}">
        <p14:creationId xmlns:p14="http://schemas.microsoft.com/office/powerpoint/2010/main" val="3782240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פולימורפיזם</a:t>
            </a:r>
          </a:p>
        </p:txBody>
      </p:sp>
      <p:sp>
        <p:nvSpPr>
          <p:cNvPr id="3" name="מציין מיקום תוכן 2"/>
          <p:cNvSpPr>
            <a:spLocks noGrp="1"/>
          </p:cNvSpPr>
          <p:nvPr>
            <p:ph idx="1"/>
          </p:nvPr>
        </p:nvSpPr>
        <p:spPr/>
        <p:txBody>
          <a:bodyPr/>
          <a:lstStyle/>
          <a:p>
            <a:r>
              <a:rPr lang="he-IL" dirty="0"/>
              <a:t>האפשרות לכתוב מתודות ווירטואליות, מאפשרת את תכונת הפולימורפיזם.</a:t>
            </a:r>
          </a:p>
          <a:p>
            <a:r>
              <a:rPr lang="he-IL" dirty="0"/>
              <a:t>פולי – </a:t>
            </a:r>
            <a:r>
              <a:rPr lang="he-IL" dirty="0" err="1"/>
              <a:t>מורפיזם</a:t>
            </a:r>
            <a:r>
              <a:rPr lang="he-IL" dirty="0"/>
              <a:t>  = רב – צורתיות.</a:t>
            </a:r>
          </a:p>
          <a:p>
            <a:r>
              <a:rPr lang="he-IL" dirty="0"/>
              <a:t>פולימורפיזם הוא אחד הכלים החזקים ביותר בתכנות מונחה עצמים, ומשמעותו העיקרית היא:</a:t>
            </a:r>
          </a:p>
        </p:txBody>
      </p:sp>
      <p:sp>
        <p:nvSpPr>
          <p:cNvPr id="19" name="TextBox 18"/>
          <p:cNvSpPr txBox="1"/>
          <p:nvPr/>
        </p:nvSpPr>
        <p:spPr>
          <a:xfrm>
            <a:off x="539552" y="3933056"/>
            <a:ext cx="6840760" cy="1938992"/>
          </a:xfrm>
          <a:prstGeom prst="rect">
            <a:avLst/>
          </a:prstGeom>
          <a:noFill/>
        </p:spPr>
        <p:txBody>
          <a:bodyPr wrap="square" rtlCol="0">
            <a:spAutoFit/>
          </a:bodyPr>
          <a:lstStyle/>
          <a:p>
            <a:r>
              <a:rPr lang="he-IL" sz="4000" b="1" dirty="0">
                <a:cs typeface="+mj-cs"/>
              </a:rPr>
              <a:t>המשותף הוא הממשק ולא המימוש – כלומר: ממשק משותף, מימוש נפרד</a:t>
            </a:r>
            <a:endParaRPr lang="en-US" sz="4000" b="1" dirty="0">
              <a:cs typeface="+mj-cs"/>
            </a:endParaRPr>
          </a:p>
        </p:txBody>
      </p:sp>
      <p:pic>
        <p:nvPicPr>
          <p:cNvPr id="10" name="תמונה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328" y="5157193"/>
            <a:ext cx="1226635" cy="1728192"/>
          </a:xfrm>
          <a:prstGeom prst="rect">
            <a:avLst/>
          </a:prstGeom>
        </p:spPr>
      </p:pic>
      <p:sp>
        <p:nvSpPr>
          <p:cNvPr id="11" name="הסבר מלבני מעוגל 17"/>
          <p:cNvSpPr/>
          <p:nvPr/>
        </p:nvSpPr>
        <p:spPr bwMode="auto">
          <a:xfrm>
            <a:off x="4139952" y="5872048"/>
            <a:ext cx="3240360" cy="576064"/>
          </a:xfrm>
          <a:prstGeom prst="wedgeRoundRectCallout">
            <a:avLst>
              <a:gd name="adj1" fmla="val 70815"/>
              <a:gd name="adj2" fmla="val -7336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0"/>
              </a:spcBef>
              <a:spcAft>
                <a:spcPct val="0"/>
              </a:spcAft>
              <a:buClrTx/>
              <a:buSzTx/>
              <a:buFontTx/>
              <a:buNone/>
              <a:tabLst/>
            </a:pPr>
            <a:r>
              <a:rPr lang="he-IL" sz="2800" dirty="0">
                <a:solidFill>
                  <a:srgbClr val="000000"/>
                </a:solidFill>
                <a:latin typeface="+mj-lt"/>
                <a:cs typeface="+mn-cs"/>
              </a:rPr>
              <a:t>פולי – מה??</a:t>
            </a:r>
            <a:endParaRPr lang="en-US" sz="2800" dirty="0">
              <a:solidFill>
                <a:srgbClr val="000000"/>
              </a:solidFill>
              <a:latin typeface="+mj-lt"/>
              <a:cs typeface="+mn-cs"/>
            </a:endParaRPr>
          </a:p>
        </p:txBody>
      </p:sp>
    </p:spTree>
    <p:extLst>
      <p:ext uri="{BB962C8B-B14F-4D97-AF65-F5344CB8AC3E}">
        <p14:creationId xmlns:p14="http://schemas.microsoft.com/office/powerpoint/2010/main" val="36218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eaLnBrk="1" hangingPunct="1"/>
            <a:r>
              <a:rPr lang="he-IL" altLang="he-IL" dirty="0"/>
              <a:t>ובמילים אחרות</a:t>
            </a:r>
            <a:endParaRPr lang="en-US" altLang="he-IL" dirty="0"/>
          </a:p>
        </p:txBody>
      </p:sp>
      <p:sp>
        <p:nvSpPr>
          <p:cNvPr id="15365" name="Rectangle 3"/>
          <p:cNvSpPr>
            <a:spLocks noGrp="1" noChangeArrowheads="1"/>
          </p:cNvSpPr>
          <p:nvPr>
            <p:ph type="body" idx="1"/>
          </p:nvPr>
        </p:nvSpPr>
        <p:spPr/>
        <p:txBody>
          <a:bodyPr/>
          <a:lstStyle/>
          <a:p>
            <a:pPr eaLnBrk="1" hangingPunct="1"/>
            <a:r>
              <a:rPr lang="he-IL" altLang="he-IL" dirty="0"/>
              <a:t>זהו מנגנון להתייחסות לעצמים מטיפוסים שונים באופן אחיד. </a:t>
            </a:r>
          </a:p>
          <a:p>
            <a:pPr eaLnBrk="1" hangingPunct="1"/>
            <a:r>
              <a:rPr lang="he-IL" altLang="he-IL" dirty="0"/>
              <a:t>ניתן להתייחס לכל עצם כאילו היה מופע של כל אחת מהמחלקות מהן הוא יורש.</a:t>
            </a:r>
          </a:p>
          <a:p>
            <a:pPr eaLnBrk="1" hangingPunct="1"/>
            <a:r>
              <a:rPr lang="he-IL" altLang="he-IL" dirty="0"/>
              <a:t>כל משתנה הפניה של מחלקת בסיס יכול להצביע בפועל על עצם ממחלקה נגזרת.</a:t>
            </a:r>
            <a:endParaRPr lang="en-US" altLang="he-IL" dirty="0"/>
          </a:p>
        </p:txBody>
      </p:sp>
    </p:spTree>
    <p:extLst>
      <p:ext uri="{BB962C8B-B14F-4D97-AF65-F5344CB8AC3E}">
        <p14:creationId xmlns:p14="http://schemas.microsoft.com/office/powerpoint/2010/main" val="1032557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שימושיות של רב צורתיות</a:t>
            </a:r>
            <a:endParaRPr lang="en-US" dirty="0"/>
          </a:p>
        </p:txBody>
      </p:sp>
      <p:sp>
        <p:nvSpPr>
          <p:cNvPr id="3" name="Content Placeholder 2"/>
          <p:cNvSpPr>
            <a:spLocks noGrp="1"/>
          </p:cNvSpPr>
          <p:nvPr>
            <p:ph idx="1"/>
          </p:nvPr>
        </p:nvSpPr>
        <p:spPr/>
        <p:txBody>
          <a:bodyPr/>
          <a:lstStyle/>
          <a:p>
            <a:r>
              <a:rPr lang="he-IL" b="1" dirty="0"/>
              <a:t>למשל...</a:t>
            </a:r>
          </a:p>
          <a:p>
            <a:r>
              <a:rPr lang="he-IL" b="1" dirty="0"/>
              <a:t>מערך שמכיל אובייקטים מטיפוסים שונים </a:t>
            </a:r>
            <a:r>
              <a:rPr lang="he-IL" dirty="0"/>
              <a:t>– ניתן ליצור מערך מסוג האבא כך שכל איבר במערך יהיה בפועל אובייקט מסוג אחד מהבנים. כאשר נעבור על המערך ונקרא למתודה הוירטואלית, תופעל המתודה המתאימה לאובייקט מבלי לבצע המרה.</a:t>
            </a:r>
          </a:p>
          <a:p>
            <a:r>
              <a:rPr lang="he-IL" b="1" dirty="0"/>
              <a:t>העברת פרמטר למתודה</a:t>
            </a:r>
            <a:r>
              <a:rPr lang="he-IL" dirty="0"/>
              <a:t> – מתודה המקבלת פרמטר מסוג האב, ניתן לשלוח אובייקט מסוג הבן, כל פעם מסוג בן אחר. (למשל: </a:t>
            </a:r>
            <a:r>
              <a:rPr lang="en-US" dirty="0"/>
              <a:t>object</a:t>
            </a:r>
            <a:r>
              <a:rPr lang="he-IL" dirty="0"/>
              <a:t>)</a:t>
            </a:r>
          </a:p>
        </p:txBody>
      </p:sp>
    </p:spTree>
    <p:extLst>
      <p:ext uri="{BB962C8B-B14F-4D97-AF65-F5344CB8AC3E}">
        <p14:creationId xmlns:p14="http://schemas.microsoft.com/office/powerpoint/2010/main" val="34333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82462"/>
            <a:ext cx="7239000" cy="1143000"/>
          </a:xfrm>
        </p:spPr>
        <p:txBody>
          <a:bodyPr/>
          <a:lstStyle/>
          <a:p>
            <a:r>
              <a:rPr lang="he-IL" dirty="0"/>
              <a:t>פועל רב צורתי</a:t>
            </a:r>
          </a:p>
        </p:txBody>
      </p:sp>
      <p:pic>
        <p:nvPicPr>
          <p:cNvPr id="6" name="תמונה 5"/>
          <p:cNvPicPr>
            <a:picLocks noChangeAspect="1"/>
          </p:cNvPicPr>
          <p:nvPr/>
        </p:nvPicPr>
        <p:blipFill rotWithShape="1">
          <a:blip r:embed="rId3"/>
          <a:srcRect l="8269" t="20489" r="57123" b="44099"/>
          <a:stretch/>
        </p:blipFill>
        <p:spPr>
          <a:xfrm>
            <a:off x="423503" y="1810307"/>
            <a:ext cx="8108743" cy="4680520"/>
          </a:xfrm>
          <a:prstGeom prst="rect">
            <a:avLst/>
          </a:prstGeom>
          <a:ln w="38100">
            <a:solidFill>
              <a:schemeClr val="accent1"/>
            </a:solidFill>
          </a:ln>
        </p:spPr>
      </p:pic>
      <p:pic>
        <p:nvPicPr>
          <p:cNvPr id="7" name="תמונה 6"/>
          <p:cNvPicPr>
            <a:picLocks noChangeAspect="1"/>
          </p:cNvPicPr>
          <p:nvPr/>
        </p:nvPicPr>
        <p:blipFill rotWithShape="1">
          <a:blip r:embed="rId4"/>
          <a:srcRect l="8662" t="33601" r="73976" b="41200"/>
          <a:stretch/>
        </p:blipFill>
        <p:spPr>
          <a:xfrm>
            <a:off x="4806890" y="47598"/>
            <a:ext cx="4318129" cy="3525418"/>
          </a:xfrm>
          <a:prstGeom prst="rect">
            <a:avLst/>
          </a:prstGeom>
          <a:ln w="38100">
            <a:solidFill>
              <a:schemeClr val="accent1"/>
            </a:solidFill>
          </a:ln>
        </p:spPr>
      </p:pic>
      <p:sp>
        <p:nvSpPr>
          <p:cNvPr id="8" name="מלבן 7"/>
          <p:cNvSpPr/>
          <p:nvPr/>
        </p:nvSpPr>
        <p:spPr>
          <a:xfrm>
            <a:off x="5244859" y="4293096"/>
            <a:ext cx="3583774" cy="923330"/>
          </a:xfrm>
          <a:prstGeom prst="rect">
            <a:avLst/>
          </a:prstGeom>
          <a:solidFill>
            <a:schemeClr val="tx1"/>
          </a:solidFill>
        </p:spPr>
        <p:txBody>
          <a:bodyPr wrap="square">
            <a:spAutoFit/>
          </a:bodyPr>
          <a:lstStyle/>
          <a:p>
            <a:pPr algn="l" rtl="0"/>
            <a:r>
              <a:rPr lang="he-IL" dirty="0" err="1">
                <a:solidFill>
                  <a:schemeClr val="bg1"/>
                </a:solidFill>
              </a:rPr>
              <a:t>Emplyee</a:t>
            </a:r>
            <a:r>
              <a:rPr lang="he-IL" dirty="0">
                <a:solidFill>
                  <a:schemeClr val="bg1"/>
                </a:solidFill>
              </a:rPr>
              <a:t>: </a:t>
            </a:r>
            <a:r>
              <a:rPr lang="he-IL" dirty="0" err="1">
                <a:solidFill>
                  <a:schemeClr val="bg1"/>
                </a:solidFill>
              </a:rPr>
              <a:t>What</a:t>
            </a:r>
            <a:r>
              <a:rPr lang="he-IL" dirty="0">
                <a:solidFill>
                  <a:schemeClr val="bg1"/>
                </a:solidFill>
              </a:rPr>
              <a:t> </a:t>
            </a:r>
            <a:r>
              <a:rPr lang="he-IL" dirty="0" err="1">
                <a:solidFill>
                  <a:schemeClr val="bg1"/>
                </a:solidFill>
              </a:rPr>
              <a:t>should</a:t>
            </a:r>
            <a:r>
              <a:rPr lang="he-IL" dirty="0">
                <a:solidFill>
                  <a:schemeClr val="bg1"/>
                </a:solidFill>
              </a:rPr>
              <a:t> I </a:t>
            </a:r>
            <a:r>
              <a:rPr lang="he-IL" dirty="0" err="1">
                <a:solidFill>
                  <a:schemeClr val="bg1"/>
                </a:solidFill>
              </a:rPr>
              <a:t>do</a:t>
            </a:r>
            <a:r>
              <a:rPr lang="he-IL" dirty="0">
                <a:solidFill>
                  <a:schemeClr val="bg1"/>
                </a:solidFill>
              </a:rPr>
              <a:t> ?</a:t>
            </a:r>
          </a:p>
          <a:p>
            <a:pPr algn="l" rtl="0"/>
            <a:r>
              <a:rPr lang="he-IL" dirty="0" err="1">
                <a:solidFill>
                  <a:schemeClr val="bg1"/>
                </a:solidFill>
              </a:rPr>
              <a:t>Manager</a:t>
            </a:r>
            <a:r>
              <a:rPr lang="he-IL" dirty="0">
                <a:solidFill>
                  <a:schemeClr val="bg1"/>
                </a:solidFill>
              </a:rPr>
              <a:t>: </a:t>
            </a:r>
            <a:r>
              <a:rPr lang="he-IL" dirty="0" err="1">
                <a:solidFill>
                  <a:schemeClr val="bg1"/>
                </a:solidFill>
              </a:rPr>
              <a:t>Start</a:t>
            </a:r>
            <a:r>
              <a:rPr lang="he-IL" dirty="0">
                <a:solidFill>
                  <a:schemeClr val="bg1"/>
                </a:solidFill>
              </a:rPr>
              <a:t> </a:t>
            </a:r>
            <a:r>
              <a:rPr lang="he-IL" dirty="0" err="1">
                <a:solidFill>
                  <a:schemeClr val="bg1"/>
                </a:solidFill>
              </a:rPr>
              <a:t>working</a:t>
            </a:r>
            <a:r>
              <a:rPr lang="he-IL" dirty="0">
                <a:solidFill>
                  <a:schemeClr val="bg1"/>
                </a:solidFill>
              </a:rPr>
              <a:t> !</a:t>
            </a:r>
          </a:p>
          <a:p>
            <a:pPr algn="l" rtl="0"/>
            <a:r>
              <a:rPr lang="he-IL" dirty="0" err="1">
                <a:solidFill>
                  <a:schemeClr val="bg1"/>
                </a:solidFill>
              </a:rPr>
              <a:t>President</a:t>
            </a:r>
            <a:r>
              <a:rPr lang="he-IL" dirty="0">
                <a:solidFill>
                  <a:schemeClr val="bg1"/>
                </a:solidFill>
              </a:rPr>
              <a:t>: </a:t>
            </a:r>
            <a:r>
              <a:rPr lang="he-IL" dirty="0" err="1">
                <a:solidFill>
                  <a:schemeClr val="bg1"/>
                </a:solidFill>
              </a:rPr>
              <a:t>What's</a:t>
            </a:r>
            <a:r>
              <a:rPr lang="he-IL" dirty="0">
                <a:solidFill>
                  <a:schemeClr val="bg1"/>
                </a:solidFill>
              </a:rPr>
              <a:t> </a:t>
            </a:r>
            <a:r>
              <a:rPr lang="he-IL" dirty="0" err="1">
                <a:solidFill>
                  <a:schemeClr val="bg1"/>
                </a:solidFill>
              </a:rPr>
              <a:t>the</a:t>
            </a:r>
            <a:r>
              <a:rPr lang="he-IL" dirty="0">
                <a:solidFill>
                  <a:schemeClr val="bg1"/>
                </a:solidFill>
              </a:rPr>
              <a:t> </a:t>
            </a:r>
            <a:r>
              <a:rPr lang="he-IL" dirty="0" err="1">
                <a:solidFill>
                  <a:schemeClr val="bg1"/>
                </a:solidFill>
              </a:rPr>
              <a:t>revenue</a:t>
            </a:r>
            <a:r>
              <a:rPr lang="he-IL" dirty="0">
                <a:solidFill>
                  <a:schemeClr val="bg1"/>
                </a:solidFill>
              </a:rPr>
              <a:t>?</a:t>
            </a:r>
          </a:p>
        </p:txBody>
      </p:sp>
      <p:sp>
        <p:nvSpPr>
          <p:cNvPr id="9" name="תרשים זרימה: קלט ידני 8"/>
          <p:cNvSpPr/>
          <p:nvPr/>
        </p:nvSpPr>
        <p:spPr>
          <a:xfrm>
            <a:off x="161967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Solid14</a:t>
            </a:r>
          </a:p>
        </p:txBody>
      </p:sp>
    </p:spTree>
    <p:extLst>
      <p:ext uri="{BB962C8B-B14F-4D97-AF65-F5344CB8AC3E}">
        <p14:creationId xmlns:p14="http://schemas.microsoft.com/office/powerpoint/2010/main" val="271939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en-US" sz="4400" cap="none" dirty="0"/>
              <a:t>virtual</a:t>
            </a:r>
            <a:endParaRPr lang="he-IL" sz="4400" cap="none" dirty="0"/>
          </a:p>
        </p:txBody>
      </p:sp>
      <p:sp>
        <p:nvSpPr>
          <p:cNvPr id="3" name="מציין מיקום תוכן 2"/>
          <p:cNvSpPr>
            <a:spLocks noGrp="1"/>
          </p:cNvSpPr>
          <p:nvPr>
            <p:ph idx="1"/>
          </p:nvPr>
        </p:nvSpPr>
        <p:spPr/>
        <p:txBody>
          <a:bodyPr>
            <a:normAutofit/>
          </a:bodyPr>
          <a:lstStyle/>
          <a:p>
            <a:r>
              <a:rPr lang="he-IL" dirty="0"/>
              <a:t>מתודה המוגדרת כ </a:t>
            </a:r>
            <a:r>
              <a:rPr lang="en-US" dirty="0"/>
              <a:t>virtual</a:t>
            </a:r>
            <a:r>
              <a:rPr lang="he-IL" dirty="0"/>
              <a:t> מאפשרת למחלקה היורשת לממש אותה</a:t>
            </a:r>
          </a:p>
          <a:p>
            <a:r>
              <a:rPr lang="he-IL" dirty="0"/>
              <a:t>כאשר עצם של מחלקה יורשת יפעיל את המתודה, תיקרא המתודה של הבן. </a:t>
            </a:r>
          </a:p>
          <a:p>
            <a:endParaRPr lang="he-IL" dirty="0"/>
          </a:p>
          <a:p>
            <a:r>
              <a:rPr lang="he-IL" dirty="0"/>
              <a:t>שתי צורות מימוש אצל הבן:</a:t>
            </a:r>
          </a:p>
          <a:p>
            <a:pPr lvl="1"/>
            <a:r>
              <a:rPr lang="en-US" dirty="0"/>
              <a:t>override</a:t>
            </a:r>
            <a:r>
              <a:rPr lang="he-IL" dirty="0"/>
              <a:t>. </a:t>
            </a:r>
          </a:p>
          <a:p>
            <a:pPr lvl="1"/>
            <a:r>
              <a:rPr lang="en-US" dirty="0"/>
              <a:t>new</a:t>
            </a:r>
            <a:r>
              <a:rPr lang="he-IL" dirty="0"/>
              <a:t>.</a:t>
            </a:r>
            <a:r>
              <a:rPr lang="he-IL" b="1" dirty="0"/>
              <a:t> </a:t>
            </a:r>
          </a:p>
          <a:p>
            <a:pPr lvl="1"/>
            <a:r>
              <a:rPr lang="he-IL" b="1" dirty="0"/>
              <a:t>(אלו מילים שמורות שנכתבות בהגדרת המתודה)</a:t>
            </a:r>
            <a:endParaRPr lang="en-US" dirty="0"/>
          </a:p>
          <a:p>
            <a:pPr marL="0" indent="0">
              <a:buNone/>
            </a:pPr>
            <a:endParaRPr lang="he-IL" dirty="0"/>
          </a:p>
          <a:p>
            <a:endParaRPr lang="he-IL" dirty="0"/>
          </a:p>
        </p:txBody>
      </p:sp>
    </p:spTree>
    <p:extLst>
      <p:ext uri="{BB962C8B-B14F-4D97-AF65-F5344CB8AC3E}">
        <p14:creationId xmlns:p14="http://schemas.microsoft.com/office/powerpoint/2010/main" val="3240649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en-US" sz="3200" cap="none" dirty="0"/>
              <a:t>Override &lt;-&gt; New </a:t>
            </a:r>
            <a:endParaRPr lang="he-IL" sz="3200" cap="none" dirty="0"/>
          </a:p>
        </p:txBody>
      </p:sp>
      <p:sp>
        <p:nvSpPr>
          <p:cNvPr id="3" name="מציין מיקום תוכן 2"/>
          <p:cNvSpPr>
            <a:spLocks noGrp="1"/>
          </p:cNvSpPr>
          <p:nvPr>
            <p:ph idx="1"/>
          </p:nvPr>
        </p:nvSpPr>
        <p:spPr/>
        <p:txBody>
          <a:bodyPr>
            <a:normAutofit fontScale="92500" lnSpcReduction="10000"/>
          </a:bodyPr>
          <a:lstStyle/>
          <a:p>
            <a:r>
              <a:rPr lang="en-US" sz="2900" dirty="0">
                <a:solidFill>
                  <a:schemeClr val="tx1"/>
                </a:solidFill>
              </a:rPr>
              <a:t>Override</a:t>
            </a:r>
            <a:r>
              <a:rPr lang="he-IL" sz="2900" dirty="0">
                <a:solidFill>
                  <a:schemeClr val="tx1"/>
                </a:solidFill>
              </a:rPr>
              <a:t> – דריסה (שימוש פולימורפי)</a:t>
            </a:r>
          </a:p>
          <a:p>
            <a:pPr lvl="1"/>
            <a:r>
              <a:rPr lang="he-IL" dirty="0"/>
              <a:t>אם העצם הוא מטיפוס הבן ממש, אז כשהוא יפעיל את המתודה, תיקרא המתודה של הבן ולא של האבא.</a:t>
            </a:r>
          </a:p>
          <a:p>
            <a:pPr lvl="1"/>
            <a:r>
              <a:rPr lang="he-IL" dirty="0"/>
              <a:t>גם אם המצביע (ההפניה) הוא מטיפוס האבא ובפועל הוא מצביע לעצם מטיפוס הבן, גם אז, תיקרא המתודה </a:t>
            </a:r>
            <a:r>
              <a:rPr lang="he-IL" b="1" dirty="0"/>
              <a:t>של הבן ולא של האבא.</a:t>
            </a:r>
          </a:p>
          <a:p>
            <a:pPr lvl="3">
              <a:lnSpc>
                <a:spcPct val="90000"/>
              </a:lnSpc>
            </a:pPr>
            <a:r>
              <a:rPr lang="he-IL" altLang="he-IL" sz="2100" dirty="0"/>
              <a:t>דגש: המתודה הנדרסת במחלקת הבסיס מוגדרת כ - </a:t>
            </a:r>
            <a:r>
              <a:rPr lang="en-US" altLang="he-IL" sz="2100" dirty="0"/>
              <a:t>abstract, override, virtual</a:t>
            </a:r>
          </a:p>
          <a:p>
            <a:pPr lvl="4">
              <a:lnSpc>
                <a:spcPct val="90000"/>
              </a:lnSpc>
            </a:pPr>
            <a:endParaRPr lang="he-IL" sz="2700" b="1" dirty="0">
              <a:solidFill>
                <a:schemeClr val="tx1"/>
              </a:solidFill>
            </a:endParaRPr>
          </a:p>
          <a:p>
            <a:r>
              <a:rPr lang="en-US" sz="2900" dirty="0">
                <a:solidFill>
                  <a:schemeClr val="tx1"/>
                </a:solidFill>
              </a:rPr>
              <a:t>New</a:t>
            </a:r>
            <a:r>
              <a:rPr lang="he-IL" sz="2900" dirty="0">
                <a:solidFill>
                  <a:schemeClr val="tx1"/>
                </a:solidFill>
              </a:rPr>
              <a:t> – הפסקת הדריסה (הסתרה –</a:t>
            </a:r>
            <a:r>
              <a:rPr lang="en-US" altLang="he-IL" sz="3300" dirty="0"/>
              <a:t>hiding</a:t>
            </a:r>
            <a:r>
              <a:rPr lang="he-IL" altLang="he-IL" sz="3300" dirty="0"/>
              <a:t>)</a:t>
            </a:r>
            <a:endParaRPr lang="he-IL" sz="2900" dirty="0">
              <a:solidFill>
                <a:schemeClr val="tx1"/>
              </a:solidFill>
            </a:endParaRPr>
          </a:p>
          <a:p>
            <a:pPr lvl="1"/>
            <a:r>
              <a:rPr lang="he-IL" dirty="0"/>
              <a:t>אם העצם הוא מטיפוס הבן ממש, אז כשהוא יפעיל את המתודה, תיקרא המתודה של הבן ולא של האבא.</a:t>
            </a:r>
          </a:p>
          <a:p>
            <a:pPr lvl="1"/>
            <a:r>
              <a:rPr lang="he-IL" dirty="0"/>
              <a:t>אם המצביע (ההפניה) הוא מטיפוס האבא ובפועל הוא מצביע לעצם מטיפוס הבן, תיקרא המתודה </a:t>
            </a:r>
            <a:r>
              <a:rPr lang="he-IL" b="1" dirty="0"/>
              <a:t>של האבא ולא של הבן.</a:t>
            </a:r>
          </a:p>
          <a:p>
            <a:endParaRPr lang="he-IL" dirty="0"/>
          </a:p>
        </p:txBody>
      </p:sp>
    </p:spTree>
    <p:extLst>
      <p:ext uri="{BB962C8B-B14F-4D97-AF65-F5344CB8AC3E}">
        <p14:creationId xmlns:p14="http://schemas.microsoft.com/office/powerpoint/2010/main" val="2234797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p:txBody>
          <a:bodyPr>
            <a:normAutofit/>
          </a:bodyPr>
          <a:lstStyle/>
          <a:p>
            <a:r>
              <a:rPr lang="he-IL" sz="4000" cap="none" dirty="0"/>
              <a:t>דגשים:</a:t>
            </a:r>
          </a:p>
        </p:txBody>
      </p:sp>
      <p:sp>
        <p:nvSpPr>
          <p:cNvPr id="3" name="מציין מיקום תוכן 2"/>
          <p:cNvSpPr>
            <a:spLocks noGrp="1"/>
          </p:cNvSpPr>
          <p:nvPr>
            <p:ph idx="1"/>
          </p:nvPr>
        </p:nvSpPr>
        <p:spPr/>
        <p:txBody>
          <a:bodyPr>
            <a:normAutofit/>
          </a:bodyPr>
          <a:lstStyle/>
          <a:p>
            <a:r>
              <a:rPr lang="he-IL" b="1" dirty="0"/>
              <a:t>ברירת המחדל </a:t>
            </a:r>
            <a:r>
              <a:rPr lang="he-IL" dirty="0"/>
              <a:t>בהגדרת מתודה יורשת </a:t>
            </a:r>
            <a:r>
              <a:rPr lang="he-IL" b="1" dirty="0"/>
              <a:t>היא </a:t>
            </a:r>
            <a:r>
              <a:rPr lang="en-US" b="1" dirty="0"/>
              <a:t>new</a:t>
            </a:r>
            <a:endParaRPr lang="he-IL" dirty="0"/>
          </a:p>
          <a:p>
            <a:pPr lvl="1"/>
            <a:r>
              <a:rPr lang="he-IL" dirty="0"/>
              <a:t>כלומר אם לא מוגדר שום דבר, המתודה אינה דורסת את המתודה של האב.</a:t>
            </a:r>
          </a:p>
          <a:p>
            <a:r>
              <a:rPr lang="he-IL" dirty="0"/>
              <a:t>ניתן לבצע </a:t>
            </a:r>
            <a:r>
              <a:rPr lang="en-US" dirty="0"/>
              <a:t>override </a:t>
            </a:r>
            <a:r>
              <a:rPr lang="he-IL" dirty="0"/>
              <a:t> רק כאשר המתודה במחלקת האב הוגדרה כ </a:t>
            </a:r>
            <a:r>
              <a:rPr lang="en-US" dirty="0"/>
              <a:t>virtual</a:t>
            </a:r>
            <a:endParaRPr lang="he-IL" dirty="0"/>
          </a:p>
          <a:p>
            <a:r>
              <a:rPr lang="he-IL" dirty="0"/>
              <a:t>מתודה שהוגדרה כ </a:t>
            </a:r>
            <a:r>
              <a:rPr lang="en-US" dirty="0"/>
              <a:t>override</a:t>
            </a:r>
            <a:r>
              <a:rPr lang="he-IL" dirty="0"/>
              <a:t> נחשבת כוירטואלית ליורשים ממנה.</a:t>
            </a:r>
          </a:p>
          <a:p>
            <a:pPr lvl="1"/>
            <a:r>
              <a:rPr lang="he-IL" dirty="0"/>
              <a:t>אם הגדרנו מתודה ב </a:t>
            </a:r>
            <a:r>
              <a:rPr lang="en-US" dirty="0"/>
              <a:t>new</a:t>
            </a:r>
            <a:r>
              <a:rPr lang="he-IL" dirty="0"/>
              <a:t>, יש לציין במפורש </a:t>
            </a:r>
            <a:r>
              <a:rPr lang="en-US" dirty="0"/>
              <a:t>virtual</a:t>
            </a:r>
            <a:r>
              <a:rPr lang="he-IL" dirty="0"/>
              <a:t> על מנת שהיא תהיה וירטואלית</a:t>
            </a:r>
          </a:p>
          <a:p>
            <a:pPr lvl="2"/>
            <a:r>
              <a:rPr lang="he-IL" dirty="0"/>
              <a:t>או לכתוב רק </a:t>
            </a:r>
            <a:r>
              <a:rPr lang="en-US" dirty="0"/>
              <a:t>virtual</a:t>
            </a:r>
            <a:r>
              <a:rPr lang="he-IL" dirty="0"/>
              <a:t>....</a:t>
            </a:r>
          </a:p>
          <a:p>
            <a:pPr lvl="3"/>
            <a:r>
              <a:rPr lang="he-IL" b="1" dirty="0"/>
              <a:t>חשוב!! זה הפוך ממש מ++</a:t>
            </a:r>
            <a:r>
              <a:rPr lang="en-US" b="1" dirty="0"/>
              <a:t>C</a:t>
            </a:r>
            <a:r>
              <a:rPr lang="he-IL" b="1" dirty="0"/>
              <a:t>, שם כתבנו </a:t>
            </a:r>
            <a:r>
              <a:rPr lang="en-US" b="1" dirty="0"/>
              <a:t>virtual</a:t>
            </a:r>
            <a:r>
              <a:rPr lang="he-IL" b="1" dirty="0"/>
              <a:t> כדי להמשיך את שרשרת הירושה הווירטואלית.</a:t>
            </a:r>
          </a:p>
          <a:p>
            <a:pPr marL="530352" lvl="2" indent="0">
              <a:buNone/>
            </a:pPr>
            <a:endParaRPr lang="he-IL" dirty="0"/>
          </a:p>
          <a:p>
            <a:pPr marL="0" indent="0">
              <a:buNone/>
            </a:pPr>
            <a:endParaRPr lang="he-IL" dirty="0"/>
          </a:p>
          <a:p>
            <a:pPr marL="0" indent="0">
              <a:buNone/>
            </a:pPr>
            <a:endParaRPr lang="he-IL" dirty="0"/>
          </a:p>
          <a:p>
            <a:endParaRPr lang="he-IL" dirty="0"/>
          </a:p>
        </p:txBody>
      </p:sp>
    </p:spTree>
    <p:extLst>
      <p:ext uri="{BB962C8B-B14F-4D97-AF65-F5344CB8AC3E}">
        <p14:creationId xmlns:p14="http://schemas.microsoft.com/office/powerpoint/2010/main" val="2130468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816" y="3284984"/>
            <a:ext cx="3422576" cy="782960"/>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son</a:t>
            </a:r>
            <a:br>
              <a:rPr lang="en-US" sz="2400" dirty="0"/>
            </a:br>
            <a:r>
              <a:rPr lang="en-US" sz="2400" dirty="0" err="1"/>
              <a:t>i</a:t>
            </a:r>
            <a:r>
              <a:rPr lang="en-US" sz="2400" dirty="0"/>
              <a:t> am grandfather</a:t>
            </a:r>
          </a:p>
        </p:txBody>
      </p:sp>
      <p:sp>
        <p:nvSpPr>
          <p:cNvPr id="5" name="Rectangle 4"/>
          <p:cNvSpPr/>
          <p:nvPr/>
        </p:nvSpPr>
        <p:spPr>
          <a:xfrm>
            <a:off x="134224" y="188640"/>
            <a:ext cx="7102072" cy="6569491"/>
          </a:xfrm>
          <a:prstGeom prst="rect">
            <a:avLst/>
          </a:prstGeom>
        </p:spPr>
        <p:txBody>
          <a:bodyPr wrap="square">
            <a:spAutoFit/>
          </a:bodyPr>
          <a:lstStyle/>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Program</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indent="457200" algn="l" rtl="0">
              <a:lnSpc>
                <a:spcPct val="115000"/>
              </a:lnSpc>
              <a:spcAft>
                <a:spcPts val="0"/>
              </a:spcAft>
            </a:pPr>
            <a:r>
              <a:rPr lang="en-US" dirty="0">
                <a:solidFill>
                  <a:srgbClr val="0000FF"/>
                </a:solidFill>
                <a:highlight>
                  <a:srgbClr val="FFFFFF"/>
                </a:highlight>
                <a:latin typeface="Consolas"/>
                <a:ea typeface="Calibri"/>
                <a:cs typeface="Arial"/>
              </a:rPr>
              <a:t>static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void</a:t>
            </a:r>
            <a:r>
              <a:rPr lang="en-US" dirty="0">
                <a:solidFill>
                  <a:srgbClr val="000000"/>
                </a:solidFill>
                <a:highlight>
                  <a:srgbClr val="FFFFFF"/>
                </a:highlight>
                <a:latin typeface="Consolas"/>
                <a:ea typeface="Calibri"/>
                <a:cs typeface="Arial"/>
              </a:rPr>
              <a:t> Main(</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args</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son</a:t>
            </a:r>
            <a:r>
              <a:rPr lang="en-US" b="1" dirty="0">
                <a:solidFill>
                  <a:srgbClr val="000000"/>
                </a:solidFill>
                <a:highlight>
                  <a:srgbClr val="FFFFFF"/>
                </a:highlight>
                <a:latin typeface="Consolas"/>
                <a:ea typeface="Calibri"/>
                <a:cs typeface="Arial"/>
              </a:rPr>
              <a:t> s = </a:t>
            </a:r>
            <a:r>
              <a:rPr lang="en-US" b="1" dirty="0">
                <a:solidFill>
                  <a:srgbClr val="0000FF"/>
                </a:solidFill>
                <a:highlight>
                  <a:srgbClr val="FFFFFF"/>
                </a:highlight>
                <a:latin typeface="Consolas"/>
                <a:ea typeface="Calibri"/>
                <a:cs typeface="Arial"/>
              </a:rPr>
              <a:t>new</a:t>
            </a: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son</a:t>
            </a:r>
            <a:r>
              <a:rPr lang="en-US" b="1" dirty="0">
                <a:solidFill>
                  <a:srgbClr val="000000"/>
                </a:solidFill>
                <a:highlight>
                  <a:srgbClr val="FFFFFF"/>
                </a:highlight>
                <a:latin typeface="Consolas"/>
                <a:ea typeface="Calibri"/>
                <a:cs typeface="Arial"/>
              </a:rPr>
              <a:t>();</a:t>
            </a:r>
            <a:endParaRPr lang="en-US" sz="2400" b="1"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Console</a:t>
            </a:r>
            <a:r>
              <a:rPr lang="en-US" dirty="0" err="1">
                <a:solidFill>
                  <a:srgbClr val="000000"/>
                </a:solidFill>
                <a:highlight>
                  <a:srgbClr val="FFFFFF"/>
                </a:highlight>
                <a:latin typeface="Consolas"/>
                <a:ea typeface="Calibri"/>
                <a:cs typeface="Arial"/>
              </a:rPr>
              <a:t>.WriteLine</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s.hello</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 g = </a:t>
            </a:r>
            <a:r>
              <a:rPr lang="en-US" b="1" dirty="0">
                <a:solidFill>
                  <a:srgbClr val="0000FF"/>
                </a:solidFill>
                <a:highlight>
                  <a:srgbClr val="FFFFFF"/>
                </a:highlight>
                <a:latin typeface="Consolas"/>
                <a:ea typeface="Calibri"/>
                <a:cs typeface="Arial"/>
              </a:rPr>
              <a:t>new</a:t>
            </a: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son</a:t>
            </a:r>
            <a:r>
              <a:rPr lang="en-US" b="1" dirty="0">
                <a:solidFill>
                  <a:srgbClr val="000000"/>
                </a:solidFill>
                <a:highlight>
                  <a:srgbClr val="FFFFFF"/>
                </a:highlight>
                <a:latin typeface="Consolas"/>
                <a:ea typeface="Calibri"/>
                <a:cs typeface="Arial"/>
              </a:rPr>
              <a:t>();</a:t>
            </a:r>
            <a:endParaRPr lang="en-US" sz="2400" b="1"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Console</a:t>
            </a:r>
            <a:r>
              <a:rPr lang="en-US" dirty="0" err="1">
                <a:solidFill>
                  <a:srgbClr val="000000"/>
                </a:solidFill>
                <a:highlight>
                  <a:srgbClr val="FFFFFF"/>
                </a:highlight>
                <a:latin typeface="Consolas"/>
                <a:ea typeface="Calibri"/>
                <a:cs typeface="Arial"/>
              </a:rPr>
              <a:t>.WriteLine</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g.hello</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1000"/>
              </a:spcAft>
            </a:pPr>
            <a:r>
              <a:rPr lang="en-US" dirty="0">
                <a:solidFill>
                  <a:srgbClr val="000000"/>
                </a:solidFill>
                <a:highlight>
                  <a:srgbClr val="FFFFFF"/>
                </a:highlight>
                <a:latin typeface="Consolas"/>
                <a:ea typeface="Calibri"/>
                <a:cs typeface="Arial"/>
              </a:rPr>
              <a:t>}</a:t>
            </a:r>
            <a:endParaRPr lang="en-US" sz="2400" dirty="0">
              <a:effectLst/>
              <a:latin typeface="Calibri"/>
              <a:ea typeface="Calibri"/>
              <a:cs typeface="Arial"/>
            </a:endParaRPr>
          </a:p>
        </p:txBody>
      </p:sp>
      <p:sp>
        <p:nvSpPr>
          <p:cNvPr id="7" name="תרשים זרימה: קלט ידני 6"/>
          <p:cNvSpPr/>
          <p:nvPr/>
        </p:nvSpPr>
        <p:spPr>
          <a:xfrm>
            <a:off x="161967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Solid19</a:t>
            </a:r>
          </a:p>
        </p:txBody>
      </p:sp>
      <p:sp>
        <p:nvSpPr>
          <p:cNvPr id="6" name="הסבר מלבני מעוגל 5">
            <a:extLst>
              <a:ext uri="{FF2B5EF4-FFF2-40B4-BE49-F238E27FC236}">
                <a16:creationId xmlns:a16="http://schemas.microsoft.com/office/drawing/2014/main" id="{1145AD68-1CA9-4878-9A32-B364EFA0E7F8}"/>
              </a:ext>
            </a:extLst>
          </p:cNvPr>
          <p:cNvSpPr/>
          <p:nvPr/>
        </p:nvSpPr>
        <p:spPr bwMode="auto">
          <a:xfrm>
            <a:off x="5910777" y="4365104"/>
            <a:ext cx="3198460" cy="1008112"/>
          </a:xfrm>
          <a:prstGeom prst="wedgeRoundRectCallout">
            <a:avLst>
              <a:gd name="adj1" fmla="val -91768"/>
              <a:gd name="adj2" fmla="val 2011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a:r>
              <a:rPr lang="he-IL" sz="1600" dirty="0"/>
              <a:t>כשהמתודה לא מוגדרת כוירטואליות במחלקת האב, אזי המתודה שתורץ היא לפי סוג ההפניה (מצביע).</a:t>
            </a:r>
            <a:endParaRPr lang="en-US" sz="1600" dirty="0"/>
          </a:p>
        </p:txBody>
      </p:sp>
    </p:spTree>
    <p:extLst>
      <p:ext uri="{BB962C8B-B14F-4D97-AF65-F5344CB8AC3E}">
        <p14:creationId xmlns:p14="http://schemas.microsoft.com/office/powerpoint/2010/main" val="100885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816" y="2996952"/>
            <a:ext cx="3422576" cy="1070992"/>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grandfather</a:t>
            </a:r>
            <a:br>
              <a:rPr lang="en-US" sz="2400" dirty="0"/>
            </a:br>
            <a:r>
              <a:rPr lang="en-US" sz="2400" dirty="0" err="1"/>
              <a:t>i</a:t>
            </a:r>
            <a:r>
              <a:rPr lang="en-US" sz="2400" dirty="0"/>
              <a:t> am father</a:t>
            </a:r>
            <a:br>
              <a:rPr lang="en-US" sz="2400" dirty="0"/>
            </a:br>
            <a:r>
              <a:rPr lang="en-US" sz="2400" dirty="0" err="1"/>
              <a:t>i</a:t>
            </a:r>
            <a:r>
              <a:rPr lang="en-US" sz="2400" dirty="0"/>
              <a:t> am son</a:t>
            </a:r>
          </a:p>
        </p:txBody>
      </p:sp>
      <p:sp>
        <p:nvSpPr>
          <p:cNvPr id="5" name="Rectangle 4"/>
          <p:cNvSpPr/>
          <p:nvPr/>
        </p:nvSpPr>
        <p:spPr>
          <a:xfrm>
            <a:off x="134224" y="116632"/>
            <a:ext cx="7933770" cy="6781857"/>
          </a:xfrm>
          <a:prstGeom prst="rect">
            <a:avLst/>
          </a:prstGeom>
        </p:spPr>
        <p:txBody>
          <a:bodyPr wrap="square">
            <a:spAutoFit/>
          </a:bodyPr>
          <a:lstStyle/>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b="1" dirty="0">
                <a:solidFill>
                  <a:srgbClr val="0000FF"/>
                </a:solidFill>
                <a:highlight>
                  <a:srgbClr val="FFFFFF"/>
                </a:highlight>
                <a:latin typeface="Consolas"/>
                <a:ea typeface="Calibri"/>
                <a:cs typeface="Arial"/>
              </a:rPr>
              <a:t>virtual</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b="1" dirty="0">
                <a:solidFill>
                  <a:srgbClr val="0000FF"/>
                </a:solidFill>
                <a:highlight>
                  <a:srgbClr val="FFFFFF"/>
                </a:highlight>
                <a:latin typeface="Consolas"/>
                <a:ea typeface="Calibri"/>
                <a:cs typeface="Arial"/>
              </a:rPr>
              <a:t>override</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b="1" dirty="0">
                <a:solidFill>
                  <a:srgbClr val="0000FF"/>
                </a:solidFill>
                <a:highlight>
                  <a:srgbClr val="FFFFFF"/>
                </a:highlight>
                <a:latin typeface="Consolas"/>
                <a:ea typeface="Calibri"/>
                <a:cs typeface="Arial"/>
              </a:rPr>
              <a:t>override</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Program</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indent="457200" algn="l" rtl="0">
              <a:lnSpc>
                <a:spcPct val="115000"/>
              </a:lnSpc>
              <a:spcAft>
                <a:spcPts val="0"/>
              </a:spcAft>
            </a:pPr>
            <a:r>
              <a:rPr lang="en-US" dirty="0">
                <a:solidFill>
                  <a:srgbClr val="0000FF"/>
                </a:solidFill>
                <a:highlight>
                  <a:srgbClr val="FFFFFF"/>
                </a:highlight>
                <a:latin typeface="Consolas"/>
                <a:ea typeface="Calibri"/>
                <a:cs typeface="Arial"/>
              </a:rPr>
              <a:t>static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void</a:t>
            </a:r>
            <a:r>
              <a:rPr lang="en-US" dirty="0">
                <a:solidFill>
                  <a:srgbClr val="000000"/>
                </a:solidFill>
                <a:highlight>
                  <a:srgbClr val="FFFFFF"/>
                </a:highlight>
                <a:latin typeface="Consolas"/>
                <a:ea typeface="Calibri"/>
                <a:cs typeface="Arial"/>
              </a:rPr>
              <a:t> Main(</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args</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 </a:t>
            </a:r>
            <a:r>
              <a:rPr lang="en-US" b="1" dirty="0" err="1">
                <a:solidFill>
                  <a:srgbClr val="000000"/>
                </a:solidFill>
                <a:highlight>
                  <a:srgbClr val="FFFFFF"/>
                </a:highlight>
                <a:latin typeface="Consolas"/>
                <a:ea typeface="Calibri"/>
                <a:cs typeface="Arial"/>
              </a:rPr>
              <a:t>arr</a:t>
            </a:r>
            <a:r>
              <a:rPr lang="en-US" b="1" dirty="0">
                <a:solidFill>
                  <a:srgbClr val="000000"/>
                </a:solidFill>
                <a:highlight>
                  <a:srgbClr val="FFFFFF"/>
                </a:highlight>
                <a:latin typeface="Consolas"/>
                <a:ea typeface="Calibri"/>
                <a:cs typeface="Arial"/>
              </a:rPr>
              <a:t> = </a:t>
            </a:r>
            <a:r>
              <a:rPr lang="en-US" b="1" dirty="0">
                <a:solidFill>
                  <a:srgbClr val="0000FF"/>
                </a:solidFill>
                <a:highlight>
                  <a:srgbClr val="FFFFFF"/>
                </a:highlight>
                <a:latin typeface="Consolas"/>
                <a:ea typeface="Calibri"/>
                <a:cs typeface="Arial"/>
              </a:rPr>
              <a:t>new</a:t>
            </a: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[3];</a:t>
            </a:r>
            <a:endParaRPr lang="en-US" sz="2400" b="1"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[0]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[1]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[2]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for</a:t>
            </a:r>
            <a:r>
              <a:rPr lang="en-US" dirty="0">
                <a:solidFill>
                  <a:srgbClr val="000000"/>
                </a:solidFill>
                <a:highlight>
                  <a:srgbClr val="FFFFFF"/>
                </a:highlight>
                <a:latin typeface="Consolas"/>
                <a:ea typeface="Calibri"/>
                <a:cs typeface="Arial"/>
              </a:rPr>
              <a:t> (</a:t>
            </a:r>
            <a:r>
              <a:rPr lang="en-US" dirty="0" err="1">
                <a:solidFill>
                  <a:srgbClr val="0000FF"/>
                </a:solidFill>
                <a:highlight>
                  <a:srgbClr val="FFFFFF"/>
                </a:highlight>
                <a:latin typeface="Consolas"/>
                <a:ea typeface="Calibri"/>
                <a:cs typeface="Arial"/>
              </a:rPr>
              <a:t>int</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 = 0;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 &lt; 3;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Console</a:t>
            </a:r>
            <a:r>
              <a:rPr lang="en-US" dirty="0" err="1">
                <a:solidFill>
                  <a:srgbClr val="000000"/>
                </a:solidFill>
                <a:highlight>
                  <a:srgbClr val="FFFFFF"/>
                </a:highlight>
                <a:latin typeface="Consolas"/>
                <a:ea typeface="Calibri"/>
                <a:cs typeface="Arial"/>
              </a:rPr>
              <a:t>.WriteLine</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].hello());</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1000"/>
              </a:spcAft>
            </a:pPr>
            <a:r>
              <a:rPr lang="en-US" dirty="0">
                <a:solidFill>
                  <a:srgbClr val="000000"/>
                </a:solidFill>
                <a:highlight>
                  <a:srgbClr val="FFFFFF"/>
                </a:highlight>
                <a:latin typeface="Consolas"/>
                <a:ea typeface="Calibri"/>
                <a:cs typeface="Arial"/>
              </a:rPr>
              <a:t>}</a:t>
            </a:r>
            <a:endParaRPr lang="en-US" sz="2400" dirty="0">
              <a:effectLst/>
              <a:latin typeface="Calibri"/>
              <a:ea typeface="Calibri"/>
              <a:cs typeface="Arial"/>
            </a:endParaRPr>
          </a:p>
        </p:txBody>
      </p:sp>
      <p:sp>
        <p:nvSpPr>
          <p:cNvPr id="7" name="תרשים זרימה: קלט ידני 6"/>
          <p:cNvSpPr/>
          <p:nvPr/>
        </p:nvSpPr>
        <p:spPr>
          <a:xfrm>
            <a:off x="161967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Solid20</a:t>
            </a:r>
          </a:p>
        </p:txBody>
      </p:sp>
      <p:sp>
        <p:nvSpPr>
          <p:cNvPr id="6" name="הסבר מלבני מעוגל 5">
            <a:extLst>
              <a:ext uri="{FF2B5EF4-FFF2-40B4-BE49-F238E27FC236}">
                <a16:creationId xmlns:a16="http://schemas.microsoft.com/office/drawing/2014/main" id="{23A6FF1F-1E2B-4B26-8A24-D5069A3C3250}"/>
              </a:ext>
            </a:extLst>
          </p:cNvPr>
          <p:cNvSpPr/>
          <p:nvPr/>
        </p:nvSpPr>
        <p:spPr bwMode="auto">
          <a:xfrm>
            <a:off x="5651874" y="4653136"/>
            <a:ext cx="3198460" cy="1215008"/>
          </a:xfrm>
          <a:prstGeom prst="wedgeRoundRectCallout">
            <a:avLst>
              <a:gd name="adj1" fmla="val -93356"/>
              <a:gd name="adj2" fmla="val 88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a:r>
              <a:rPr lang="he-IL" sz="1600" dirty="0"/>
              <a:t>כשהמתודה מוגדרת כוירטואליות במחלקת האב ועם </a:t>
            </a:r>
            <a:r>
              <a:rPr lang="en-US" sz="1600" dirty="0"/>
              <a:t>override</a:t>
            </a:r>
            <a:r>
              <a:rPr lang="he-IL" sz="1600" dirty="0"/>
              <a:t> במחלקת הבן, אזי המתודה שתורץ היא לפי סוג האובייקט.</a:t>
            </a:r>
            <a:endParaRPr lang="en-US" sz="1600" dirty="0"/>
          </a:p>
        </p:txBody>
      </p:sp>
    </p:spTree>
    <p:extLst>
      <p:ext uri="{BB962C8B-B14F-4D97-AF65-F5344CB8AC3E}">
        <p14:creationId xmlns:p14="http://schemas.microsoft.com/office/powerpoint/2010/main" val="172212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ADCB-B585-450B-8776-AAE028B02727}"/>
              </a:ext>
            </a:extLst>
          </p:cNvPr>
          <p:cNvSpPr>
            <a:spLocks noGrp="1"/>
          </p:cNvSpPr>
          <p:nvPr>
            <p:ph type="title"/>
          </p:nvPr>
        </p:nvSpPr>
        <p:spPr>
          <a:xfrm>
            <a:off x="461776" y="82368"/>
            <a:ext cx="7239000" cy="667508"/>
          </a:xfrm>
        </p:spPr>
        <p:txBody>
          <a:bodyPr>
            <a:normAutofit fontScale="90000"/>
          </a:bodyPr>
          <a:lstStyle/>
          <a:p>
            <a:pPr algn="ctr"/>
            <a:r>
              <a:rPr lang="he-IL" sz="4400" dirty="0"/>
              <a:t>טיפוסי הפניה</a:t>
            </a:r>
            <a:r>
              <a:rPr lang="en-US" sz="3600" dirty="0"/>
              <a:t>REFERECE TYPES </a:t>
            </a:r>
          </a:p>
        </p:txBody>
      </p:sp>
      <p:sp>
        <p:nvSpPr>
          <p:cNvPr id="3" name="Content Placeholder 2">
            <a:extLst>
              <a:ext uri="{FF2B5EF4-FFF2-40B4-BE49-F238E27FC236}">
                <a16:creationId xmlns:a16="http://schemas.microsoft.com/office/drawing/2014/main" id="{53B5B3E3-FAEE-4DB9-8A16-11B2B00CC9FC}"/>
              </a:ext>
            </a:extLst>
          </p:cNvPr>
          <p:cNvSpPr>
            <a:spLocks noGrp="1"/>
          </p:cNvSpPr>
          <p:nvPr>
            <p:ph idx="1"/>
          </p:nvPr>
        </p:nvSpPr>
        <p:spPr>
          <a:xfrm>
            <a:off x="683568" y="842417"/>
            <a:ext cx="7239000" cy="5804120"/>
          </a:xfrm>
        </p:spPr>
        <p:txBody>
          <a:bodyPr>
            <a:normAutofit/>
          </a:bodyPr>
          <a:lstStyle/>
          <a:p>
            <a:r>
              <a:rPr lang="he-IL" sz="2400" b="1" dirty="0"/>
              <a:t>תחת ההגדרה טיפוסי הפניה נמצא את:</a:t>
            </a:r>
          </a:p>
          <a:p>
            <a:pPr marL="0" indent="0">
              <a:buNone/>
            </a:pPr>
            <a:endParaRPr lang="he-IL" sz="2400" dirty="0"/>
          </a:p>
          <a:p>
            <a:pPr lvl="0" algn="l" rtl="0">
              <a:lnSpc>
                <a:spcPct val="115000"/>
              </a:lnSpc>
              <a:spcAft>
                <a:spcPts val="0"/>
              </a:spcAft>
              <a:buFont typeface="Wingdings" panose="05000000000000000000" pitchFamily="2" charset="2"/>
              <a:buChar char="v"/>
              <a:tabLst>
                <a:tab pos="228600" algn="l"/>
              </a:tabLst>
            </a:pPr>
            <a:r>
              <a:rPr lang="en-US" sz="2400" b="1" dirty="0">
                <a:effectLst/>
                <a:latin typeface="Calibri"/>
                <a:ea typeface="Calibri"/>
                <a:cs typeface="Arial"/>
              </a:rPr>
              <a:t>Classes		class Foo {...}</a:t>
            </a:r>
          </a:p>
          <a:p>
            <a:pPr lvl="0" algn="l" rtl="0">
              <a:lnSpc>
                <a:spcPct val="115000"/>
              </a:lnSpc>
              <a:spcAft>
                <a:spcPts val="0"/>
              </a:spcAft>
              <a:buFont typeface="Wingdings" panose="05000000000000000000" pitchFamily="2" charset="2"/>
              <a:buChar char="v"/>
              <a:tabLst>
                <a:tab pos="228600" algn="l"/>
              </a:tabLst>
            </a:pPr>
            <a:r>
              <a:rPr lang="en-US" sz="2400" dirty="0">
                <a:effectLst/>
                <a:latin typeface="Calibri"/>
                <a:ea typeface="Calibri"/>
                <a:cs typeface="Arial"/>
              </a:rPr>
              <a:t>Strings           	string s = "Hello world";</a:t>
            </a:r>
          </a:p>
          <a:p>
            <a:pPr lvl="0" algn="l" rtl="0">
              <a:lnSpc>
                <a:spcPct val="115000"/>
              </a:lnSpc>
              <a:spcAft>
                <a:spcPts val="0"/>
              </a:spcAft>
              <a:buFont typeface="Wingdings" panose="05000000000000000000" pitchFamily="2" charset="2"/>
              <a:buChar char="v"/>
              <a:tabLst>
                <a:tab pos="228600" algn="l"/>
              </a:tabLst>
            </a:pPr>
            <a:r>
              <a:rPr lang="en-US" sz="2400" dirty="0">
                <a:effectLst/>
                <a:latin typeface="Calibri"/>
                <a:ea typeface="Calibri"/>
                <a:cs typeface="Arial"/>
              </a:rPr>
              <a:t>Interfaces</a:t>
            </a:r>
            <a:r>
              <a:rPr lang="he-IL" sz="2400" dirty="0">
                <a:effectLst/>
                <a:latin typeface="Calibri"/>
                <a:ea typeface="Calibri"/>
                <a:cs typeface="Arial"/>
              </a:rPr>
              <a:t> </a:t>
            </a:r>
            <a:r>
              <a:rPr lang="en-US" sz="2400" dirty="0">
                <a:effectLst/>
                <a:latin typeface="Calibri"/>
                <a:ea typeface="Calibri"/>
                <a:cs typeface="Arial"/>
              </a:rPr>
              <a:t>		Interface Foo {...}</a:t>
            </a:r>
          </a:p>
          <a:p>
            <a:pPr lvl="0" algn="l" rtl="0">
              <a:lnSpc>
                <a:spcPct val="115000"/>
              </a:lnSpc>
              <a:spcAft>
                <a:spcPts val="0"/>
              </a:spcAft>
              <a:buFont typeface="Wingdings" panose="05000000000000000000" pitchFamily="2" charset="2"/>
              <a:buChar char="v"/>
              <a:tabLst>
                <a:tab pos="228600" algn="l"/>
              </a:tabLst>
            </a:pPr>
            <a:r>
              <a:rPr lang="en-US" sz="2400" dirty="0">
                <a:effectLst/>
                <a:latin typeface="Calibri"/>
                <a:ea typeface="Calibri"/>
                <a:cs typeface="Arial"/>
              </a:rPr>
              <a:t>Arrays		string[] a = new string[10];</a:t>
            </a:r>
          </a:p>
          <a:p>
            <a:pPr lvl="0" algn="l" rtl="0">
              <a:lnSpc>
                <a:spcPct val="115000"/>
              </a:lnSpc>
              <a:spcAft>
                <a:spcPts val="0"/>
              </a:spcAft>
              <a:buFont typeface="Wingdings" panose="05000000000000000000" pitchFamily="2" charset="2"/>
              <a:buChar char="v"/>
              <a:tabLst>
                <a:tab pos="228600" algn="l"/>
              </a:tabLst>
            </a:pPr>
            <a:r>
              <a:rPr lang="en-US" sz="2400" dirty="0">
                <a:effectLst/>
                <a:latin typeface="Calibri"/>
                <a:ea typeface="Calibri"/>
                <a:cs typeface="Arial"/>
              </a:rPr>
              <a:t>Delegates</a:t>
            </a:r>
            <a:r>
              <a:rPr lang="he-IL" sz="2400" dirty="0">
                <a:effectLst/>
                <a:latin typeface="Calibri"/>
                <a:ea typeface="Calibri"/>
                <a:cs typeface="Arial"/>
              </a:rPr>
              <a:t> </a:t>
            </a:r>
            <a:r>
              <a:rPr lang="en-US" sz="2400" dirty="0">
                <a:effectLst/>
                <a:latin typeface="Calibri"/>
                <a:ea typeface="Calibri"/>
                <a:cs typeface="Arial"/>
              </a:rPr>
              <a:t>		delegate void Empty();</a:t>
            </a:r>
          </a:p>
          <a:p>
            <a:endParaRPr lang="he-IL" sz="2400" dirty="0"/>
          </a:p>
        </p:txBody>
      </p:sp>
      <p:sp>
        <p:nvSpPr>
          <p:cNvPr id="4" name="Slide Number Placeholder 3">
            <a:extLst>
              <a:ext uri="{FF2B5EF4-FFF2-40B4-BE49-F238E27FC236}">
                <a16:creationId xmlns:a16="http://schemas.microsoft.com/office/drawing/2014/main" id="{84631E3D-155A-4BB5-A6AA-E9F6A881F664}"/>
              </a:ext>
            </a:extLst>
          </p:cNvPr>
          <p:cNvSpPr>
            <a:spLocks noGrp="1"/>
          </p:cNvSpPr>
          <p:nvPr>
            <p:ph type="sldNum" sz="quarter" idx="12"/>
          </p:nvPr>
        </p:nvSpPr>
        <p:spPr/>
        <p:txBody>
          <a:bodyPr/>
          <a:lstStyle/>
          <a:p>
            <a:fld id="{5EC9654E-5318-4238-B03D-55CEA01D4D35}" type="slidenum">
              <a:rPr lang="he-IL" smtClean="0"/>
              <a:t>8</a:t>
            </a:fld>
            <a:endParaRPr lang="he-IL"/>
          </a:p>
        </p:txBody>
      </p:sp>
      <p:sp>
        <p:nvSpPr>
          <p:cNvPr id="6" name="Callout: Bent Line 5">
            <a:extLst>
              <a:ext uri="{FF2B5EF4-FFF2-40B4-BE49-F238E27FC236}">
                <a16:creationId xmlns:a16="http://schemas.microsoft.com/office/drawing/2014/main" id="{DABCBC22-798B-4661-96E0-3725CAFB0655}"/>
              </a:ext>
            </a:extLst>
          </p:cNvPr>
          <p:cNvSpPr/>
          <p:nvPr/>
        </p:nvSpPr>
        <p:spPr>
          <a:xfrm>
            <a:off x="827584" y="4797152"/>
            <a:ext cx="2785048" cy="936104"/>
          </a:xfrm>
          <a:prstGeom prst="borderCallout2">
            <a:avLst>
              <a:gd name="adj1" fmla="val -8723"/>
              <a:gd name="adj2" fmla="val 48782"/>
              <a:gd name="adj3" fmla="val -136366"/>
              <a:gd name="adj4" fmla="val 81337"/>
              <a:gd name="adj5" fmla="val -289339"/>
              <a:gd name="adj6" fmla="val 4488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t>מחלקה הוא טיפוס ההפניה העיקרי ונתמקד בו במצגת זו.</a:t>
            </a:r>
            <a:endParaRPr lang="en-US" sz="1400" b="1" dirty="0"/>
          </a:p>
        </p:txBody>
      </p:sp>
      <p:sp>
        <p:nvSpPr>
          <p:cNvPr id="7" name="Callout: Bent Line 6">
            <a:extLst>
              <a:ext uri="{FF2B5EF4-FFF2-40B4-BE49-F238E27FC236}">
                <a16:creationId xmlns:a16="http://schemas.microsoft.com/office/drawing/2014/main" id="{67849CB7-4DC8-429A-ABCC-40D328D830B0}"/>
              </a:ext>
            </a:extLst>
          </p:cNvPr>
          <p:cNvSpPr/>
          <p:nvPr/>
        </p:nvSpPr>
        <p:spPr>
          <a:xfrm>
            <a:off x="4431705" y="4797152"/>
            <a:ext cx="3312368" cy="936104"/>
          </a:xfrm>
          <a:prstGeom prst="borderCallout2">
            <a:avLst>
              <a:gd name="adj1" fmla="val -9370"/>
              <a:gd name="adj2" fmla="val 49903"/>
              <a:gd name="adj3" fmla="val -152472"/>
              <a:gd name="adj4" fmla="val 101033"/>
              <a:gd name="adj5" fmla="val -241216"/>
              <a:gd name="adj6" fmla="val 64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highlight>
                  <a:srgbClr val="FFFF00"/>
                </a:highlight>
              </a:rPr>
              <a:t>מחרוזות הן טיפוסי הפניה </a:t>
            </a:r>
            <a:r>
              <a:rPr lang="he-IL" sz="1200" b="1" dirty="0"/>
              <a:t>ומוקצים על הערימה.</a:t>
            </a:r>
          </a:p>
          <a:p>
            <a:pPr algn="ctr"/>
            <a:r>
              <a:rPr lang="he-IL" sz="1200" b="1" dirty="0"/>
              <a:t>אך מתנהגות כמו טיפוסי ערך בהשמה. יהיה מובן יותר בהמשך.</a:t>
            </a:r>
            <a:endParaRPr lang="en-US" sz="1200" b="1" dirty="0"/>
          </a:p>
        </p:txBody>
      </p:sp>
    </p:spTree>
    <p:extLst>
      <p:ext uri="{BB962C8B-B14F-4D97-AF65-F5344CB8AC3E}">
        <p14:creationId xmlns:p14="http://schemas.microsoft.com/office/powerpoint/2010/main" val="2267603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816" y="2852936"/>
            <a:ext cx="3422576" cy="1215008"/>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grandfather</a:t>
            </a:r>
            <a:br>
              <a:rPr lang="en-US" sz="2400" dirty="0"/>
            </a:br>
            <a:r>
              <a:rPr lang="en-US" sz="2400" dirty="0" err="1"/>
              <a:t>i</a:t>
            </a:r>
            <a:r>
              <a:rPr lang="en-US" sz="2400" dirty="0"/>
              <a:t> am father</a:t>
            </a:r>
            <a:br>
              <a:rPr lang="en-US" sz="2400" dirty="0"/>
            </a:br>
            <a:r>
              <a:rPr lang="en-US" sz="2400" dirty="0" err="1"/>
              <a:t>i</a:t>
            </a:r>
            <a:r>
              <a:rPr lang="en-US" sz="2400" dirty="0"/>
              <a:t> am father</a:t>
            </a:r>
          </a:p>
        </p:txBody>
      </p:sp>
      <p:sp>
        <p:nvSpPr>
          <p:cNvPr id="5" name="Rectangle 4"/>
          <p:cNvSpPr/>
          <p:nvPr/>
        </p:nvSpPr>
        <p:spPr>
          <a:xfrm>
            <a:off x="134224" y="116632"/>
            <a:ext cx="7933770" cy="492122"/>
          </a:xfrm>
          <a:prstGeom prst="rect">
            <a:avLst/>
          </a:prstGeom>
        </p:spPr>
        <p:txBody>
          <a:bodyPr wrap="square">
            <a:spAutoFit/>
          </a:bodyPr>
          <a:lstStyle/>
          <a:p>
            <a:pPr algn="l" rtl="0">
              <a:lnSpc>
                <a:spcPct val="115000"/>
              </a:lnSpc>
              <a:spcAft>
                <a:spcPts val="0"/>
              </a:spcAft>
            </a:pPr>
            <a:endParaRPr lang="en-US" sz="2400" dirty="0">
              <a:effectLst/>
              <a:latin typeface="Calibri"/>
              <a:ea typeface="Calibri"/>
              <a:cs typeface="Arial"/>
            </a:endParaRPr>
          </a:p>
        </p:txBody>
      </p:sp>
      <p:sp>
        <p:nvSpPr>
          <p:cNvPr id="3" name="Rectangle 2"/>
          <p:cNvSpPr/>
          <p:nvPr/>
        </p:nvSpPr>
        <p:spPr>
          <a:xfrm>
            <a:off x="134224" y="116632"/>
            <a:ext cx="7933770" cy="6781857"/>
          </a:xfrm>
          <a:prstGeom prst="rect">
            <a:avLst/>
          </a:prstGeom>
        </p:spPr>
        <p:txBody>
          <a:bodyPr wrap="square">
            <a:spAutoFit/>
          </a:bodyPr>
          <a:lstStyle/>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b="1" dirty="0">
                <a:solidFill>
                  <a:srgbClr val="0000FF"/>
                </a:solidFill>
                <a:highlight>
                  <a:srgbClr val="FFFFFF"/>
                </a:highlight>
                <a:latin typeface="Consolas"/>
                <a:ea typeface="Calibri"/>
                <a:cs typeface="Arial"/>
              </a:rPr>
              <a:t>virtual</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b="1" dirty="0">
                <a:solidFill>
                  <a:srgbClr val="0000FF"/>
                </a:solidFill>
                <a:highlight>
                  <a:srgbClr val="FFFFFF"/>
                </a:highlight>
                <a:latin typeface="Consolas"/>
                <a:ea typeface="Calibri"/>
                <a:cs typeface="Arial"/>
              </a:rPr>
              <a:t>override</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b="1"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Program</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static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void</a:t>
            </a:r>
            <a:r>
              <a:rPr lang="en-US" dirty="0">
                <a:solidFill>
                  <a:srgbClr val="000000"/>
                </a:solidFill>
                <a:highlight>
                  <a:srgbClr val="FFFFFF"/>
                </a:highlight>
                <a:latin typeface="Consolas"/>
                <a:ea typeface="Calibri"/>
                <a:cs typeface="Arial"/>
              </a:rPr>
              <a:t> Main(</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args</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 </a:t>
            </a:r>
            <a:r>
              <a:rPr lang="en-US" b="1" dirty="0" err="1">
                <a:solidFill>
                  <a:srgbClr val="000000"/>
                </a:solidFill>
                <a:highlight>
                  <a:srgbClr val="FFFFFF"/>
                </a:highlight>
                <a:latin typeface="Consolas"/>
                <a:ea typeface="Calibri"/>
                <a:cs typeface="Arial"/>
              </a:rPr>
              <a:t>arr</a:t>
            </a:r>
            <a:r>
              <a:rPr lang="en-US" b="1" dirty="0">
                <a:solidFill>
                  <a:srgbClr val="000000"/>
                </a:solidFill>
                <a:highlight>
                  <a:srgbClr val="FFFFFF"/>
                </a:highlight>
                <a:latin typeface="Consolas"/>
                <a:ea typeface="Calibri"/>
                <a:cs typeface="Arial"/>
              </a:rPr>
              <a:t> = </a:t>
            </a:r>
            <a:r>
              <a:rPr lang="en-US" b="1" dirty="0">
                <a:solidFill>
                  <a:srgbClr val="0000FF"/>
                </a:solidFill>
                <a:highlight>
                  <a:srgbClr val="FFFFFF"/>
                </a:highlight>
                <a:latin typeface="Consolas"/>
                <a:ea typeface="Calibri"/>
                <a:cs typeface="Arial"/>
              </a:rPr>
              <a:t>new</a:t>
            </a: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[3];</a:t>
            </a:r>
            <a:endParaRPr lang="en-US" sz="2400" b="1"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[0]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[1]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[2]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for</a:t>
            </a:r>
            <a:r>
              <a:rPr lang="en-US" dirty="0">
                <a:solidFill>
                  <a:srgbClr val="000000"/>
                </a:solidFill>
                <a:highlight>
                  <a:srgbClr val="FFFFFF"/>
                </a:highlight>
                <a:latin typeface="Consolas"/>
                <a:ea typeface="Calibri"/>
                <a:cs typeface="Arial"/>
              </a:rPr>
              <a:t> (</a:t>
            </a:r>
            <a:r>
              <a:rPr lang="en-US" dirty="0" err="1">
                <a:solidFill>
                  <a:srgbClr val="0000FF"/>
                </a:solidFill>
                <a:highlight>
                  <a:srgbClr val="FFFFFF"/>
                </a:highlight>
                <a:latin typeface="Consolas"/>
                <a:ea typeface="Calibri"/>
                <a:cs typeface="Arial"/>
              </a:rPr>
              <a:t>int</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 = 0;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 &lt; 3;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Console</a:t>
            </a:r>
            <a:r>
              <a:rPr lang="en-US" dirty="0" err="1">
                <a:solidFill>
                  <a:srgbClr val="000000"/>
                </a:solidFill>
                <a:highlight>
                  <a:srgbClr val="FFFFFF"/>
                </a:highlight>
                <a:latin typeface="Consolas"/>
                <a:ea typeface="Calibri"/>
                <a:cs typeface="Arial"/>
              </a:rPr>
              <a:t>.WriteLine</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].hello());</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p:txBody>
      </p:sp>
      <p:sp>
        <p:nvSpPr>
          <p:cNvPr id="7" name="תרשים זרימה: קלט ידני 6"/>
          <p:cNvSpPr/>
          <p:nvPr/>
        </p:nvSpPr>
        <p:spPr>
          <a:xfrm>
            <a:off x="1619672" y="616530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Solid21</a:t>
            </a:r>
          </a:p>
        </p:txBody>
      </p:sp>
      <p:sp>
        <p:nvSpPr>
          <p:cNvPr id="6" name="הסבר מלבני מעוגל 5">
            <a:extLst>
              <a:ext uri="{FF2B5EF4-FFF2-40B4-BE49-F238E27FC236}">
                <a16:creationId xmlns:a16="http://schemas.microsoft.com/office/drawing/2014/main" id="{23A6FF1F-1E2B-4B26-8A24-D5069A3C3250}"/>
              </a:ext>
            </a:extLst>
          </p:cNvPr>
          <p:cNvSpPr/>
          <p:nvPr/>
        </p:nvSpPr>
        <p:spPr bwMode="auto">
          <a:xfrm>
            <a:off x="5945540" y="1110832"/>
            <a:ext cx="3198460" cy="1215008"/>
          </a:xfrm>
          <a:prstGeom prst="wedgeRoundRectCallout">
            <a:avLst>
              <a:gd name="adj1" fmla="val -93356"/>
              <a:gd name="adj2" fmla="val 88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a:r>
              <a:rPr lang="he-IL" sz="1600" dirty="0"/>
              <a:t>כשהמתודה מוגדרת כוירטואליות במחלקת האב ועם </a:t>
            </a:r>
            <a:r>
              <a:rPr lang="en-US" sz="1600" dirty="0"/>
              <a:t>override</a:t>
            </a:r>
            <a:r>
              <a:rPr lang="he-IL" sz="1600" dirty="0"/>
              <a:t> במחלקת הבן, אזי המתודה שתורץ היא לפי סוג האובייקט.</a:t>
            </a:r>
            <a:endParaRPr lang="en-US" sz="1600" dirty="0"/>
          </a:p>
        </p:txBody>
      </p:sp>
      <p:sp>
        <p:nvSpPr>
          <p:cNvPr id="8" name="הסבר מלבני מעוגל 17">
            <a:extLst>
              <a:ext uri="{FF2B5EF4-FFF2-40B4-BE49-F238E27FC236}">
                <a16:creationId xmlns:a16="http://schemas.microsoft.com/office/drawing/2014/main" id="{E32DBA9F-C225-4333-8F62-7A751738BD5E}"/>
              </a:ext>
            </a:extLst>
          </p:cNvPr>
          <p:cNvSpPr/>
          <p:nvPr/>
        </p:nvSpPr>
        <p:spPr bwMode="auto">
          <a:xfrm>
            <a:off x="5763932" y="4581128"/>
            <a:ext cx="3198460" cy="1215008"/>
          </a:xfrm>
          <a:prstGeom prst="wedgeRoundRectCallout">
            <a:avLst>
              <a:gd name="adj1" fmla="val -110827"/>
              <a:gd name="adj2" fmla="val 1593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t>בגלל שהמתודה נדרסה עם </a:t>
            </a:r>
            <a:r>
              <a:rPr lang="en-US" sz="1600" dirty="0"/>
              <a:t>new</a:t>
            </a:r>
            <a:r>
              <a:rPr lang="he-IL" sz="1600" dirty="0"/>
              <a:t> אז ה </a:t>
            </a:r>
            <a:r>
              <a:rPr lang="en-US" sz="1600" dirty="0"/>
              <a:t>son</a:t>
            </a:r>
            <a:r>
              <a:rPr lang="he-IL" sz="1600" dirty="0"/>
              <a:t> הלך למתודה </a:t>
            </a:r>
            <a:r>
              <a:rPr lang="he-IL" sz="1600" b="1" dirty="0"/>
              <a:t>הוירטואלית</a:t>
            </a:r>
            <a:r>
              <a:rPr lang="he-IL" sz="1600" dirty="0"/>
              <a:t> הקרובה ביותר אליו מלמטה. שזו המתודה של ה </a:t>
            </a:r>
            <a:r>
              <a:rPr lang="en-US" sz="1600" dirty="0"/>
              <a:t>father</a:t>
            </a:r>
            <a:endParaRPr lang="he-IL" sz="1600" dirty="0"/>
          </a:p>
        </p:txBody>
      </p:sp>
    </p:spTree>
    <p:extLst>
      <p:ext uri="{BB962C8B-B14F-4D97-AF65-F5344CB8AC3E}">
        <p14:creationId xmlns:p14="http://schemas.microsoft.com/office/powerpoint/2010/main" val="35986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816" y="2852936"/>
            <a:ext cx="3422576" cy="1215008"/>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grandfather</a:t>
            </a:r>
            <a:br>
              <a:rPr lang="en-US" sz="2400" dirty="0"/>
            </a:br>
            <a:r>
              <a:rPr lang="en-US" sz="2400" dirty="0" err="1"/>
              <a:t>i</a:t>
            </a:r>
            <a:r>
              <a:rPr lang="en-US" sz="2400" dirty="0"/>
              <a:t> am grandfather</a:t>
            </a:r>
            <a:br>
              <a:rPr lang="en-US" sz="2400" dirty="0"/>
            </a:br>
            <a:r>
              <a:rPr lang="en-US" sz="2400" dirty="0" err="1"/>
              <a:t>i</a:t>
            </a:r>
            <a:r>
              <a:rPr lang="en-US" sz="2400" dirty="0"/>
              <a:t> am grandfather</a:t>
            </a:r>
          </a:p>
        </p:txBody>
      </p:sp>
      <p:sp>
        <p:nvSpPr>
          <p:cNvPr id="5" name="Rectangle 4"/>
          <p:cNvSpPr/>
          <p:nvPr/>
        </p:nvSpPr>
        <p:spPr>
          <a:xfrm>
            <a:off x="134224" y="116632"/>
            <a:ext cx="7933770" cy="492122"/>
          </a:xfrm>
          <a:prstGeom prst="rect">
            <a:avLst/>
          </a:prstGeom>
        </p:spPr>
        <p:txBody>
          <a:bodyPr wrap="square">
            <a:spAutoFit/>
          </a:bodyPr>
          <a:lstStyle/>
          <a:p>
            <a:pPr algn="l" rtl="0">
              <a:lnSpc>
                <a:spcPct val="115000"/>
              </a:lnSpc>
              <a:spcAft>
                <a:spcPts val="0"/>
              </a:spcAft>
            </a:pPr>
            <a:endParaRPr lang="en-US" sz="2400" dirty="0">
              <a:effectLst/>
              <a:latin typeface="Calibri"/>
              <a:ea typeface="Calibri"/>
              <a:cs typeface="Arial"/>
            </a:endParaRPr>
          </a:p>
        </p:txBody>
      </p:sp>
      <p:sp>
        <p:nvSpPr>
          <p:cNvPr id="4" name="Rectangle 3"/>
          <p:cNvSpPr/>
          <p:nvPr/>
        </p:nvSpPr>
        <p:spPr>
          <a:xfrm>
            <a:off x="67894" y="31519"/>
            <a:ext cx="7744466" cy="7029617"/>
          </a:xfrm>
          <a:prstGeom prst="rect">
            <a:avLst/>
          </a:prstGeom>
        </p:spPr>
        <p:txBody>
          <a:bodyPr wrap="square">
            <a:spAutoFit/>
          </a:bodyPr>
          <a:lstStyle/>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sz="2000" b="1" dirty="0">
                <a:solidFill>
                  <a:srgbClr val="0000FF"/>
                </a:solidFill>
                <a:highlight>
                  <a:srgbClr val="FFFFFF"/>
                </a:highlight>
                <a:latin typeface="Consolas"/>
                <a:ea typeface="Calibri"/>
                <a:cs typeface="Arial"/>
              </a:rPr>
              <a:t>virtual</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grandfather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sz="2400" b="1"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father</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sz="2400" b="1"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hello()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a:solidFill>
                  <a:srgbClr val="A31515"/>
                </a:solidFill>
                <a:highlight>
                  <a:srgbClr val="FFFFFF"/>
                </a:highlight>
                <a:latin typeface="Consolas"/>
                <a:ea typeface="Calibri"/>
                <a:cs typeface="Arial"/>
              </a:rPr>
              <a:t>"</a:t>
            </a:r>
            <a:r>
              <a:rPr lang="en-US" dirty="0" err="1">
                <a:solidFill>
                  <a:srgbClr val="A31515"/>
                </a:solidFill>
                <a:highlight>
                  <a:srgbClr val="FFFFFF"/>
                </a:highlight>
                <a:latin typeface="Consolas"/>
                <a:ea typeface="Calibri"/>
                <a:cs typeface="Arial"/>
              </a:rPr>
              <a:t>i</a:t>
            </a:r>
            <a:r>
              <a:rPr lang="en-US" dirty="0">
                <a:solidFill>
                  <a:srgbClr val="A31515"/>
                </a:solidFill>
                <a:highlight>
                  <a:srgbClr val="FFFFFF"/>
                </a:highlight>
                <a:latin typeface="Consolas"/>
                <a:ea typeface="Calibri"/>
                <a:cs typeface="Arial"/>
              </a:rPr>
              <a:t> am 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Program</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static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void</a:t>
            </a:r>
            <a:r>
              <a:rPr lang="en-US" dirty="0">
                <a:solidFill>
                  <a:srgbClr val="000000"/>
                </a:solidFill>
                <a:highlight>
                  <a:srgbClr val="FFFFFF"/>
                </a:highlight>
                <a:latin typeface="Consolas"/>
                <a:ea typeface="Calibri"/>
                <a:cs typeface="Arial"/>
              </a:rPr>
              <a:t> Main(</a:t>
            </a:r>
            <a:r>
              <a:rPr lang="en-US" dirty="0">
                <a:solidFill>
                  <a:srgbClr val="0000FF"/>
                </a:solidFill>
                <a:highlight>
                  <a:srgbClr val="FFFFFF"/>
                </a:highlight>
                <a:latin typeface="Consolas"/>
                <a:ea typeface="Calibri"/>
                <a:cs typeface="Arial"/>
              </a:rPr>
              <a:t>string</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args</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 </a:t>
            </a:r>
            <a:r>
              <a:rPr lang="en-US" b="1" dirty="0" err="1">
                <a:solidFill>
                  <a:srgbClr val="000000"/>
                </a:solidFill>
                <a:highlight>
                  <a:srgbClr val="FFFFFF"/>
                </a:highlight>
                <a:latin typeface="Consolas"/>
                <a:ea typeface="Calibri"/>
                <a:cs typeface="Arial"/>
              </a:rPr>
              <a:t>arr</a:t>
            </a:r>
            <a:r>
              <a:rPr lang="en-US" b="1" dirty="0">
                <a:solidFill>
                  <a:srgbClr val="000000"/>
                </a:solidFill>
                <a:highlight>
                  <a:srgbClr val="FFFFFF"/>
                </a:highlight>
                <a:latin typeface="Consolas"/>
                <a:ea typeface="Calibri"/>
                <a:cs typeface="Arial"/>
              </a:rPr>
              <a:t> = </a:t>
            </a:r>
            <a:r>
              <a:rPr lang="en-US" b="1" dirty="0">
                <a:solidFill>
                  <a:srgbClr val="0000FF"/>
                </a:solidFill>
                <a:highlight>
                  <a:srgbClr val="FFFFFF"/>
                </a:highlight>
                <a:latin typeface="Consolas"/>
                <a:ea typeface="Calibri"/>
                <a:cs typeface="Arial"/>
              </a:rPr>
              <a:t>new</a:t>
            </a:r>
            <a:r>
              <a:rPr lang="en-US" b="1" dirty="0">
                <a:solidFill>
                  <a:srgbClr val="000000"/>
                </a:solidFill>
                <a:highlight>
                  <a:srgbClr val="FFFFFF"/>
                </a:highlight>
                <a:latin typeface="Consolas"/>
                <a:ea typeface="Calibri"/>
                <a:cs typeface="Arial"/>
              </a:rPr>
              <a:t> </a:t>
            </a:r>
            <a:r>
              <a:rPr lang="en-US" b="1" dirty="0">
                <a:solidFill>
                  <a:srgbClr val="2B91AF"/>
                </a:solidFill>
                <a:highlight>
                  <a:srgbClr val="FFFFFF"/>
                </a:highlight>
                <a:latin typeface="Consolas"/>
                <a:ea typeface="Calibri"/>
                <a:cs typeface="Arial"/>
              </a:rPr>
              <a:t>grandfather</a:t>
            </a:r>
            <a:r>
              <a:rPr lang="en-US" b="1" dirty="0">
                <a:solidFill>
                  <a:srgbClr val="000000"/>
                </a:solidFill>
                <a:highlight>
                  <a:srgbClr val="FFFFFF"/>
                </a:highlight>
                <a:latin typeface="Consolas"/>
                <a:ea typeface="Calibri"/>
                <a:cs typeface="Arial"/>
              </a:rPr>
              <a:t>[3];</a:t>
            </a:r>
            <a:endParaRPr lang="en-US" sz="2400" b="1"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[0]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grandfather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[1]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father</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[2]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son</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for</a:t>
            </a:r>
            <a:r>
              <a:rPr lang="en-US" dirty="0">
                <a:solidFill>
                  <a:srgbClr val="000000"/>
                </a:solidFill>
                <a:highlight>
                  <a:srgbClr val="FFFFFF"/>
                </a:highlight>
                <a:latin typeface="Consolas"/>
                <a:ea typeface="Calibri"/>
                <a:cs typeface="Arial"/>
              </a:rPr>
              <a:t> (</a:t>
            </a:r>
            <a:r>
              <a:rPr lang="en-US" dirty="0" err="1">
                <a:solidFill>
                  <a:srgbClr val="0000FF"/>
                </a:solidFill>
                <a:highlight>
                  <a:srgbClr val="FFFFFF"/>
                </a:highlight>
                <a:latin typeface="Consolas"/>
                <a:ea typeface="Calibri"/>
                <a:cs typeface="Arial"/>
              </a:rPr>
              <a:t>int</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 = 0;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 &lt; 3; </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Console</a:t>
            </a:r>
            <a:r>
              <a:rPr lang="en-US" dirty="0" err="1">
                <a:solidFill>
                  <a:srgbClr val="000000"/>
                </a:solidFill>
                <a:highlight>
                  <a:srgbClr val="FFFFFF"/>
                </a:highlight>
                <a:latin typeface="Consolas"/>
                <a:ea typeface="Calibri"/>
                <a:cs typeface="Arial"/>
              </a:rPr>
              <a:t>.WriteLine</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arr</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].hello());</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algn="l" rtl="0">
              <a:lnSpc>
                <a:spcPct val="115000"/>
              </a:lnSpc>
              <a:spcAft>
                <a:spcPts val="0"/>
              </a:spcAft>
            </a:pPr>
            <a:r>
              <a:rPr lang="en-US" dirty="0">
                <a:solidFill>
                  <a:srgbClr val="000000"/>
                </a:solidFill>
                <a:highlight>
                  <a:srgbClr val="FFFFFF"/>
                </a:highlight>
                <a:latin typeface="Consolas"/>
                <a:ea typeface="Calibri"/>
                <a:cs typeface="Arial"/>
              </a:rPr>
              <a:t>}</a:t>
            </a:r>
            <a:endParaRPr lang="en-US" sz="2400" dirty="0">
              <a:effectLst/>
              <a:latin typeface="Calibri"/>
              <a:ea typeface="Calibri"/>
              <a:cs typeface="Arial"/>
            </a:endParaRPr>
          </a:p>
        </p:txBody>
      </p:sp>
      <p:sp>
        <p:nvSpPr>
          <p:cNvPr id="3" name="Slide Number Placeholder 2"/>
          <p:cNvSpPr>
            <a:spLocks noGrp="1"/>
          </p:cNvSpPr>
          <p:nvPr>
            <p:ph type="sldNum" sz="quarter" idx="12"/>
          </p:nvPr>
        </p:nvSpPr>
        <p:spPr/>
        <p:txBody>
          <a:bodyPr/>
          <a:lstStyle/>
          <a:p>
            <a:fld id="{1E4D7292-AD41-4745-A56F-5FB7769147B4}" type="slidenum">
              <a:rPr lang="he-IL" smtClean="0"/>
              <a:t>81</a:t>
            </a:fld>
            <a:endParaRPr lang="he-IL"/>
          </a:p>
        </p:txBody>
      </p:sp>
      <p:sp>
        <p:nvSpPr>
          <p:cNvPr id="6" name="הסבר מלבני מעוגל 5">
            <a:extLst>
              <a:ext uri="{FF2B5EF4-FFF2-40B4-BE49-F238E27FC236}">
                <a16:creationId xmlns:a16="http://schemas.microsoft.com/office/drawing/2014/main" id="{8B2EE442-A231-4591-A1DC-1AA89DB1740D}"/>
              </a:ext>
            </a:extLst>
          </p:cNvPr>
          <p:cNvSpPr/>
          <p:nvPr/>
        </p:nvSpPr>
        <p:spPr bwMode="auto">
          <a:xfrm>
            <a:off x="5763932" y="5238328"/>
            <a:ext cx="3198460" cy="1215008"/>
          </a:xfrm>
          <a:prstGeom prst="wedgeRoundRectCallout">
            <a:avLst>
              <a:gd name="adj1" fmla="val -102886"/>
              <a:gd name="adj2" fmla="val -2337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r>
              <a:rPr lang="he-IL" sz="1600" dirty="0"/>
              <a:t>בגלל שהמתודה נדרסה עם </a:t>
            </a:r>
            <a:r>
              <a:rPr lang="en-US" sz="1600" dirty="0"/>
              <a:t>new</a:t>
            </a:r>
            <a:r>
              <a:rPr lang="he-IL" sz="1600" dirty="0"/>
              <a:t> אז ה </a:t>
            </a:r>
            <a:r>
              <a:rPr lang="en-US" sz="1600" dirty="0"/>
              <a:t>son</a:t>
            </a:r>
            <a:r>
              <a:rPr lang="he-IL" sz="1600" dirty="0"/>
              <a:t> הלך למתודה </a:t>
            </a:r>
            <a:r>
              <a:rPr lang="he-IL" sz="1600" b="1" dirty="0"/>
              <a:t>הוירטואלית</a:t>
            </a:r>
            <a:r>
              <a:rPr lang="he-IL" sz="1600" dirty="0"/>
              <a:t> הקרובה ביותר אליו מלמטה. שזו המתודה של ה </a:t>
            </a:r>
            <a:r>
              <a:rPr lang="en-US" sz="1600" dirty="0"/>
              <a:t>grandfather</a:t>
            </a:r>
            <a:endParaRPr lang="he-IL" sz="1600" dirty="0"/>
          </a:p>
        </p:txBody>
      </p:sp>
      <p:sp>
        <p:nvSpPr>
          <p:cNvPr id="7" name="תרשים זרימה: קלט ידני 6"/>
          <p:cNvSpPr/>
          <p:nvPr/>
        </p:nvSpPr>
        <p:spPr>
          <a:xfrm>
            <a:off x="1331640" y="6309320"/>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Solid23</a:t>
            </a:r>
          </a:p>
        </p:txBody>
      </p:sp>
    </p:spTree>
    <p:extLst>
      <p:ext uri="{BB962C8B-B14F-4D97-AF65-F5344CB8AC3E}">
        <p14:creationId xmlns:p14="http://schemas.microsoft.com/office/powerpoint/2010/main" val="83018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יחסים משפחתיים מורכבים</a:t>
            </a:r>
          </a:p>
        </p:txBody>
      </p:sp>
      <p:sp>
        <p:nvSpPr>
          <p:cNvPr id="3" name="מציין מיקום תוכן 2"/>
          <p:cNvSpPr>
            <a:spLocks noGrp="1"/>
          </p:cNvSpPr>
          <p:nvPr>
            <p:ph idx="1"/>
          </p:nvPr>
        </p:nvSpPr>
        <p:spPr/>
        <p:txBody>
          <a:bodyPr>
            <a:normAutofit fontScale="92500" lnSpcReduction="20000"/>
          </a:bodyPr>
          <a:lstStyle/>
          <a:p>
            <a:r>
              <a:rPr lang="he-IL" dirty="0"/>
              <a:t>מה קורה אם:</a:t>
            </a:r>
          </a:p>
          <a:p>
            <a:r>
              <a:rPr lang="he-IL" dirty="0"/>
              <a:t>הסבא </a:t>
            </a:r>
            <a:r>
              <a:rPr lang="en-US" dirty="0"/>
              <a:t>virtual</a:t>
            </a:r>
            <a:r>
              <a:rPr lang="he-IL" dirty="0"/>
              <a:t> האבא </a:t>
            </a:r>
            <a:r>
              <a:rPr lang="en-US" dirty="0"/>
              <a:t>new</a:t>
            </a:r>
            <a:r>
              <a:rPr lang="he-IL" dirty="0"/>
              <a:t> והנכד </a:t>
            </a:r>
            <a:r>
              <a:rPr lang="en-US" dirty="0"/>
              <a:t>override</a:t>
            </a:r>
            <a:r>
              <a:rPr lang="he-IL" dirty="0"/>
              <a:t>?</a:t>
            </a:r>
          </a:p>
          <a:p>
            <a:r>
              <a:rPr lang="he-IL" dirty="0"/>
              <a:t>האבא </a:t>
            </a:r>
            <a:r>
              <a:rPr lang="en-US" dirty="0"/>
              <a:t>new</a:t>
            </a:r>
            <a:r>
              <a:rPr lang="he-IL" dirty="0"/>
              <a:t> והנכד לא הגדיר מהו? </a:t>
            </a:r>
          </a:p>
          <a:p>
            <a:r>
              <a:rPr lang="he-IL" dirty="0"/>
              <a:t>האבא גם </a:t>
            </a:r>
            <a:r>
              <a:rPr lang="en-US" dirty="0"/>
              <a:t>override</a:t>
            </a:r>
            <a:r>
              <a:rPr lang="he-IL" dirty="0"/>
              <a:t> וגם </a:t>
            </a:r>
            <a:r>
              <a:rPr lang="en-US" dirty="0"/>
              <a:t>new</a:t>
            </a:r>
            <a:r>
              <a:rPr lang="he-IL" dirty="0"/>
              <a:t>?</a:t>
            </a:r>
          </a:p>
          <a:p>
            <a:r>
              <a:rPr lang="he-IL" dirty="0"/>
              <a:t>האבא גם </a:t>
            </a:r>
            <a:r>
              <a:rPr lang="en-US" dirty="0"/>
              <a:t>virtual</a:t>
            </a:r>
            <a:r>
              <a:rPr lang="he-IL" dirty="0"/>
              <a:t> וגם </a:t>
            </a:r>
            <a:r>
              <a:rPr lang="en-US" dirty="0"/>
              <a:t>new</a:t>
            </a:r>
            <a:r>
              <a:rPr lang="he-IL" dirty="0"/>
              <a:t>?</a:t>
            </a:r>
          </a:p>
          <a:p>
            <a:r>
              <a:rPr lang="he-IL" dirty="0"/>
              <a:t>האבא הוא רק </a:t>
            </a:r>
            <a:r>
              <a:rPr lang="en-US" dirty="0"/>
              <a:t>virtual</a:t>
            </a:r>
            <a:r>
              <a:rPr lang="he-IL" dirty="0"/>
              <a:t>?</a:t>
            </a:r>
          </a:p>
          <a:p>
            <a:endParaRPr lang="he-IL" dirty="0"/>
          </a:p>
          <a:p>
            <a:endParaRPr lang="he-IL" dirty="0"/>
          </a:p>
          <a:p>
            <a:r>
              <a:rPr lang="he-IL" dirty="0"/>
              <a:t>לסיכום:</a:t>
            </a:r>
          </a:p>
          <a:p>
            <a:pPr lvl="1"/>
            <a:r>
              <a:rPr lang="en-US" dirty="0"/>
              <a:t>Virtual </a:t>
            </a:r>
            <a:r>
              <a:rPr lang="he-IL" dirty="0"/>
              <a:t>– רק על המתודה שמתחילה את שרשרת הפולימורפיזם</a:t>
            </a:r>
          </a:p>
          <a:p>
            <a:pPr lvl="1"/>
            <a:r>
              <a:rPr lang="en-US" dirty="0"/>
              <a:t>Override</a:t>
            </a:r>
            <a:r>
              <a:rPr lang="he-IL" dirty="0"/>
              <a:t> – רק על מתודות שבהמשך שרשרת הפולימורפיזם</a:t>
            </a:r>
          </a:p>
          <a:p>
            <a:pPr lvl="1"/>
            <a:r>
              <a:rPr lang="en-US" dirty="0"/>
              <a:t>New</a:t>
            </a:r>
            <a:r>
              <a:rPr lang="he-IL" dirty="0"/>
              <a:t> או כלום – פרושו פונקציה לא פולימורפית.</a:t>
            </a:r>
          </a:p>
          <a:p>
            <a:pPr lvl="2"/>
            <a:r>
              <a:rPr lang="he-IL" dirty="0"/>
              <a:t>אלא אם כן מדובר ב</a:t>
            </a:r>
            <a:r>
              <a:rPr lang="en-US" dirty="0"/>
              <a:t>new virtual</a:t>
            </a:r>
            <a:r>
              <a:rPr lang="he-IL" dirty="0"/>
              <a:t>.</a:t>
            </a:r>
          </a:p>
          <a:p>
            <a:endParaRPr lang="he-IL" dirty="0"/>
          </a:p>
        </p:txBody>
      </p:sp>
      <p:sp>
        <p:nvSpPr>
          <p:cNvPr id="5" name="הסבר מלבני מעוגל 4">
            <a:extLst>
              <a:ext uri="{FF2B5EF4-FFF2-40B4-BE49-F238E27FC236}">
                <a16:creationId xmlns:a16="http://schemas.microsoft.com/office/drawing/2014/main" id="{8B2EE442-A231-4591-A1DC-1AA89DB1740D}"/>
              </a:ext>
            </a:extLst>
          </p:cNvPr>
          <p:cNvSpPr/>
          <p:nvPr/>
        </p:nvSpPr>
        <p:spPr bwMode="auto">
          <a:xfrm>
            <a:off x="1043608" y="2437566"/>
            <a:ext cx="1510072" cy="350912"/>
          </a:xfrm>
          <a:prstGeom prst="wedgeRoundRectCallout">
            <a:avLst>
              <a:gd name="adj1" fmla="val 76482"/>
              <a:gd name="adj2" fmla="val -2543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r>
              <a:rPr lang="he-IL" sz="1600" dirty="0"/>
              <a:t>הנכד הוא </a:t>
            </a:r>
            <a:r>
              <a:rPr lang="en-US" sz="1600" dirty="0"/>
              <a:t>new</a:t>
            </a:r>
            <a:endParaRPr lang="he-IL" sz="1600" dirty="0"/>
          </a:p>
        </p:txBody>
      </p:sp>
      <p:sp>
        <p:nvSpPr>
          <p:cNvPr id="6" name="הסבר מלבני מעוגל 5">
            <a:extLst>
              <a:ext uri="{FF2B5EF4-FFF2-40B4-BE49-F238E27FC236}">
                <a16:creationId xmlns:a16="http://schemas.microsoft.com/office/drawing/2014/main" id="{8B2EE442-A231-4591-A1DC-1AA89DB1740D}"/>
              </a:ext>
            </a:extLst>
          </p:cNvPr>
          <p:cNvSpPr/>
          <p:nvPr/>
        </p:nvSpPr>
        <p:spPr bwMode="auto">
          <a:xfrm>
            <a:off x="1619672" y="3003509"/>
            <a:ext cx="1654088" cy="586320"/>
          </a:xfrm>
          <a:prstGeom prst="wedgeRoundRectCallout">
            <a:avLst>
              <a:gd name="adj1" fmla="val 76482"/>
              <a:gd name="adj2" fmla="val -2543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r>
              <a:rPr lang="he-IL" sz="1600" dirty="0"/>
              <a:t>הנכד יכול לעשות </a:t>
            </a:r>
            <a:r>
              <a:rPr lang="en-US" sz="1600" dirty="0" err="1"/>
              <a:t>ovveride</a:t>
            </a:r>
            <a:r>
              <a:rPr lang="he-IL" sz="1600" dirty="0"/>
              <a:t> לאבא</a:t>
            </a:r>
          </a:p>
        </p:txBody>
      </p:sp>
      <p:sp>
        <p:nvSpPr>
          <p:cNvPr id="7" name="הסבר מלבני מעוגל 6">
            <a:extLst>
              <a:ext uri="{FF2B5EF4-FFF2-40B4-BE49-F238E27FC236}">
                <a16:creationId xmlns:a16="http://schemas.microsoft.com/office/drawing/2014/main" id="{8B2EE442-A231-4591-A1DC-1AA89DB1740D}"/>
              </a:ext>
            </a:extLst>
          </p:cNvPr>
          <p:cNvSpPr/>
          <p:nvPr/>
        </p:nvSpPr>
        <p:spPr bwMode="auto">
          <a:xfrm>
            <a:off x="1907704" y="3739416"/>
            <a:ext cx="1654088" cy="586320"/>
          </a:xfrm>
          <a:prstGeom prst="wedgeRoundRectCallout">
            <a:avLst>
              <a:gd name="adj1" fmla="val 102987"/>
              <a:gd name="adj2" fmla="val -7029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r>
              <a:rPr lang="he-IL" sz="1600" dirty="0"/>
              <a:t>הנכד יכול לעשות </a:t>
            </a:r>
            <a:r>
              <a:rPr lang="en-US" sz="1600" dirty="0" err="1"/>
              <a:t>ovveride</a:t>
            </a:r>
            <a:r>
              <a:rPr lang="he-IL" sz="1600" dirty="0"/>
              <a:t> לאבא</a:t>
            </a:r>
          </a:p>
        </p:txBody>
      </p:sp>
    </p:spTree>
    <p:extLst>
      <p:ext uri="{BB962C8B-B14F-4D97-AF65-F5344CB8AC3E}">
        <p14:creationId xmlns:p14="http://schemas.microsoft.com/office/powerpoint/2010/main" val="199817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3" end="3"/>
                                            </p:txEl>
                                          </p:spTgt>
                                        </p:tgtEl>
                                        <p:attrNameLst>
                                          <p:attrName>style.color</p:attrName>
                                        </p:attrNameLst>
                                      </p:cBhvr>
                                      <p:to>
                                        <a:srgbClr val="FF0000"/>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he-IL" dirty="0"/>
              <a:t>חשוב, חשוב!!</a:t>
            </a:r>
          </a:p>
        </p:txBody>
      </p:sp>
      <p:sp>
        <p:nvSpPr>
          <p:cNvPr id="6" name="מציין מיקום תוכן 5"/>
          <p:cNvSpPr>
            <a:spLocks noGrp="1"/>
          </p:cNvSpPr>
          <p:nvPr>
            <p:ph idx="1"/>
          </p:nvPr>
        </p:nvSpPr>
        <p:spPr/>
        <p:txBody>
          <a:bodyPr/>
          <a:lstStyle/>
          <a:p>
            <a:r>
              <a:rPr lang="he-IL" dirty="0"/>
              <a:t>הפולימורפיזם הזה, שאנחנו כ"כ רוצים – משמעותו התייחסות לבן דרך האב.</a:t>
            </a:r>
          </a:p>
          <a:p>
            <a:r>
              <a:rPr lang="he-IL" dirty="0"/>
              <a:t>כלומר – המרה כלפי מעלה בשרשרת הירושה</a:t>
            </a:r>
          </a:p>
          <a:p>
            <a:pPr lvl="1"/>
            <a:r>
              <a:rPr lang="he-IL" dirty="0"/>
              <a:t>זה תמיד מותר וגם באופן מרומז</a:t>
            </a:r>
          </a:p>
          <a:p>
            <a:r>
              <a:rPr lang="he-IL" dirty="0"/>
              <a:t>אם אנחנו רוצים להמיר כלפי מטה (להתייחס לאב דרך הבן) – יש לציין זאת במפורש (ע"י </a:t>
            </a:r>
            <a:r>
              <a:rPr lang="en-US" dirty="0"/>
              <a:t>base</a:t>
            </a:r>
            <a:r>
              <a:rPr lang="he-IL" dirty="0"/>
              <a:t>).</a:t>
            </a:r>
          </a:p>
          <a:p>
            <a:pPr lvl="1"/>
            <a:r>
              <a:rPr lang="he-IL" dirty="0"/>
              <a:t>וצריך להגדיר את אופרטור ההמרה!</a:t>
            </a:r>
          </a:p>
          <a:p>
            <a:r>
              <a:rPr lang="he-IL" dirty="0"/>
              <a:t>אחרת.... שגיאת זמן ריצה!!</a:t>
            </a:r>
          </a:p>
        </p:txBody>
      </p:sp>
      <p:sp>
        <p:nvSpPr>
          <p:cNvPr id="3" name="AutoShape 2" descr="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339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תשע"ט</a:t>
            </a:r>
          </a:p>
        </p:txBody>
      </p:sp>
      <p:sp>
        <p:nvSpPr>
          <p:cNvPr id="3" name="מציין מיקום תוכן 2"/>
          <p:cNvSpPr>
            <a:spLocks noGrp="1"/>
          </p:cNvSpPr>
          <p:nvPr>
            <p:ph idx="1"/>
          </p:nvPr>
        </p:nvSpPr>
        <p:spPr/>
        <p:txBody>
          <a:bodyPr>
            <a:noAutofit/>
          </a:bodyPr>
          <a:lstStyle/>
          <a:p>
            <a:pPr marL="0" indent="0">
              <a:spcBef>
                <a:spcPts val="0"/>
              </a:spcBef>
              <a:buNone/>
            </a:pPr>
            <a:r>
              <a:rPr lang="he-IL" sz="1400" b="1" dirty="0">
                <a:latin typeface="Arial" panose="020B0604020202020204" pitchFamily="34" charset="0"/>
                <a:cs typeface="Arial" panose="020B0604020202020204" pitchFamily="34" charset="0"/>
              </a:rPr>
              <a:t>נתונה התוכנית הבאה אשר באחת משורותיה מופיע הסימון </a:t>
            </a:r>
            <a:r>
              <a:rPr lang="en-US" sz="1400" b="1" dirty="0">
                <a:latin typeface="Times New Roman" panose="02020603050405020304" pitchFamily="18" charset="0"/>
                <a:cs typeface="Arial" panose="020B0604020202020204" pitchFamily="34" charset="0"/>
              </a:rPr>
              <a:t> </a:t>
            </a:r>
            <a:r>
              <a:rPr lang="en-US" sz="1400" b="1" dirty="0">
                <a:solidFill>
                  <a:srgbClr val="000000"/>
                </a:solidFill>
                <a:latin typeface="Times New Roman" panose="02020603050405020304" pitchFamily="18" charset="0"/>
                <a:cs typeface="Arial" panose="020B0604020202020204" pitchFamily="34" charset="0"/>
              </a:rPr>
              <a:t>(*)</a:t>
            </a:r>
            <a:r>
              <a:rPr lang="he-IL" sz="1400" b="1" dirty="0">
                <a:solidFill>
                  <a:srgbClr val="000000"/>
                </a:solidFill>
                <a:latin typeface="Arial" panose="020B0604020202020204" pitchFamily="34" charset="0"/>
                <a:cs typeface="Arial" panose="020B0604020202020204" pitchFamily="34" charset="0"/>
              </a:rPr>
              <a:t>:</a:t>
            </a:r>
            <a:endParaRPr lang="en-US" sz="1400" b="1" dirty="0">
              <a:solidFill>
                <a:srgbClr val="000000"/>
              </a:solidFill>
              <a:latin typeface="Times New Roman" panose="02020603050405020304" pitchFamily="18" charset="0"/>
              <a:cs typeface="Arial" panose="020B0604020202020204" pitchFamily="34" charset="0"/>
            </a:endParaRPr>
          </a:p>
          <a:p>
            <a:pPr marL="0" marR="0" indent="0" algn="l" rtl="0">
              <a:spcBef>
                <a:spcPts val="0"/>
              </a:spcBef>
              <a:buNone/>
            </a:pPr>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Ex6</a:t>
            </a:r>
          </a:p>
          <a:p>
            <a:pPr marL="0" marR="0" indent="0" algn="l" rtl="0">
              <a:spcBef>
                <a:spcPts val="0"/>
              </a:spcBef>
              <a:buNone/>
            </a:pPr>
            <a:r>
              <a:rPr lang="en-US" sz="1400" dirty="0">
                <a:solidFill>
                  <a:srgbClr val="000000"/>
                </a:solidFill>
                <a:latin typeface="Consolas" panose="020B0609020204030204" pitchFamily="49" charset="0"/>
              </a:rPr>
              <a:t>{</a:t>
            </a:r>
          </a:p>
          <a:p>
            <a:pPr marL="0" marR="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C</a:t>
            </a:r>
            <a:endParaRPr lang="en-US" sz="1400" dirty="0">
              <a:solidFill>
                <a:srgbClr val="000000"/>
              </a:solidFill>
              <a:latin typeface="Consolas" panose="020B0609020204030204" pitchFamily="49" charset="0"/>
            </a:endParaRP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ToString</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Program</a:t>
            </a:r>
            <a:endParaRPr lang="en-US" sz="1400" dirty="0">
              <a:solidFill>
                <a:srgbClr val="000000"/>
              </a:solidFill>
              <a:latin typeface="Consolas" panose="020B0609020204030204" pitchFamily="49" charset="0"/>
            </a:endParaRP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C </a:t>
            </a:r>
            <a:r>
              <a:rPr lang="en-US" sz="1400" dirty="0" err="1">
                <a:solidFill>
                  <a:srgbClr val="000000"/>
                </a:solidFill>
                <a:latin typeface="Consolas" panose="020B0609020204030204" pitchFamily="49" charset="0"/>
              </a:rPr>
              <a:t>c</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C();</a:t>
            </a:r>
          </a:p>
          <a:p>
            <a:pPr marL="0" marR="0" indent="0" algn="l" rtl="0">
              <a:spcBef>
                <a:spcPts val="0"/>
              </a:spcBef>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(c +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c.ToString</a:t>
            </a:r>
            <a:r>
              <a:rPr lang="en-US" sz="1400" dirty="0">
                <a:solidFill>
                  <a:srgbClr val="000000"/>
                </a:solidFill>
                <a:latin typeface="Consolas" panose="020B0609020204030204" pitchFamily="49" charset="0"/>
              </a:rPr>
              <a:t>());</a:t>
            </a: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    }</a:t>
            </a:r>
          </a:p>
          <a:p>
            <a:pPr marL="0" marR="0" indent="0" algn="l" rtl="0">
              <a:spcBef>
                <a:spcPts val="0"/>
              </a:spcBef>
              <a:buNone/>
            </a:pPr>
            <a:r>
              <a:rPr lang="en-US" sz="1400" dirty="0">
                <a:solidFill>
                  <a:srgbClr val="000000"/>
                </a:solidFill>
                <a:latin typeface="Consolas" panose="020B0609020204030204" pitchFamily="49" charset="0"/>
              </a:rPr>
              <a:t>}</a:t>
            </a:r>
          </a:p>
          <a:p>
            <a:pPr marL="0" indent="0">
              <a:spcBef>
                <a:spcPts val="0"/>
              </a:spcBef>
              <a:buNone/>
            </a:pPr>
            <a:r>
              <a:rPr lang="he-IL" sz="1400" b="1" dirty="0">
                <a:latin typeface="Arial" panose="020B0604020202020204" pitchFamily="34" charset="0"/>
                <a:cs typeface="Arial" panose="020B0604020202020204" pitchFamily="34" charset="0"/>
              </a:rPr>
              <a:t>סמן את הטענה </a:t>
            </a:r>
            <a:r>
              <a:rPr lang="he-IL" sz="1400" b="1" u="sng" dirty="0">
                <a:latin typeface="Arial" panose="020B0604020202020204" pitchFamily="34" charset="0"/>
                <a:cs typeface="Arial" panose="020B0604020202020204" pitchFamily="34" charset="0"/>
              </a:rPr>
              <a:t>הנכונה</a:t>
            </a:r>
            <a:r>
              <a:rPr lang="he-IL" sz="1400" b="1" dirty="0">
                <a:latin typeface="Arial" panose="020B0604020202020204" pitchFamily="34" charset="0"/>
                <a:cs typeface="Arial" panose="020B0604020202020204" pitchFamily="34" charset="0"/>
              </a:rPr>
              <a:t> ביחס לקוד שלעיל:</a:t>
            </a:r>
          </a:p>
          <a:p>
            <a:pPr>
              <a:spcBef>
                <a:spcPts val="0"/>
              </a:spcBef>
            </a:pPr>
            <a:r>
              <a:rPr lang="he-IL" sz="1600" dirty="0"/>
              <a:t>אם במקום המסומן ב </a:t>
            </a:r>
            <a:r>
              <a:rPr lang="en-US" sz="1600" b="1" dirty="0"/>
              <a:t>(*)</a:t>
            </a:r>
            <a:r>
              <a:rPr lang="he-IL" sz="1600" dirty="0"/>
              <a:t> תופיע המילה </a:t>
            </a:r>
            <a:r>
              <a:rPr lang="en-US" sz="1600" dirty="0"/>
              <a:t>override</a:t>
            </a:r>
            <a:r>
              <a:rPr lang="he-IL" sz="1600" dirty="0"/>
              <a:t> אזי הפלט יהיה </a:t>
            </a:r>
            <a:r>
              <a:rPr lang="en-US" sz="1600" dirty="0"/>
              <a:t>Ex6.C#!!! </a:t>
            </a:r>
          </a:p>
          <a:p>
            <a:pPr>
              <a:spcBef>
                <a:spcPts val="0"/>
              </a:spcBef>
            </a:pPr>
            <a:r>
              <a:rPr lang="he-IL" sz="1600" dirty="0"/>
              <a:t>אם במקום המסומן ב </a:t>
            </a:r>
            <a:r>
              <a:rPr lang="en-US" sz="1600" b="1" dirty="0"/>
              <a:t>(*)</a:t>
            </a:r>
            <a:r>
              <a:rPr lang="he-IL" sz="1600" dirty="0"/>
              <a:t> תופיע המילה </a:t>
            </a:r>
            <a:r>
              <a:rPr lang="en-US" sz="1600" dirty="0"/>
              <a:t>new</a:t>
            </a:r>
            <a:r>
              <a:rPr lang="he-IL" sz="1600" dirty="0"/>
              <a:t> אזי הפלט יהיה </a:t>
            </a:r>
            <a:r>
              <a:rPr lang="en-US" sz="1600" dirty="0"/>
              <a:t>!!!#!!!</a:t>
            </a:r>
            <a:r>
              <a:rPr lang="en-US" sz="1600" b="1" dirty="0"/>
              <a:t> </a:t>
            </a:r>
            <a:endParaRPr lang="en-US" sz="1600" dirty="0"/>
          </a:p>
          <a:p>
            <a:pPr>
              <a:spcBef>
                <a:spcPts val="0"/>
              </a:spcBef>
            </a:pPr>
            <a:r>
              <a:rPr lang="he-IL" sz="1600" dirty="0"/>
              <a:t>אם במקום המסומן ב </a:t>
            </a:r>
            <a:r>
              <a:rPr lang="en-US" sz="1600" b="1" dirty="0"/>
              <a:t>(*)</a:t>
            </a:r>
            <a:r>
              <a:rPr lang="he-IL" sz="1600" dirty="0"/>
              <a:t> תופיע המילה </a:t>
            </a:r>
            <a:r>
              <a:rPr lang="en-US" sz="1600" dirty="0"/>
              <a:t>virtual</a:t>
            </a:r>
            <a:r>
              <a:rPr lang="he-IL" sz="1600" dirty="0"/>
              <a:t> אזי הפלט יהיה </a:t>
            </a:r>
            <a:r>
              <a:rPr lang="en-US" sz="1600" dirty="0"/>
              <a:t>!!!#!!!</a:t>
            </a:r>
          </a:p>
          <a:p>
            <a:pPr>
              <a:spcBef>
                <a:spcPts val="0"/>
              </a:spcBef>
            </a:pPr>
            <a:r>
              <a:rPr lang="he-IL" sz="1600" dirty="0"/>
              <a:t>אם במקום המסומן ב </a:t>
            </a:r>
            <a:r>
              <a:rPr lang="en-US" sz="1600" b="1" dirty="0"/>
              <a:t>(*)</a:t>
            </a:r>
            <a:r>
              <a:rPr lang="he-IL" sz="1600" dirty="0"/>
              <a:t> לא תופיע אף מילה אזי הפלט יהיה </a:t>
            </a:r>
            <a:r>
              <a:rPr lang="en-US" sz="1600" dirty="0"/>
              <a:t>Ex6.C#!!!</a:t>
            </a:r>
          </a:p>
          <a:p>
            <a:pPr>
              <a:spcBef>
                <a:spcPts val="0"/>
              </a:spcBef>
            </a:pPr>
            <a:r>
              <a:rPr lang="he-IL" sz="1600" dirty="0"/>
              <a:t>אף אחת מהטענות אינה נכונה</a:t>
            </a:r>
          </a:p>
        </p:txBody>
      </p:sp>
    </p:spTree>
    <p:extLst>
      <p:ext uri="{BB962C8B-B14F-4D97-AF65-F5344CB8AC3E}">
        <p14:creationId xmlns:p14="http://schemas.microsoft.com/office/powerpoint/2010/main" val="194993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1" end="2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en-US" dirty="0"/>
              <a:t>OBJECT</a:t>
            </a:r>
            <a:endParaRPr lang="he-IL" dirty="0"/>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3479268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dirty="0"/>
              <a:t>Object </a:t>
            </a:r>
            <a:endParaRPr lang="he-IL" dirty="0"/>
          </a:p>
        </p:txBody>
      </p:sp>
      <p:sp>
        <p:nvSpPr>
          <p:cNvPr id="3" name="מציין מיקום תוכן 2"/>
          <p:cNvSpPr>
            <a:spLocks noGrp="1"/>
          </p:cNvSpPr>
          <p:nvPr>
            <p:ph idx="1"/>
          </p:nvPr>
        </p:nvSpPr>
        <p:spPr/>
        <p:txBody>
          <a:bodyPr/>
          <a:lstStyle/>
          <a:p>
            <a:endParaRPr lang="he-IL"/>
          </a:p>
        </p:txBody>
      </p:sp>
      <p:sp>
        <p:nvSpPr>
          <p:cNvPr id="4" name="Slide Number Placeholder 3"/>
          <p:cNvSpPr>
            <a:spLocks noGrp="1"/>
          </p:cNvSpPr>
          <p:nvPr>
            <p:ph type="sldNum" sz="quarter" idx="12"/>
          </p:nvPr>
        </p:nvSpPr>
        <p:spPr/>
        <p:txBody>
          <a:bodyPr/>
          <a:lstStyle/>
          <a:p>
            <a:fld id="{5EC9654E-5318-4238-B03D-55CEA01D4D35}" type="slidenum">
              <a:rPr lang="he-IL" smtClean="0"/>
              <a:t>86</a:t>
            </a:fld>
            <a:endParaRPr lang="he-IL"/>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26" y="2420888"/>
            <a:ext cx="6875586" cy="4180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8349C21F-CEE3-416C-A572-D94DF51C7DD3}"/>
              </a:ext>
            </a:extLst>
          </p:cNvPr>
          <p:cNvPicPr>
            <a:picLocks noChangeAspect="1"/>
          </p:cNvPicPr>
          <p:nvPr/>
        </p:nvPicPr>
        <p:blipFill>
          <a:blip r:embed="rId4"/>
          <a:stretch>
            <a:fillRect/>
          </a:stretch>
        </p:blipFill>
        <p:spPr>
          <a:xfrm>
            <a:off x="3776928" y="1180696"/>
            <a:ext cx="4327301" cy="2851880"/>
          </a:xfrm>
          <a:prstGeom prst="rect">
            <a:avLst/>
          </a:prstGeom>
          <a:ln>
            <a:solidFill>
              <a:schemeClr val="accent1"/>
            </a:solidFill>
          </a:ln>
        </p:spPr>
      </p:pic>
    </p:spTree>
    <p:extLst>
      <p:ext uri="{BB962C8B-B14F-4D97-AF65-F5344CB8AC3E}">
        <p14:creationId xmlns:p14="http://schemas.microsoft.com/office/powerpoint/2010/main" val="2266644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תזכורת</a:t>
            </a:r>
          </a:p>
        </p:txBody>
      </p:sp>
      <p:sp>
        <p:nvSpPr>
          <p:cNvPr id="3" name="Content Placeholder 2"/>
          <p:cNvSpPr>
            <a:spLocks noGrp="1"/>
          </p:cNvSpPr>
          <p:nvPr>
            <p:ph idx="1"/>
          </p:nvPr>
        </p:nvSpPr>
        <p:spPr/>
        <p:txBody>
          <a:bodyPr>
            <a:noAutofit/>
          </a:bodyPr>
          <a:lstStyle/>
          <a:p>
            <a:pPr>
              <a:spcBef>
                <a:spcPts val="0"/>
              </a:spcBef>
            </a:pPr>
            <a:r>
              <a:rPr lang="he-IL" sz="2800" dirty="0"/>
              <a:t>כל המחלקות ב</a:t>
            </a:r>
            <a:r>
              <a:rPr lang="en-US" sz="2800" dirty="0"/>
              <a:t>C</a:t>
            </a:r>
            <a:r>
              <a:rPr lang="he-IL" sz="2800" dirty="0"/>
              <a:t># יורשות אוטומטית ממחלקת השורש </a:t>
            </a:r>
            <a:r>
              <a:rPr lang="en-US" sz="2800" dirty="0"/>
              <a:t>object</a:t>
            </a:r>
            <a:r>
              <a:rPr lang="he-IL" sz="2800" dirty="0"/>
              <a:t> </a:t>
            </a:r>
          </a:p>
          <a:p>
            <a:pPr>
              <a:spcBef>
                <a:spcPts val="0"/>
              </a:spcBef>
            </a:pPr>
            <a:r>
              <a:rPr lang="he-IL" sz="2800" dirty="0"/>
              <a:t>למחלקה זו קימות מתודות ציבוריות שניתן </a:t>
            </a:r>
            <a:r>
              <a:rPr lang="he-IL" sz="2800" b="1" dirty="0"/>
              <a:t>לדרוס</a:t>
            </a:r>
            <a:r>
              <a:rPr lang="he-IL" sz="2800" dirty="0"/>
              <a:t> אותן במחלקת הבן:</a:t>
            </a:r>
          </a:p>
          <a:p>
            <a:pPr marL="0" indent="0" algn="l" rtl="0">
              <a:lnSpc>
                <a:spcPct val="170000"/>
              </a:lnSpc>
              <a:spcBef>
                <a:spcPts val="0"/>
              </a:spcBef>
              <a:buNone/>
            </a:pPr>
            <a:r>
              <a:rPr lang="en-US" sz="2800" dirty="0"/>
              <a:t>	public </a:t>
            </a:r>
            <a:r>
              <a:rPr lang="en-US" sz="2800" dirty="0">
                <a:solidFill>
                  <a:srgbClr val="FF0000"/>
                </a:solidFill>
              </a:rPr>
              <a:t>virtual</a:t>
            </a:r>
            <a:r>
              <a:rPr lang="en-US" sz="2800" dirty="0"/>
              <a:t> string </a:t>
            </a:r>
            <a:r>
              <a:rPr lang="en-US" sz="2800" dirty="0" err="1"/>
              <a:t>ToString</a:t>
            </a:r>
            <a:r>
              <a:rPr lang="en-US" sz="2800" dirty="0"/>
              <a:t>();</a:t>
            </a:r>
            <a:br>
              <a:rPr lang="en-US" sz="2800" dirty="0"/>
            </a:br>
            <a:r>
              <a:rPr lang="en-US" sz="2800" dirty="0"/>
              <a:t>	public </a:t>
            </a:r>
            <a:r>
              <a:rPr lang="en-US" sz="2800" dirty="0">
                <a:solidFill>
                  <a:srgbClr val="FF0000"/>
                </a:solidFill>
              </a:rPr>
              <a:t>virtual</a:t>
            </a:r>
            <a:r>
              <a:rPr lang="en-US" sz="2800" dirty="0"/>
              <a:t> int </a:t>
            </a:r>
            <a:r>
              <a:rPr lang="en-US" sz="2800" dirty="0" err="1"/>
              <a:t>GetHashCode</a:t>
            </a:r>
            <a:r>
              <a:rPr lang="en-US" sz="2800" dirty="0"/>
              <a:t>();</a:t>
            </a:r>
            <a:br>
              <a:rPr lang="en-US" sz="2800" dirty="0"/>
            </a:br>
            <a:r>
              <a:rPr lang="en-US" sz="2800" dirty="0"/>
              <a:t>	public </a:t>
            </a:r>
            <a:r>
              <a:rPr lang="en-US" sz="2800" dirty="0">
                <a:solidFill>
                  <a:srgbClr val="FF0000"/>
                </a:solidFill>
              </a:rPr>
              <a:t>virtual</a:t>
            </a:r>
            <a:r>
              <a:rPr lang="en-US" sz="2800" dirty="0"/>
              <a:t> bool Equals(object o);</a:t>
            </a:r>
            <a:endParaRPr lang="he-IL" sz="2800" b="1" dirty="0"/>
          </a:p>
        </p:txBody>
      </p:sp>
      <p:sp>
        <p:nvSpPr>
          <p:cNvPr id="4" name="Slide Number Placeholder 3"/>
          <p:cNvSpPr>
            <a:spLocks noGrp="1"/>
          </p:cNvSpPr>
          <p:nvPr>
            <p:ph type="sldNum" sz="quarter" idx="12"/>
          </p:nvPr>
        </p:nvSpPr>
        <p:spPr/>
        <p:txBody>
          <a:bodyPr/>
          <a:lstStyle/>
          <a:p>
            <a:fld id="{1E4D7292-AD41-4745-A56F-5FB7769147B4}" type="slidenum">
              <a:rPr lang="he-IL" smtClean="0"/>
              <a:t>87</a:t>
            </a:fld>
            <a:endParaRPr lang="he-IL"/>
          </a:p>
        </p:txBody>
      </p:sp>
    </p:spTree>
    <p:extLst>
      <p:ext uri="{BB962C8B-B14F-4D97-AF65-F5344CB8AC3E}">
        <p14:creationId xmlns:p14="http://schemas.microsoft.com/office/powerpoint/2010/main" val="2997027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20711" y="145779"/>
            <a:ext cx="7207944" cy="604592"/>
          </a:xfrm>
          <a:solidFill>
            <a:schemeClr val="bg1"/>
          </a:solidFill>
        </p:spPr>
        <p:txBody>
          <a:bodyPr>
            <a:noAutofit/>
          </a:bodyPr>
          <a:lstStyle/>
          <a:p>
            <a:r>
              <a:rPr lang="he-IL" sz="3200" dirty="0"/>
              <a:t>המתודה </a:t>
            </a:r>
            <a:r>
              <a:rPr lang="en-US" sz="3200" dirty="0"/>
              <a:t>EQUALS()</a:t>
            </a:r>
            <a:r>
              <a:rPr lang="he-IL" sz="3200" dirty="0"/>
              <a:t> של מחלקת </a:t>
            </a:r>
            <a:r>
              <a:rPr lang="en-US" sz="3200" dirty="0"/>
              <a:t>OBJECT</a:t>
            </a:r>
            <a:endParaRPr lang="he-IL" sz="3200" dirty="0"/>
          </a:p>
        </p:txBody>
      </p:sp>
      <p:sp>
        <p:nvSpPr>
          <p:cNvPr id="4" name="Slide Number Placeholder 3"/>
          <p:cNvSpPr>
            <a:spLocks noGrp="1"/>
          </p:cNvSpPr>
          <p:nvPr>
            <p:ph type="sldNum" sz="quarter" idx="12"/>
          </p:nvPr>
        </p:nvSpPr>
        <p:spPr/>
        <p:txBody>
          <a:bodyPr/>
          <a:lstStyle/>
          <a:p>
            <a:fld id="{5EC9654E-5318-4238-B03D-55CEA01D4D35}" type="slidenum">
              <a:rPr lang="he-IL" smtClean="0"/>
              <a:t>88</a:t>
            </a:fld>
            <a:endParaRPr lang="he-IL"/>
          </a:p>
        </p:txBody>
      </p:sp>
      <p:sp>
        <p:nvSpPr>
          <p:cNvPr id="9" name="Rectangle 8">
            <a:extLst>
              <a:ext uri="{FF2B5EF4-FFF2-40B4-BE49-F238E27FC236}">
                <a16:creationId xmlns:a16="http://schemas.microsoft.com/office/drawing/2014/main" id="{7182BCB6-B620-4853-9F58-D791C8E99E8F}"/>
              </a:ext>
            </a:extLst>
          </p:cNvPr>
          <p:cNvSpPr/>
          <p:nvPr/>
        </p:nvSpPr>
        <p:spPr>
          <a:xfrm>
            <a:off x="121124" y="861630"/>
            <a:ext cx="6827139" cy="3451842"/>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System</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p>
          <a:p>
            <a:pPr algn="l" rtl="0">
              <a:lnSpc>
                <a:spcPct val="107000"/>
              </a:lnSpc>
            </a:pP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ReferenceEquals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2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GetHashCode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Type GetType();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580090C-7433-45D1-89D0-233F3B8AC331}"/>
              </a:ext>
            </a:extLst>
          </p:cNvPr>
          <p:cNvSpPr/>
          <p:nvPr/>
        </p:nvSpPr>
        <p:spPr>
          <a:xfrm>
            <a:off x="6172296" y="1111384"/>
            <a:ext cx="2648176"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v"/>
            </a:pPr>
            <a:r>
              <a:rPr lang="he-IL" sz="1400" b="1" dirty="0"/>
              <a:t>למחלקת </a:t>
            </a:r>
            <a:r>
              <a:rPr lang="en-US" sz="1400" b="1" dirty="0"/>
              <a:t>object</a:t>
            </a:r>
            <a:r>
              <a:rPr lang="he-IL" sz="1400" b="1" dirty="0"/>
              <a:t> קיימות 3 מתודות להשוואה בין 2 אובייקטים. </a:t>
            </a:r>
            <a:r>
              <a:rPr lang="he-IL" sz="1400" dirty="0"/>
              <a:t>נעשה בהן שימוש רב באלגורתמים המוכנים לחיפוש ומיון.</a:t>
            </a:r>
          </a:p>
          <a:p>
            <a:pPr marL="285750" indent="-285750">
              <a:buFont typeface="Wingdings" panose="05000000000000000000" pitchFamily="2" charset="2"/>
              <a:buChar char="v"/>
            </a:pPr>
            <a:r>
              <a:rPr lang="he-IL" sz="1400" b="1" dirty="0"/>
              <a:t>2 המתודות הסטטיות </a:t>
            </a:r>
            <a:r>
              <a:rPr lang="he-IL" sz="1400" dirty="0"/>
              <a:t>מקבלות את 2 האובייקטים כארגומנטים.</a:t>
            </a:r>
          </a:p>
          <a:p>
            <a:pPr marL="285750" indent="-285750">
              <a:buFont typeface="Wingdings" panose="05000000000000000000" pitchFamily="2" charset="2"/>
              <a:buChar char="v"/>
            </a:pPr>
            <a:r>
              <a:rPr lang="he-IL" sz="1400" b="1" dirty="0"/>
              <a:t>מתודת המופע הוירטואלית </a:t>
            </a:r>
            <a:r>
              <a:rPr lang="he-IL" sz="1400" dirty="0"/>
              <a:t>פועלת על האובייקט הנוכחי ומקבלת אובייקט אחר כארגומנט.</a:t>
            </a:r>
          </a:p>
        </p:txBody>
      </p:sp>
      <p:sp>
        <p:nvSpPr>
          <p:cNvPr id="13" name="Rectangle 12">
            <a:extLst>
              <a:ext uri="{FF2B5EF4-FFF2-40B4-BE49-F238E27FC236}">
                <a16:creationId xmlns:a16="http://schemas.microsoft.com/office/drawing/2014/main" id="{7C077A18-52C0-433A-A301-ACF6B4278CED}"/>
              </a:ext>
            </a:extLst>
          </p:cNvPr>
          <p:cNvSpPr/>
          <p:nvPr/>
        </p:nvSpPr>
        <p:spPr>
          <a:xfrm>
            <a:off x="3660056" y="4107192"/>
            <a:ext cx="5239568"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t>המתודות </a:t>
            </a:r>
            <a:r>
              <a:rPr lang="en-US" sz="1400" b="1" dirty="0"/>
              <a:t>Equals()</a:t>
            </a:r>
            <a:r>
              <a:rPr lang="he-IL" sz="1400" b="1" dirty="0"/>
              <a:t>  - גם הסטטית וגם מתודת המופע הוירטואלית:</a:t>
            </a:r>
          </a:p>
          <a:p>
            <a:pPr marL="285750" indent="-285750">
              <a:buFont typeface="Wingdings" panose="05000000000000000000" pitchFamily="2" charset="2"/>
              <a:buChar char="v"/>
            </a:pPr>
            <a:r>
              <a:rPr lang="he-IL" sz="1400" dirty="0"/>
              <a:t>כברירת המחדל, המתודה מבצעת </a:t>
            </a:r>
            <a:r>
              <a:rPr lang="he-IL" sz="1400" b="1" dirty="0"/>
              <a:t>השוואה של ערכי ההפניה בלבד</a:t>
            </a:r>
            <a:r>
              <a:rPr lang="he-IL" sz="1400" dirty="0"/>
              <a:t>, כלומר מחזירה </a:t>
            </a:r>
            <a:r>
              <a:rPr lang="en-US" sz="1400" dirty="0"/>
              <a:t>true </a:t>
            </a:r>
            <a:r>
              <a:rPr lang="he-IL" sz="1400" dirty="0"/>
              <a:t> אם הארגומנטים מצביעים אל אותו אובייקט.</a:t>
            </a:r>
            <a:endParaRPr lang="en-US" sz="1400" dirty="0"/>
          </a:p>
          <a:p>
            <a:pPr marL="285750" indent="-285750">
              <a:buFont typeface="Wingdings" panose="05000000000000000000" pitchFamily="2" charset="2"/>
              <a:buChar char="v"/>
            </a:pPr>
            <a:r>
              <a:rPr lang="he-IL" sz="1400" dirty="0"/>
              <a:t>כלומר, עבור טיפוסי הפניה </a:t>
            </a:r>
            <a:r>
              <a:rPr lang="en-US" sz="1400" dirty="0"/>
              <a:t>(referenced type)</a:t>
            </a:r>
            <a:r>
              <a:rPr lang="he-IL" sz="1400" dirty="0"/>
              <a:t> המתודה משווה בין 2 הכתובות. בין מצביעים.</a:t>
            </a:r>
            <a:endParaRPr lang="en-US" sz="1400" dirty="0"/>
          </a:p>
          <a:p>
            <a:pPr marL="285750" indent="-285750">
              <a:buFont typeface="Wingdings" panose="05000000000000000000" pitchFamily="2" charset="2"/>
              <a:buChar char="v"/>
            </a:pPr>
            <a:r>
              <a:rPr lang="he-IL" sz="1400" dirty="0"/>
              <a:t>ואם נרצה להשוות תכנים בהשוואה עמוקה, </a:t>
            </a:r>
            <a:r>
              <a:rPr lang="he-IL" sz="1400" b="1" dirty="0"/>
              <a:t>נדרוס</a:t>
            </a:r>
            <a:r>
              <a:rPr lang="he-IL" sz="1400" dirty="0"/>
              <a:t> את מתודת המופע הוירטואלית </a:t>
            </a:r>
            <a:r>
              <a:rPr lang="en-US" sz="1400" dirty="0"/>
              <a:t>Equals()</a:t>
            </a:r>
            <a:r>
              <a:rPr lang="he-IL" sz="1400" dirty="0"/>
              <a:t> ונשווה בה את תכני האובייקטים</a:t>
            </a:r>
            <a:r>
              <a:rPr lang="en-US" sz="1400" dirty="0"/>
              <a:t> </a:t>
            </a:r>
            <a:r>
              <a:rPr lang="he-IL" sz="1400" dirty="0"/>
              <a:t>לעומק, כרצוננו.</a:t>
            </a:r>
            <a:endParaRPr lang="en-US" sz="1400" dirty="0"/>
          </a:p>
          <a:p>
            <a:pPr marL="285750" indent="-285750">
              <a:buFont typeface="Wingdings" panose="05000000000000000000" pitchFamily="2" charset="2"/>
              <a:buChar char="v"/>
            </a:pPr>
            <a:r>
              <a:rPr lang="he-IL" sz="1400" dirty="0"/>
              <a:t>עבור טיפוסי ערך </a:t>
            </a:r>
            <a:r>
              <a:rPr lang="en-US" sz="1400" dirty="0"/>
              <a:t>(Value Types)</a:t>
            </a:r>
            <a:r>
              <a:rPr lang="he-IL" sz="1400" dirty="0"/>
              <a:t>, המחלקה </a:t>
            </a:r>
            <a:r>
              <a:rPr lang="en-US" sz="1400" dirty="0" err="1"/>
              <a:t>ValueType</a:t>
            </a:r>
            <a:r>
              <a:rPr lang="he-IL" sz="1400" dirty="0"/>
              <a:t> דרסה את המתודה </a:t>
            </a:r>
            <a:r>
              <a:rPr lang="en-US" sz="1400" dirty="0"/>
              <a:t>Equals()</a:t>
            </a:r>
            <a:r>
              <a:rPr lang="he-IL" sz="1400" dirty="0"/>
              <a:t> ולכן היא תבצע השוואת ביטים (השוואת תוכן לעומק) ולא השוואה בין מצביעים.</a:t>
            </a:r>
          </a:p>
        </p:txBody>
      </p:sp>
      <p:sp>
        <p:nvSpPr>
          <p:cNvPr id="14" name="Rectangle 13">
            <a:extLst>
              <a:ext uri="{FF2B5EF4-FFF2-40B4-BE49-F238E27FC236}">
                <a16:creationId xmlns:a16="http://schemas.microsoft.com/office/drawing/2014/main" id="{6A279FF5-1231-41FC-806A-D3F113EE69E5}"/>
              </a:ext>
            </a:extLst>
          </p:cNvPr>
          <p:cNvSpPr/>
          <p:nvPr/>
        </p:nvSpPr>
        <p:spPr>
          <a:xfrm>
            <a:off x="555672" y="4637454"/>
            <a:ext cx="2648176"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t>המתודה </a:t>
            </a:r>
            <a:r>
              <a:rPr lang="en-US" sz="1400" b="1" dirty="0" err="1"/>
              <a:t>ReferenceEquals</a:t>
            </a:r>
            <a:r>
              <a:rPr lang="en-US" sz="1400" b="1" dirty="0"/>
              <a:t>()</a:t>
            </a:r>
            <a:r>
              <a:rPr lang="he-IL" sz="1400" b="1" dirty="0"/>
              <a:t>:</a:t>
            </a:r>
          </a:p>
          <a:p>
            <a:pPr marL="285750" indent="-285750">
              <a:buFont typeface="Wingdings" panose="05000000000000000000" pitchFamily="2" charset="2"/>
              <a:buChar char="v"/>
            </a:pPr>
            <a:r>
              <a:rPr lang="he-IL" sz="1400" dirty="0"/>
              <a:t>אם דרסנו את המתודה </a:t>
            </a:r>
            <a:r>
              <a:rPr lang="en-US" sz="1400" dirty="0"/>
              <a:t>Equals()</a:t>
            </a:r>
            <a:r>
              <a:rPr lang="he-IL" sz="1400" dirty="0"/>
              <a:t> ובכל זאת נרצה להשוות בין 2 מצביעים לטיפוסי הפניה, נשתמש במתודה </a:t>
            </a:r>
            <a:r>
              <a:rPr lang="en-US" sz="1400" dirty="0" err="1"/>
              <a:t>ReferenceEquals</a:t>
            </a:r>
            <a:r>
              <a:rPr lang="en-US" sz="1400" dirty="0"/>
              <a:t>()</a:t>
            </a:r>
            <a:r>
              <a:rPr lang="he-IL" sz="1400" dirty="0"/>
              <a:t>.</a:t>
            </a:r>
            <a:endParaRPr lang="en-US" sz="1400" dirty="0"/>
          </a:p>
          <a:p>
            <a:pPr marL="285750" indent="-285750">
              <a:buFont typeface="Wingdings" panose="05000000000000000000" pitchFamily="2" charset="2"/>
              <a:buChar char="v"/>
            </a:pPr>
            <a:r>
              <a:rPr lang="he-IL" sz="1400" dirty="0"/>
              <a:t>שבמקרה של 2 טיפוסי ערך מחזירה תמיד </a:t>
            </a:r>
            <a:r>
              <a:rPr lang="en-US" sz="1400" dirty="0"/>
              <a:t>false</a:t>
            </a:r>
            <a:endParaRPr lang="he-IL" sz="1400" dirty="0"/>
          </a:p>
        </p:txBody>
      </p:sp>
      <p:sp>
        <p:nvSpPr>
          <p:cNvPr id="15" name="Rectangle 14">
            <a:extLst>
              <a:ext uri="{FF2B5EF4-FFF2-40B4-BE49-F238E27FC236}">
                <a16:creationId xmlns:a16="http://schemas.microsoft.com/office/drawing/2014/main" id="{F4C86E81-4E4F-4F24-94A0-D24CECB0E9A3}"/>
              </a:ext>
            </a:extLst>
          </p:cNvPr>
          <p:cNvSpPr/>
          <p:nvPr/>
        </p:nvSpPr>
        <p:spPr>
          <a:xfrm>
            <a:off x="539552" y="2204864"/>
            <a:ext cx="5542792" cy="79208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57072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99792" y="45080"/>
            <a:ext cx="5431640" cy="792088"/>
          </a:xfrm>
        </p:spPr>
        <p:txBody>
          <a:bodyPr>
            <a:normAutofit fontScale="90000"/>
          </a:bodyPr>
          <a:lstStyle/>
          <a:p>
            <a:r>
              <a:rPr lang="he-IL" dirty="0"/>
              <a:t>מתודות נוספות של </a:t>
            </a:r>
            <a:r>
              <a:rPr lang="en-US" dirty="0"/>
              <a:t>Object</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smtClean="0"/>
              <a:t>89</a:t>
            </a:fld>
            <a:endParaRPr lang="he-IL"/>
          </a:p>
        </p:txBody>
      </p:sp>
      <p:sp>
        <p:nvSpPr>
          <p:cNvPr id="9" name="Rectangle 8">
            <a:extLst>
              <a:ext uri="{FF2B5EF4-FFF2-40B4-BE49-F238E27FC236}">
                <a16:creationId xmlns:a16="http://schemas.microsoft.com/office/drawing/2014/main" id="{7182BCB6-B620-4853-9F58-D791C8E99E8F}"/>
              </a:ext>
            </a:extLst>
          </p:cNvPr>
          <p:cNvSpPr/>
          <p:nvPr/>
        </p:nvSpPr>
        <p:spPr>
          <a:xfrm>
            <a:off x="121125" y="664833"/>
            <a:ext cx="6036560" cy="3838102"/>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System</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p>
          <a:p>
            <a:pPr algn="l" rtl="0">
              <a:lnSpc>
                <a:spcPct val="107000"/>
              </a:lnSpc>
            </a:pP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ReferenceEquals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GetHashCode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Type GetType();        </a:t>
            </a: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endPar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580090C-7433-45D1-89D0-233F3B8AC331}"/>
              </a:ext>
            </a:extLst>
          </p:cNvPr>
          <p:cNvSpPr/>
          <p:nvPr/>
        </p:nvSpPr>
        <p:spPr>
          <a:xfrm>
            <a:off x="6157685" y="4411550"/>
            <a:ext cx="272310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t>המתודה </a:t>
            </a:r>
            <a:r>
              <a:rPr lang="en-US" sz="1400" b="1" dirty="0" err="1"/>
              <a:t>GetHashCode</a:t>
            </a:r>
            <a:r>
              <a:rPr lang="en-US" sz="1400" b="1" dirty="0"/>
              <a:t>()</a:t>
            </a:r>
            <a:r>
              <a:rPr lang="he-IL" sz="1400" b="1" dirty="0"/>
              <a:t>:</a:t>
            </a:r>
          </a:p>
          <a:p>
            <a:pPr marL="285750" indent="-285750">
              <a:buFont typeface="Wingdings" panose="05000000000000000000" pitchFamily="2" charset="2"/>
              <a:buChar char="v"/>
            </a:pPr>
            <a:r>
              <a:rPr lang="he-IL" sz="1400" dirty="0"/>
              <a:t>מחזירה מספר המייצג את האובייקט באופן חח"ע.</a:t>
            </a:r>
          </a:p>
          <a:p>
            <a:pPr marL="285750" indent="-285750">
              <a:buFont typeface="Wingdings" panose="05000000000000000000" pitchFamily="2" charset="2"/>
              <a:buChar char="v"/>
            </a:pPr>
            <a:r>
              <a:rPr lang="he-IL" sz="1400" dirty="0"/>
              <a:t>המתודה משמשת להכנסת האובייקטים למבנה מסוג </a:t>
            </a:r>
            <a:r>
              <a:rPr lang="en-US" sz="1400" dirty="0"/>
              <a:t>Hash Table</a:t>
            </a:r>
            <a:r>
              <a:rPr lang="he-IL" sz="1400" dirty="0"/>
              <a:t>.</a:t>
            </a:r>
          </a:p>
          <a:p>
            <a:pPr marL="285750" indent="-285750">
              <a:buFont typeface="Wingdings" panose="05000000000000000000" pitchFamily="2" charset="2"/>
              <a:buChar char="v"/>
            </a:pPr>
            <a:r>
              <a:rPr lang="he-IL" sz="1400" dirty="0"/>
              <a:t>אם דורסים את המתודה </a:t>
            </a:r>
            <a:r>
              <a:rPr lang="en-US" sz="1400" dirty="0"/>
              <a:t>Equals()</a:t>
            </a:r>
            <a:r>
              <a:rPr lang="he-IL" sz="1400" dirty="0"/>
              <a:t> ,</a:t>
            </a:r>
            <a:r>
              <a:rPr lang="en-US" sz="1400" dirty="0"/>
              <a:t> </a:t>
            </a:r>
            <a:r>
              <a:rPr lang="he-IL" sz="1400" dirty="0"/>
              <a:t>יש לדרוס גם מתודה זו.</a:t>
            </a:r>
          </a:p>
        </p:txBody>
      </p:sp>
      <p:sp>
        <p:nvSpPr>
          <p:cNvPr id="13" name="Rectangle 12">
            <a:extLst>
              <a:ext uri="{FF2B5EF4-FFF2-40B4-BE49-F238E27FC236}">
                <a16:creationId xmlns:a16="http://schemas.microsoft.com/office/drawing/2014/main" id="{7C077A18-52C0-433A-A301-ACF6B4278CED}"/>
              </a:ext>
            </a:extLst>
          </p:cNvPr>
          <p:cNvSpPr/>
          <p:nvPr/>
        </p:nvSpPr>
        <p:spPr>
          <a:xfrm>
            <a:off x="3288010" y="4411550"/>
            <a:ext cx="2667008"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t>המתודה </a:t>
            </a:r>
            <a:r>
              <a:rPr lang="en-US" sz="1400" b="1" dirty="0"/>
              <a:t>GetType()</a:t>
            </a:r>
            <a:r>
              <a:rPr lang="he-IL" sz="1400" b="1" dirty="0"/>
              <a:t>:</a:t>
            </a:r>
          </a:p>
          <a:p>
            <a:pPr marL="285750" indent="-285750">
              <a:buFont typeface="Wingdings" panose="05000000000000000000" pitchFamily="2" charset="2"/>
              <a:buChar char="v"/>
            </a:pPr>
            <a:r>
              <a:rPr lang="he-IL" sz="1400" dirty="0"/>
              <a:t>מחזירה את ה </a:t>
            </a:r>
            <a:r>
              <a:rPr lang="en-US" sz="1400" dirty="0"/>
              <a:t>Type</a:t>
            </a:r>
            <a:r>
              <a:rPr lang="he-IL" sz="1400" dirty="0"/>
              <a:t> של האובייקט </a:t>
            </a:r>
            <a:r>
              <a:rPr lang="he-IL" sz="1400" dirty="0">
                <a:solidFill>
                  <a:schemeClr val="tx1"/>
                </a:solidFill>
              </a:rPr>
              <a:t>המכיל מידע על המחלקה של האובייקט</a:t>
            </a:r>
            <a:r>
              <a:rPr lang="he-IL" sz="1400" dirty="0"/>
              <a:t>.</a:t>
            </a:r>
          </a:p>
          <a:p>
            <a:pPr marL="285750" indent="-285750">
              <a:buFont typeface="Wingdings" panose="05000000000000000000" pitchFamily="2" charset="2"/>
              <a:buChar char="v"/>
            </a:pPr>
            <a:r>
              <a:rPr lang="he-IL" sz="1400" dirty="0"/>
              <a:t>מאפשרת חקירה של הטיפוס בזמן ריצה </a:t>
            </a:r>
            <a:r>
              <a:rPr lang="en-US" sz="1400" dirty="0"/>
              <a:t>(</a:t>
            </a:r>
            <a:r>
              <a:rPr lang="en-US" sz="1400" b="1" dirty="0"/>
              <a:t>reflection</a:t>
            </a:r>
            <a:r>
              <a:rPr lang="en-US" sz="1400" dirty="0"/>
              <a:t>)</a:t>
            </a:r>
            <a:r>
              <a:rPr lang="he-IL" sz="1400" dirty="0"/>
              <a:t>. </a:t>
            </a:r>
            <a:r>
              <a:rPr lang="he-IL" sz="1400" b="1" dirty="0"/>
              <a:t>נרחיב בהמשך הקורס.</a:t>
            </a:r>
            <a:endParaRPr lang="he-IL" sz="1400" dirty="0"/>
          </a:p>
        </p:txBody>
      </p:sp>
      <p:sp>
        <p:nvSpPr>
          <p:cNvPr id="14" name="Rectangle 13">
            <a:extLst>
              <a:ext uri="{FF2B5EF4-FFF2-40B4-BE49-F238E27FC236}">
                <a16:creationId xmlns:a16="http://schemas.microsoft.com/office/drawing/2014/main" id="{6A279FF5-1231-41FC-806A-D3F113EE69E5}"/>
              </a:ext>
            </a:extLst>
          </p:cNvPr>
          <p:cNvSpPr/>
          <p:nvPr/>
        </p:nvSpPr>
        <p:spPr>
          <a:xfrm>
            <a:off x="437167" y="4415369"/>
            <a:ext cx="264817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t>המתודה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400" b="1" dirty="0"/>
              <a:t>()</a:t>
            </a:r>
            <a:r>
              <a:rPr lang="he-IL" sz="1400" b="1" dirty="0"/>
              <a:t>:</a:t>
            </a:r>
          </a:p>
          <a:p>
            <a:pPr marL="285750" indent="-285750">
              <a:buFont typeface="Wingdings" panose="05000000000000000000" pitchFamily="2" charset="2"/>
              <a:buChar char="v"/>
            </a:pPr>
            <a:r>
              <a:rPr lang="he-IL" sz="1400" dirty="0"/>
              <a:t>משכפלת את האובייקט ומחזירה העתקה רדודה של האובייקט בעזרת העתקת הביטים.</a:t>
            </a:r>
          </a:p>
          <a:p>
            <a:pPr marL="285750" indent="-285750">
              <a:buFont typeface="Wingdings" panose="05000000000000000000" pitchFamily="2" charset="2"/>
              <a:buChar char="v"/>
            </a:pPr>
            <a:r>
              <a:rPr lang="he-IL" sz="1400" dirty="0"/>
              <a:t>אם המחלקה מכילה משתני התייחסות (מצביעים) מעתיקה את הכתובת ולא את האובייקט שעליהם הם מצביעים.</a:t>
            </a:r>
          </a:p>
        </p:txBody>
      </p:sp>
      <p:sp>
        <p:nvSpPr>
          <p:cNvPr id="15" name="Rectangle 14">
            <a:extLst>
              <a:ext uri="{FF2B5EF4-FFF2-40B4-BE49-F238E27FC236}">
                <a16:creationId xmlns:a16="http://schemas.microsoft.com/office/drawing/2014/main" id="{F4C86E81-4E4F-4F24-94A0-D24CECB0E9A3}"/>
              </a:ext>
            </a:extLst>
          </p:cNvPr>
          <p:cNvSpPr/>
          <p:nvPr/>
        </p:nvSpPr>
        <p:spPr>
          <a:xfrm>
            <a:off x="467544" y="2780927"/>
            <a:ext cx="5542792" cy="48378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DF2FE7A9-E11E-4B94-A63B-6E1B8E88B6E9}"/>
              </a:ext>
            </a:extLst>
          </p:cNvPr>
          <p:cNvSpPr/>
          <p:nvPr/>
        </p:nvSpPr>
        <p:spPr>
          <a:xfrm>
            <a:off x="482640" y="3775680"/>
            <a:ext cx="5542792" cy="38087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850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he-IL" dirty="0"/>
              <a:t>מה יש למחלקה?</a:t>
            </a:r>
          </a:p>
        </p:txBody>
      </p:sp>
      <p:sp>
        <p:nvSpPr>
          <p:cNvPr id="3" name="מציין מיקום תוכן 2"/>
          <p:cNvSpPr>
            <a:spLocks noGrp="1"/>
          </p:cNvSpPr>
          <p:nvPr>
            <p:ph idx="1"/>
          </p:nvPr>
        </p:nvSpPr>
        <p:spPr/>
        <p:txBody>
          <a:bodyPr>
            <a:normAutofit fontScale="85000" lnSpcReduction="20000"/>
          </a:bodyPr>
          <a:lstStyle/>
          <a:p>
            <a:r>
              <a:rPr lang="he-IL" dirty="0"/>
              <a:t>שדות </a:t>
            </a:r>
          </a:p>
          <a:p>
            <a:r>
              <a:rPr lang="he-IL" dirty="0"/>
              <a:t>מאפיינים/תכונות – </a:t>
            </a:r>
            <a:r>
              <a:rPr lang="en-US" dirty="0"/>
              <a:t>properties</a:t>
            </a:r>
            <a:endParaRPr lang="he-IL" dirty="0"/>
          </a:p>
          <a:p>
            <a:r>
              <a:rPr lang="he-IL" dirty="0"/>
              <a:t>בנאים</a:t>
            </a:r>
          </a:p>
          <a:p>
            <a:r>
              <a:rPr lang="he-IL" dirty="0"/>
              <a:t>מתודות</a:t>
            </a:r>
          </a:p>
          <a:p>
            <a:r>
              <a:rPr lang="he-IL" dirty="0"/>
              <a:t>אופרטורים (לא בשימוש בפועל)</a:t>
            </a:r>
          </a:p>
          <a:p>
            <a:endParaRPr lang="he-IL" b="1" dirty="0"/>
          </a:p>
          <a:p>
            <a:r>
              <a:rPr lang="he-IL" dirty="0"/>
              <a:t>סדרנים </a:t>
            </a:r>
            <a:r>
              <a:rPr lang="en-US" dirty="0"/>
              <a:t>indexer</a:t>
            </a:r>
            <a:endParaRPr lang="he-IL" dirty="0"/>
          </a:p>
          <a:p>
            <a:r>
              <a:rPr lang="he-IL" dirty="0"/>
              <a:t>"נציגים" </a:t>
            </a:r>
            <a:r>
              <a:rPr lang="en-US" dirty="0"/>
              <a:t>delegate</a:t>
            </a:r>
            <a:endParaRPr lang="he-IL" dirty="0"/>
          </a:p>
          <a:p>
            <a:r>
              <a:rPr lang="he-IL" dirty="0"/>
              <a:t>ארועים </a:t>
            </a:r>
            <a:r>
              <a:rPr lang="en-US" dirty="0"/>
              <a:t>event</a:t>
            </a:r>
            <a:endParaRPr lang="he-IL" dirty="0"/>
          </a:p>
          <a:p>
            <a:pPr marL="0" indent="0">
              <a:buNone/>
            </a:pPr>
            <a:endParaRPr lang="he-IL" dirty="0"/>
          </a:p>
          <a:p>
            <a:pPr marL="0" indent="0">
              <a:buNone/>
            </a:pPr>
            <a:r>
              <a:rPr lang="he-IL" dirty="0"/>
              <a:t>מקובל:</a:t>
            </a:r>
          </a:p>
          <a:p>
            <a:pPr lvl="1"/>
            <a:r>
              <a:rPr lang="he-IL" dirty="0"/>
              <a:t>אות ראשונה </a:t>
            </a:r>
            <a:r>
              <a:rPr lang="he-IL" sz="1800" dirty="0"/>
              <a:t>של שדה/מתודה ציבורית </a:t>
            </a:r>
            <a:r>
              <a:rPr lang="he-IL" dirty="0"/>
              <a:t>- גדולה </a:t>
            </a:r>
          </a:p>
          <a:p>
            <a:pPr lvl="1"/>
            <a:r>
              <a:rPr lang="he-IL" dirty="0"/>
              <a:t>אות ראשונה </a:t>
            </a:r>
            <a:r>
              <a:rPr lang="he-IL" sz="1800" dirty="0"/>
              <a:t>של שדה/מתודה </a:t>
            </a:r>
            <a:r>
              <a:rPr lang="he-IL" dirty="0"/>
              <a:t>פרטית - אות קטנה</a:t>
            </a:r>
          </a:p>
          <a:p>
            <a:pPr marL="0" indent="0">
              <a:buNone/>
            </a:pPr>
            <a:endParaRPr lang="he-IL" dirty="0"/>
          </a:p>
        </p:txBody>
      </p:sp>
      <p:sp>
        <p:nvSpPr>
          <p:cNvPr id="4" name="Slide Number Placeholder 3"/>
          <p:cNvSpPr>
            <a:spLocks noGrp="1"/>
          </p:cNvSpPr>
          <p:nvPr>
            <p:ph type="sldNum" sz="quarter" idx="12"/>
          </p:nvPr>
        </p:nvSpPr>
        <p:spPr/>
        <p:txBody>
          <a:bodyPr/>
          <a:lstStyle/>
          <a:p>
            <a:pPr defTabSz="685800">
              <a:defRPr/>
            </a:pPr>
            <a:fld id="{5EC9654E-5318-4238-B03D-55CEA01D4D35}" type="slidenum">
              <a:rPr lang="he-IL" sz="825">
                <a:solidFill>
                  <a:srgbClr val="B13F9A"/>
                </a:solidFill>
                <a:latin typeface="Trebuchet MS"/>
                <a:cs typeface="Gisha" panose="020B0502040204020203" pitchFamily="34" charset="-79"/>
              </a:rPr>
              <a:pPr defTabSz="685800">
                <a:defRPr/>
              </a:pPr>
              <a:t>9</a:t>
            </a:fld>
            <a:endParaRPr lang="he-IL" sz="825">
              <a:solidFill>
                <a:srgbClr val="B13F9A"/>
              </a:solidFill>
              <a:latin typeface="Trebuchet MS"/>
              <a:cs typeface="Gisha" panose="020B0502040204020203" pitchFamily="34" charset="-79"/>
            </a:endParaRPr>
          </a:p>
        </p:txBody>
      </p:sp>
      <p:sp>
        <p:nvSpPr>
          <p:cNvPr id="5" name="Left Brace 4">
            <a:extLst>
              <a:ext uri="{FF2B5EF4-FFF2-40B4-BE49-F238E27FC236}">
                <a16:creationId xmlns:a16="http://schemas.microsoft.com/office/drawing/2014/main" id="{736478FA-8BDD-43D5-9CF0-9CDE3235E9BA}"/>
              </a:ext>
            </a:extLst>
          </p:cNvPr>
          <p:cNvSpPr/>
          <p:nvPr/>
        </p:nvSpPr>
        <p:spPr>
          <a:xfrm>
            <a:off x="4521419" y="3933056"/>
            <a:ext cx="486054" cy="7020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685800">
              <a:defRPr/>
            </a:pPr>
            <a:endParaRPr lang="en-US" sz="1350" dirty="0">
              <a:solidFill>
                <a:prstClr val="black"/>
              </a:solidFill>
              <a:latin typeface="Trebuchet MS"/>
            </a:endParaRPr>
          </a:p>
        </p:txBody>
      </p:sp>
      <p:sp>
        <p:nvSpPr>
          <p:cNvPr id="7" name="TextBox 6">
            <a:extLst>
              <a:ext uri="{FF2B5EF4-FFF2-40B4-BE49-F238E27FC236}">
                <a16:creationId xmlns:a16="http://schemas.microsoft.com/office/drawing/2014/main" id="{49C36D29-AEFF-473B-B4A5-DC1930EFD8FB}"/>
              </a:ext>
            </a:extLst>
          </p:cNvPr>
          <p:cNvSpPr txBox="1"/>
          <p:nvPr/>
        </p:nvSpPr>
        <p:spPr>
          <a:xfrm>
            <a:off x="3131840" y="4058161"/>
            <a:ext cx="1296144" cy="507831"/>
          </a:xfrm>
          <a:prstGeom prst="rect">
            <a:avLst/>
          </a:prstGeom>
          <a:noFill/>
        </p:spPr>
        <p:txBody>
          <a:bodyPr wrap="square">
            <a:spAutoFit/>
          </a:bodyPr>
          <a:lstStyle/>
          <a:p>
            <a:pPr algn="ctr" defTabSz="685800">
              <a:defRPr/>
            </a:pPr>
            <a:r>
              <a:rPr lang="he-IL" sz="1350" dirty="0">
                <a:solidFill>
                  <a:prstClr val="black"/>
                </a:solidFill>
                <a:latin typeface="Trebuchet MS"/>
                <a:cs typeface="Gisha" panose="020B0502040204020203" pitchFamily="34" charset="-79"/>
              </a:rPr>
              <a:t>עליהם נרחיב בהמשך...</a:t>
            </a:r>
          </a:p>
        </p:txBody>
      </p:sp>
    </p:spTree>
    <p:extLst>
      <p:ext uri="{BB962C8B-B14F-4D97-AF65-F5344CB8AC3E}">
        <p14:creationId xmlns:p14="http://schemas.microsoft.com/office/powerpoint/2010/main" val="41561741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C9654E-5318-4238-B03D-55CEA01D4D35}" type="slidenum">
              <a:rPr lang="he-IL" smtClean="0"/>
              <a:t>90</a:t>
            </a:fld>
            <a:endParaRPr lang="he-IL"/>
          </a:p>
        </p:txBody>
      </p:sp>
      <p:sp>
        <p:nvSpPr>
          <p:cNvPr id="9" name="Rectangle 8">
            <a:extLst>
              <a:ext uri="{FF2B5EF4-FFF2-40B4-BE49-F238E27FC236}">
                <a16:creationId xmlns:a16="http://schemas.microsoft.com/office/drawing/2014/main" id="{7182BCB6-B620-4853-9F58-D791C8E99E8F}"/>
              </a:ext>
            </a:extLst>
          </p:cNvPr>
          <p:cNvSpPr/>
          <p:nvPr/>
        </p:nvSpPr>
        <p:spPr>
          <a:xfrm>
            <a:off x="121125" y="664833"/>
            <a:ext cx="6036560" cy="3838102"/>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System</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p>
          <a:p>
            <a:pPr algn="l" rtl="0">
              <a:lnSpc>
                <a:spcPct val="107000"/>
              </a:lnSpc>
            </a:pP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ReferenceEquals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GetHashCode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Type GetType();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A279FF5-1231-41FC-806A-D3F113EE69E5}"/>
              </a:ext>
            </a:extLst>
          </p:cNvPr>
          <p:cNvSpPr/>
          <p:nvPr/>
        </p:nvSpPr>
        <p:spPr>
          <a:xfrm>
            <a:off x="430640" y="4337094"/>
            <a:ext cx="846898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b="1" dirty="0"/>
              <a:t>המתודה </a:t>
            </a:r>
            <a:r>
              <a:rPr lang="en-US" b="1" dirty="0" err="1"/>
              <a:t>ToString</a:t>
            </a:r>
            <a:r>
              <a:rPr lang="en-US" b="1" dirty="0"/>
              <a:t>()</a:t>
            </a:r>
            <a:r>
              <a:rPr lang="he-IL" b="1" dirty="0"/>
              <a:t>:</a:t>
            </a:r>
          </a:p>
          <a:p>
            <a:pPr marL="285750" indent="-285750">
              <a:buFont typeface="Wingdings" panose="05000000000000000000" pitchFamily="2" charset="2"/>
              <a:buChar char="v"/>
            </a:pPr>
            <a:r>
              <a:rPr lang="he-IL" dirty="0"/>
              <a:t>מתודה </a:t>
            </a:r>
            <a:r>
              <a:rPr lang="he-IL" b="1" dirty="0"/>
              <a:t>וירטואלית</a:t>
            </a:r>
            <a:r>
              <a:rPr lang="he-IL" dirty="0"/>
              <a:t> המחזירה </a:t>
            </a:r>
            <a:r>
              <a:rPr lang="he-IL" b="1" dirty="0"/>
              <a:t>מחרוזת המתארת את האובייקט</a:t>
            </a:r>
            <a:r>
              <a:rPr lang="he-IL" dirty="0"/>
              <a:t>.</a:t>
            </a:r>
          </a:p>
          <a:p>
            <a:pPr marL="285750" indent="-285750">
              <a:buFont typeface="Wingdings" panose="05000000000000000000" pitchFamily="2" charset="2"/>
              <a:buChar char="v"/>
            </a:pPr>
            <a:r>
              <a:rPr lang="he-IL" dirty="0"/>
              <a:t>כברירת מחדל מחזירה </a:t>
            </a:r>
            <a:r>
              <a:rPr lang="en-US" dirty="0"/>
              <a:t>&lt;namespace&gt;.&lt;class&gt;</a:t>
            </a:r>
            <a:endParaRPr lang="he-IL" dirty="0"/>
          </a:p>
          <a:p>
            <a:pPr marL="285750" indent="-285750">
              <a:buFont typeface="Wingdings" panose="05000000000000000000" pitchFamily="2" charset="2"/>
              <a:buChar char="v"/>
            </a:pPr>
            <a:r>
              <a:rPr lang="he-IL" dirty="0"/>
              <a:t>בהגדרת מחלקה משלנו, רצוי לבצע </a:t>
            </a:r>
            <a:r>
              <a:rPr lang="en-US" dirty="0"/>
              <a:t>override</a:t>
            </a:r>
            <a:r>
              <a:rPr lang="he-IL" dirty="0"/>
              <a:t> ל </a:t>
            </a:r>
            <a:r>
              <a:rPr lang="en-US" dirty="0" err="1"/>
              <a:t>ToString</a:t>
            </a:r>
            <a:r>
              <a:rPr lang="he-IL" dirty="0"/>
              <a:t> כך שתחזיר מחרוזת המתארת את המחלקה שיצרנו באופן יותר מפורט מאשר סתם </a:t>
            </a:r>
            <a:r>
              <a:rPr lang="en-US" dirty="0"/>
              <a:t>&lt;namespace&gt;.&lt;class&gt;</a:t>
            </a:r>
            <a:endParaRPr lang="he-IL" dirty="0"/>
          </a:p>
          <a:p>
            <a:pPr marL="285750" indent="-285750">
              <a:buFont typeface="Wingdings" panose="05000000000000000000" pitchFamily="2" charset="2"/>
              <a:buChar char="v"/>
            </a:pPr>
            <a:r>
              <a:rPr lang="he-IL" dirty="0"/>
              <a:t>אם לא דרסנו, אזי תקרא </a:t>
            </a:r>
            <a:r>
              <a:rPr lang="en-US" dirty="0" err="1"/>
              <a:t>ToString</a:t>
            </a:r>
            <a:r>
              <a:rPr lang="he-IL" dirty="0"/>
              <a:t> של מחלקת </a:t>
            </a:r>
            <a:r>
              <a:rPr lang="en-US" dirty="0"/>
              <a:t>object</a:t>
            </a:r>
            <a:r>
              <a:rPr lang="he-IL" dirty="0"/>
              <a:t>.</a:t>
            </a:r>
          </a:p>
          <a:p>
            <a:pPr marL="285750" indent="-285750">
              <a:buFont typeface="Wingdings" panose="05000000000000000000" pitchFamily="2" charset="2"/>
              <a:buChar char="v"/>
            </a:pPr>
            <a:r>
              <a:rPr lang="he-IL" dirty="0"/>
              <a:t>המתודה </a:t>
            </a:r>
            <a:r>
              <a:rPr lang="en-US" dirty="0" err="1"/>
              <a:t>ToString</a:t>
            </a:r>
            <a:r>
              <a:rPr lang="he-IL" dirty="0"/>
              <a:t> נקראת באופן שקוף למתכנת כאשר משתמשים ב </a:t>
            </a:r>
            <a:r>
              <a:rPr lang="en-US" dirty="0" err="1"/>
              <a:t>Console.Write</a:t>
            </a:r>
            <a:endParaRPr lang="he-IL" dirty="0"/>
          </a:p>
        </p:txBody>
      </p:sp>
      <p:sp>
        <p:nvSpPr>
          <p:cNvPr id="15" name="Rectangle 14">
            <a:extLst>
              <a:ext uri="{FF2B5EF4-FFF2-40B4-BE49-F238E27FC236}">
                <a16:creationId xmlns:a16="http://schemas.microsoft.com/office/drawing/2014/main" id="{F4C86E81-4E4F-4F24-94A0-D24CECB0E9A3}"/>
              </a:ext>
            </a:extLst>
          </p:cNvPr>
          <p:cNvSpPr/>
          <p:nvPr/>
        </p:nvSpPr>
        <p:spPr>
          <a:xfrm>
            <a:off x="430640" y="3356992"/>
            <a:ext cx="5542792" cy="41868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Title 1">
            <a:extLst>
              <a:ext uri="{FF2B5EF4-FFF2-40B4-BE49-F238E27FC236}">
                <a16:creationId xmlns:a16="http://schemas.microsoft.com/office/drawing/2014/main" id="{A0EF8586-13FA-44B3-809A-AF208D78ACA6}"/>
              </a:ext>
            </a:extLst>
          </p:cNvPr>
          <p:cNvSpPr>
            <a:spLocks noGrp="1"/>
          </p:cNvSpPr>
          <p:nvPr>
            <p:ph type="title"/>
          </p:nvPr>
        </p:nvSpPr>
        <p:spPr>
          <a:xfrm>
            <a:off x="430640" y="111299"/>
            <a:ext cx="7595928" cy="604592"/>
          </a:xfrm>
          <a:solidFill>
            <a:schemeClr val="bg1"/>
          </a:solidFill>
        </p:spPr>
        <p:txBody>
          <a:bodyPr>
            <a:noAutofit/>
          </a:bodyPr>
          <a:lstStyle/>
          <a:p>
            <a:r>
              <a:rPr lang="he-IL" sz="3200" dirty="0"/>
              <a:t>המתודה </a:t>
            </a:r>
            <a:r>
              <a:rPr lang="en-US" sz="3200" dirty="0"/>
              <a:t>TOSTRING()</a:t>
            </a:r>
            <a:r>
              <a:rPr lang="he-IL" sz="3200" dirty="0"/>
              <a:t> של מחלקת </a:t>
            </a:r>
            <a:r>
              <a:rPr lang="en-US" sz="3200" dirty="0"/>
              <a:t>OBJECT</a:t>
            </a:r>
            <a:endParaRPr lang="he-IL" sz="3200" dirty="0"/>
          </a:p>
        </p:txBody>
      </p:sp>
    </p:spTree>
    <p:extLst>
      <p:ext uri="{BB962C8B-B14F-4D97-AF65-F5344CB8AC3E}">
        <p14:creationId xmlns:p14="http://schemas.microsoft.com/office/powerpoint/2010/main" val="9213644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הסבר מלבני מעוגל 17"/>
          <p:cNvSpPr/>
          <p:nvPr/>
        </p:nvSpPr>
        <p:spPr bwMode="auto">
          <a:xfrm rot="10800000" flipV="1">
            <a:off x="4932036" y="1533332"/>
            <a:ext cx="3969151" cy="1823660"/>
          </a:xfrm>
          <a:prstGeom prst="wedgeRoundRectCallout">
            <a:avLst>
              <a:gd name="adj1" fmla="val 70059"/>
              <a:gd name="adj2" fmla="val 6134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b="1" dirty="0"/>
              <a:t>טיפ קטן:</a:t>
            </a:r>
          </a:p>
          <a:p>
            <a:r>
              <a:rPr lang="he-IL" dirty="0"/>
              <a:t>כשרושמים </a:t>
            </a:r>
            <a:r>
              <a:rPr lang="en-US" dirty="0"/>
              <a:t>public override</a:t>
            </a:r>
            <a:r>
              <a:rPr lang="he-IL" dirty="0"/>
              <a:t> ואז רווח נפתחת באופן אוטומטי רשימה של כל המתודות הניתנות לדריסה על פי הירושה של אותה מחלקה</a:t>
            </a:r>
          </a:p>
        </p:txBody>
      </p:sp>
      <p:sp>
        <p:nvSpPr>
          <p:cNvPr id="4" name="Rectangle 3"/>
          <p:cNvSpPr/>
          <p:nvPr/>
        </p:nvSpPr>
        <p:spPr>
          <a:xfrm>
            <a:off x="467544" y="1609416"/>
            <a:ext cx="7524328" cy="5790816"/>
          </a:xfrm>
          <a:prstGeom prst="rect">
            <a:avLst/>
          </a:prstGeom>
        </p:spPr>
        <p:txBody>
          <a:bodyPr wrap="square">
            <a:spAutoFit/>
          </a:bodyPr>
          <a:lstStyle/>
          <a:p>
            <a:pPr algn="l" rtl="0">
              <a:lnSpc>
                <a:spcPct val="115000"/>
              </a:lnSpc>
              <a:spcAft>
                <a:spcPts val="0"/>
              </a:spcAft>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private</a:t>
            </a: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x;</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private</a:t>
            </a: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y;</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x,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y)</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this</a:t>
            </a:r>
            <a:r>
              <a:rPr lang="en-US" sz="1400" dirty="0" err="1">
                <a:solidFill>
                  <a:srgbClr val="000000"/>
                </a:solidFill>
                <a:highlight>
                  <a:srgbClr val="FFFFFF"/>
                </a:highlight>
                <a:latin typeface="Consolas"/>
                <a:ea typeface="Calibri"/>
                <a:cs typeface="Arial"/>
              </a:rPr>
              <a:t>.x</a:t>
            </a:r>
            <a:r>
              <a:rPr lang="en-US" sz="1400" dirty="0">
                <a:solidFill>
                  <a:srgbClr val="000000"/>
                </a:solidFill>
                <a:highlight>
                  <a:srgbClr val="FFFFFF"/>
                </a:highlight>
                <a:latin typeface="Consolas"/>
                <a:ea typeface="Calibri"/>
                <a:cs typeface="Arial"/>
              </a:rPr>
              <a:t> = x; </a:t>
            </a:r>
            <a:r>
              <a:rPr lang="en-US" sz="1400" dirty="0" err="1">
                <a:solidFill>
                  <a:srgbClr val="0000FF"/>
                </a:solidFill>
                <a:highlight>
                  <a:srgbClr val="FFFFFF"/>
                </a:highlight>
                <a:latin typeface="Consolas"/>
                <a:ea typeface="Calibri"/>
                <a:cs typeface="Arial"/>
              </a:rPr>
              <a:t>this</a:t>
            </a:r>
            <a:r>
              <a:rPr lang="en-US" sz="1400" dirty="0" err="1">
                <a:solidFill>
                  <a:srgbClr val="000000"/>
                </a:solidFill>
                <a:highlight>
                  <a:srgbClr val="FFFFFF"/>
                </a:highlight>
                <a:latin typeface="Consolas"/>
                <a:ea typeface="Calibri"/>
                <a:cs typeface="Arial"/>
              </a:rPr>
              <a:t>.y</a:t>
            </a:r>
            <a:r>
              <a:rPr lang="en-US" sz="1400" dirty="0">
                <a:solidFill>
                  <a:srgbClr val="000000"/>
                </a:solidFill>
                <a:highlight>
                  <a:srgbClr val="FFFFFF"/>
                </a:highlight>
                <a:latin typeface="Consolas"/>
                <a:ea typeface="Calibri"/>
                <a:cs typeface="Arial"/>
              </a:rPr>
              <a:t> = y;}</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FF"/>
                </a:highlight>
                <a:latin typeface="Consolas"/>
                <a:ea typeface="Calibri"/>
                <a:cs typeface="Arial"/>
              </a:rPr>
              <a:t>public</a:t>
            </a:r>
            <a:r>
              <a:rPr lang="en-US" sz="1400" b="1" dirty="0">
                <a:solidFill>
                  <a:srgbClr val="000000"/>
                </a:solidFill>
                <a:highlight>
                  <a:srgbClr val="FFFFFF"/>
                </a:highlight>
                <a:latin typeface="Consolas"/>
                <a:ea typeface="Calibri"/>
                <a:cs typeface="Arial"/>
              </a:rPr>
              <a:t> </a:t>
            </a:r>
            <a:r>
              <a:rPr lang="en-US" sz="1400" b="1" dirty="0">
                <a:solidFill>
                  <a:srgbClr val="0000FF"/>
                </a:solidFill>
                <a:highlight>
                  <a:srgbClr val="FFFFFF"/>
                </a:highlight>
                <a:latin typeface="Consolas"/>
                <a:ea typeface="Calibri"/>
                <a:cs typeface="Arial"/>
              </a:rPr>
              <a:t>override</a:t>
            </a:r>
            <a:r>
              <a:rPr lang="en-US" sz="1400" b="1"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ToString</a:t>
            </a: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"x = "</a:t>
            </a:r>
            <a:r>
              <a:rPr lang="en-US" sz="1400" dirty="0">
                <a:solidFill>
                  <a:srgbClr val="000000"/>
                </a:solidFill>
                <a:highlight>
                  <a:srgbClr val="FFFFFF"/>
                </a:highlight>
                <a:latin typeface="Consolas"/>
                <a:ea typeface="Calibri"/>
                <a:cs typeface="Arial"/>
              </a:rPr>
              <a:t> + x + </a:t>
            </a:r>
            <a:r>
              <a:rPr lang="en-US" sz="1400" dirty="0">
                <a:solidFill>
                  <a:srgbClr val="A31515"/>
                </a:solidFill>
                <a:highlight>
                  <a:srgbClr val="FFFFFF"/>
                </a:highlight>
                <a:latin typeface="Consolas"/>
                <a:ea typeface="Calibri"/>
                <a:cs typeface="Arial"/>
              </a:rPr>
              <a:t>", y</a:t>
            </a:r>
            <a:r>
              <a:rPr lang="he-IL" sz="1400" dirty="0">
                <a:solidFill>
                  <a:srgbClr val="A31515"/>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 "</a:t>
            </a:r>
            <a:r>
              <a:rPr lang="en-US" sz="1400" dirty="0">
                <a:solidFill>
                  <a:srgbClr val="000000"/>
                </a:solidFill>
                <a:highlight>
                  <a:srgbClr val="FFFFFF"/>
                </a:highlight>
                <a:latin typeface="Consolas"/>
                <a:ea typeface="Calibri"/>
                <a:cs typeface="Arial"/>
              </a:rPr>
              <a:t> + y;}</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x = 8; </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x.ToString</a:t>
            </a:r>
            <a:r>
              <a:rPr lang="en-US" sz="1400" dirty="0">
                <a:solidFill>
                  <a:srgbClr val="008000"/>
                </a:solidFill>
                <a:highlight>
                  <a:srgbClr val="FFFFFF"/>
                </a:highlight>
                <a:latin typeface="Consolas"/>
                <a:ea typeface="Calibri"/>
                <a:cs typeface="Arial"/>
              </a:rPr>
              <a:t>() --&gt; 8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str</a:t>
            </a:r>
            <a:r>
              <a:rPr lang="en-US" sz="1400" dirty="0">
                <a:solidFill>
                  <a:srgbClr val="000000"/>
                </a:solidFill>
                <a:highlight>
                  <a:srgbClr val="FFFFFF"/>
                </a:highlight>
                <a:latin typeface="Consolas"/>
                <a:ea typeface="Calibri"/>
                <a:cs typeface="Arial"/>
              </a:rPr>
              <a:t> = </a:t>
            </a:r>
            <a:r>
              <a:rPr lang="en-US" sz="1400" dirty="0">
                <a:solidFill>
                  <a:srgbClr val="A31515"/>
                </a:solidFill>
                <a:highlight>
                  <a:srgbClr val="FFFFFF"/>
                </a:highlight>
                <a:latin typeface="Consolas"/>
                <a:ea typeface="Calibri"/>
                <a:cs typeface="Arial"/>
              </a:rPr>
              <a:t>"</a:t>
            </a:r>
            <a:r>
              <a:rPr lang="en-US" sz="1400" dirty="0" err="1">
                <a:solidFill>
                  <a:srgbClr val="A31515"/>
                </a:solidFill>
                <a:highlight>
                  <a:srgbClr val="FFFFFF"/>
                </a:highlight>
                <a:latin typeface="Consolas"/>
                <a:ea typeface="Calibri"/>
                <a:cs typeface="Arial"/>
              </a:rPr>
              <a:t>abc</a:t>
            </a:r>
            <a:r>
              <a:rPr lang="en-US" sz="1400" dirty="0">
                <a:solidFill>
                  <a:srgbClr val="A31515"/>
                </a:solidFill>
                <a:highlight>
                  <a:srgbClr val="FFFFFF"/>
                </a:highlight>
                <a:latin typeface="Consolas"/>
                <a:ea typeface="Calibri"/>
                <a:cs typeface="Arial"/>
              </a:rPr>
              <a:t>"</a:t>
            </a:r>
            <a:r>
              <a:rPr lang="en-US" sz="1400" dirty="0">
                <a:solidFill>
                  <a:srgbClr val="000000"/>
                </a:solidFill>
                <a:highlight>
                  <a:srgbClr val="FFFFFF"/>
                </a:highlight>
                <a:latin typeface="Consolas"/>
                <a:ea typeface="Calibri"/>
                <a:cs typeface="Arial"/>
              </a:rPr>
              <a:t>; </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str.ToString</a:t>
            </a:r>
            <a:r>
              <a:rPr lang="en-US" sz="1400" dirty="0">
                <a:solidFill>
                  <a:srgbClr val="008000"/>
                </a:solidFill>
                <a:highlight>
                  <a:srgbClr val="FFFFFF"/>
                </a:highlight>
                <a:latin typeface="Consolas"/>
                <a:ea typeface="Calibri"/>
                <a:cs typeface="Arial"/>
              </a:rPr>
              <a:t>() --&gt; </a:t>
            </a:r>
            <a:r>
              <a:rPr lang="en-US" sz="1400" dirty="0" err="1">
                <a:solidFill>
                  <a:srgbClr val="008000"/>
                </a:solidFill>
                <a:highlight>
                  <a:srgbClr val="FFFFFF"/>
                </a:highlight>
                <a:latin typeface="Consolas"/>
                <a:ea typeface="Calibri"/>
                <a:cs typeface="Arial"/>
              </a:rPr>
              <a:t>abc</a:t>
            </a:r>
            <a:r>
              <a:rPr lang="en-US" sz="1400" dirty="0">
                <a:solidFill>
                  <a:srgbClr val="008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a:t>
            </a:r>
            <a:r>
              <a:rPr lang="en-US" sz="1400" dirty="0">
                <a:solidFill>
                  <a:srgbClr val="000000"/>
                </a:solidFill>
                <a:highlight>
                  <a:srgbClr val="FFFFFF"/>
                </a:highlight>
                <a:latin typeface="Consolas"/>
                <a:ea typeface="Calibri"/>
                <a:cs typeface="Arial"/>
              </a:rPr>
              <a:t>(2, 4);</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 </a:t>
            </a:r>
            <a:r>
              <a:rPr lang="en-US" sz="1400" dirty="0">
                <a:solidFill>
                  <a:srgbClr val="008000"/>
                </a:solidFill>
                <a:highlight>
                  <a:srgbClr val="FFFFFF"/>
                </a:highlight>
                <a:latin typeface="Consolas"/>
                <a:ea typeface="Calibri"/>
                <a:cs typeface="Arial"/>
              </a:rPr>
              <a:t>//x = 2, y</a:t>
            </a:r>
            <a:r>
              <a:rPr lang="he-IL" sz="1400" dirty="0">
                <a:solidFill>
                  <a:srgbClr val="008000"/>
                </a:solidFill>
                <a:highlight>
                  <a:srgbClr val="FFFFFF"/>
                </a:highlight>
                <a:latin typeface="Consolas"/>
                <a:ea typeface="Calibri"/>
                <a:cs typeface="Arial"/>
              </a:rPr>
              <a:t> </a:t>
            </a:r>
            <a:r>
              <a:rPr lang="en-US" sz="1400" dirty="0">
                <a:solidFill>
                  <a:srgbClr val="008000"/>
                </a:solidFill>
                <a:highlight>
                  <a:srgbClr val="FFFFFF"/>
                </a:highlight>
                <a:latin typeface="Consolas"/>
                <a:ea typeface="Calibri"/>
                <a:cs typeface="Arial"/>
              </a:rPr>
              <a:t>= 4</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r>
              <a:rPr lang="en-US" sz="1400" dirty="0">
                <a:solidFill>
                  <a:srgbClr val="008000"/>
                </a:solidFill>
                <a:highlight>
                  <a:srgbClr val="FFFFFF"/>
                </a:highlight>
                <a:latin typeface="Consolas"/>
                <a:ea typeface="Calibri"/>
                <a:cs typeface="Arial"/>
              </a:rPr>
              <a:t>//if </a:t>
            </a:r>
            <a:r>
              <a:rPr lang="en-US" sz="1400" dirty="0" err="1">
                <a:solidFill>
                  <a:srgbClr val="008000"/>
                </a:solidFill>
                <a:highlight>
                  <a:srgbClr val="FFFFFF"/>
                </a:highlight>
                <a:latin typeface="Consolas"/>
                <a:ea typeface="Calibri"/>
                <a:cs typeface="Arial"/>
              </a:rPr>
              <a:t>ToString</a:t>
            </a:r>
            <a:r>
              <a:rPr lang="en-US" sz="1400" dirty="0">
                <a:solidFill>
                  <a:srgbClr val="008000"/>
                </a:solidFill>
                <a:highlight>
                  <a:srgbClr val="FFFFFF"/>
                </a:highlight>
                <a:latin typeface="Consolas"/>
                <a:ea typeface="Calibri"/>
                <a:cs typeface="Arial"/>
              </a:rPr>
              <a:t> was not </a:t>
            </a:r>
            <a:r>
              <a:rPr lang="en-US" sz="1400" dirty="0" err="1">
                <a:solidFill>
                  <a:srgbClr val="008000"/>
                </a:solidFill>
                <a:highlight>
                  <a:srgbClr val="FFFFFF"/>
                </a:highlight>
                <a:latin typeface="Consolas"/>
                <a:ea typeface="Calibri"/>
                <a:cs typeface="Arial"/>
              </a:rPr>
              <a:t>overriden</a:t>
            </a:r>
            <a:r>
              <a:rPr lang="en-US" sz="1400" dirty="0">
                <a:solidFill>
                  <a:srgbClr val="008000"/>
                </a:solidFill>
                <a:highlight>
                  <a:srgbClr val="FFFFFF"/>
                </a:highlight>
                <a:latin typeface="Consolas"/>
                <a:ea typeface="Calibri"/>
                <a:cs typeface="Arial"/>
              </a:rPr>
              <a:t> the </a:t>
            </a:r>
            <a:r>
              <a:rPr lang="en-US" sz="1400" dirty="0" err="1">
                <a:solidFill>
                  <a:srgbClr val="008000"/>
                </a:solidFill>
                <a:highlight>
                  <a:srgbClr val="FFFFFF"/>
                </a:highlight>
                <a:latin typeface="Consolas"/>
                <a:ea typeface="Calibri"/>
                <a:cs typeface="Arial"/>
              </a:rPr>
              <a:t>the</a:t>
            </a:r>
            <a:r>
              <a:rPr lang="en-US" sz="1400" dirty="0">
                <a:solidFill>
                  <a:srgbClr val="008000"/>
                </a:solidFill>
                <a:highlight>
                  <a:srgbClr val="FFFFFF"/>
                </a:highlight>
                <a:latin typeface="Consolas"/>
                <a:ea typeface="Calibri"/>
                <a:cs typeface="Arial"/>
              </a:rPr>
              <a:t> output was --&gt; Ex92.A</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a:p>
            <a:pPr algn="l" rtl="0">
              <a:lnSpc>
                <a:spcPct val="115000"/>
              </a:lnSpc>
              <a:spcAft>
                <a:spcPts val="0"/>
              </a:spcAft>
            </a:pPr>
            <a:r>
              <a:rPr lang="en-US" sz="1400" dirty="0">
                <a:solidFill>
                  <a:srgbClr val="000000"/>
                </a:solidFill>
                <a:highlight>
                  <a:srgbClr val="FFFFFF"/>
                </a:highlight>
                <a:latin typeface="Consolas"/>
                <a:ea typeface="Calibri"/>
                <a:cs typeface="Arial"/>
              </a:rPr>
              <a:t>    }</a:t>
            </a:r>
            <a:endParaRPr lang="en-US" dirty="0">
              <a:latin typeface="Calibri"/>
              <a:ea typeface="Calibri"/>
              <a:cs typeface="Arial"/>
            </a:endParaRPr>
          </a:p>
        </p:txBody>
      </p:sp>
      <p:sp>
        <p:nvSpPr>
          <p:cNvPr id="7" name="הסבר מלבני מעוגל 17"/>
          <p:cNvSpPr/>
          <p:nvPr/>
        </p:nvSpPr>
        <p:spPr bwMode="auto">
          <a:xfrm rot="10800000" flipV="1">
            <a:off x="4932037" y="3717032"/>
            <a:ext cx="3969152" cy="1080120"/>
          </a:xfrm>
          <a:prstGeom prst="wedgeRoundRectCallout">
            <a:avLst>
              <a:gd name="adj1" fmla="val 57425"/>
              <a:gd name="adj2" fmla="val 11267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b="1" dirty="0"/>
              <a:t>טיפ קטן:</a:t>
            </a:r>
          </a:p>
          <a:p>
            <a:r>
              <a:rPr lang="he-IL" dirty="0"/>
              <a:t>כשנעמוד עם העכבר בזמן </a:t>
            </a:r>
            <a:r>
              <a:rPr lang="en-US" dirty="0"/>
              <a:t>debug</a:t>
            </a:r>
            <a:r>
              <a:rPr lang="he-IL" dirty="0"/>
              <a:t> על אובייקט מוצג ה </a:t>
            </a:r>
            <a:r>
              <a:rPr lang="en-US" dirty="0" err="1"/>
              <a:t>ToString</a:t>
            </a:r>
            <a:r>
              <a:rPr lang="he-IL" dirty="0"/>
              <a:t> שלו</a:t>
            </a:r>
          </a:p>
        </p:txBody>
      </p:sp>
      <p:sp>
        <p:nvSpPr>
          <p:cNvPr id="5" name="כותרת 4"/>
          <p:cNvSpPr>
            <a:spLocks noGrp="1"/>
          </p:cNvSpPr>
          <p:nvPr>
            <p:ph type="title"/>
          </p:nvPr>
        </p:nvSpPr>
        <p:spPr/>
        <p:txBody>
          <a:bodyPr/>
          <a:lstStyle/>
          <a:p>
            <a:r>
              <a:rPr lang="he-IL" dirty="0"/>
              <a:t>דוגמת דריסה של </a:t>
            </a:r>
            <a:r>
              <a:rPr lang="en-US" dirty="0" err="1"/>
              <a:t>tostring</a:t>
            </a:r>
            <a:endParaRPr lang="he-IL" dirty="0"/>
          </a:p>
        </p:txBody>
      </p:sp>
      <p:sp>
        <p:nvSpPr>
          <p:cNvPr id="2" name="Slide Number Placeholder 1"/>
          <p:cNvSpPr>
            <a:spLocks noGrp="1"/>
          </p:cNvSpPr>
          <p:nvPr>
            <p:ph type="sldNum" sz="quarter" idx="12"/>
          </p:nvPr>
        </p:nvSpPr>
        <p:spPr/>
        <p:txBody>
          <a:bodyPr/>
          <a:lstStyle/>
          <a:p>
            <a:fld id="{1E4D7292-AD41-4745-A56F-5FB7769147B4}" type="slidenum">
              <a:rPr lang="he-IL" smtClean="0"/>
              <a:t>91</a:t>
            </a:fld>
            <a:endParaRPr lang="he-IL"/>
          </a:p>
        </p:txBody>
      </p:sp>
      <p:sp>
        <p:nvSpPr>
          <p:cNvPr id="9" name="תרשים זרימה: קלט ידני 8"/>
          <p:cNvSpPr/>
          <p:nvPr/>
        </p:nvSpPr>
        <p:spPr>
          <a:xfrm>
            <a:off x="6960619" y="5085184"/>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Solid27</a:t>
            </a:r>
          </a:p>
        </p:txBody>
      </p:sp>
    </p:spTree>
    <p:extLst>
      <p:ext uri="{BB962C8B-B14F-4D97-AF65-F5344CB8AC3E}">
        <p14:creationId xmlns:p14="http://schemas.microsoft.com/office/powerpoint/2010/main" val="321421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מצא את ההבדלים...</a:t>
            </a:r>
          </a:p>
        </p:txBody>
      </p:sp>
      <p:sp>
        <p:nvSpPr>
          <p:cNvPr id="3" name="מציין מיקום תוכן 2"/>
          <p:cNvSpPr>
            <a:spLocks noGrp="1"/>
          </p:cNvSpPr>
          <p:nvPr>
            <p:ph idx="1"/>
          </p:nvPr>
        </p:nvSpPr>
        <p:spPr>
          <a:xfrm>
            <a:off x="645368" y="1609416"/>
            <a:ext cx="7239000" cy="2035608"/>
          </a:xfrm>
          <a:solidFill>
            <a:schemeClr val="accent6">
              <a:lumMod val="40000"/>
              <a:lumOff val="60000"/>
            </a:schemeClr>
          </a:solidFill>
        </p:spPr>
        <p:txBody>
          <a:bodyPr>
            <a:normAutofit fontScale="92500" lnSpcReduction="20000"/>
          </a:bodyPr>
          <a:lstStyle/>
          <a:p>
            <a:pPr marL="0" indent="0" algn="l" rtl="0">
              <a:buNone/>
            </a:pPr>
            <a:r>
              <a:rPr lang="en-US" dirty="0"/>
              <a:t>public Class a {…</a:t>
            </a:r>
          </a:p>
          <a:p>
            <a:pPr marL="0" indent="0" algn="l" rtl="0">
              <a:buNone/>
            </a:pPr>
            <a:r>
              <a:rPr lang="en-US" dirty="0"/>
              <a:t>public </a:t>
            </a:r>
            <a:r>
              <a:rPr lang="en-US" b="1" dirty="0">
                <a:effectLst>
                  <a:outerShdw blurRad="38100" dist="38100" dir="2700000" algn="tl">
                    <a:srgbClr val="000000">
                      <a:alpha val="43137"/>
                    </a:srgbClr>
                  </a:outerShdw>
                </a:effectLst>
              </a:rPr>
              <a:t>override</a:t>
            </a:r>
            <a:r>
              <a:rPr lang="en-US" dirty="0">
                <a:effectLst>
                  <a:outerShdw blurRad="38100" dist="38100" dir="2700000" algn="tl">
                    <a:srgbClr val="000000">
                      <a:alpha val="43137"/>
                    </a:srgbClr>
                  </a:outerShdw>
                </a:effectLst>
              </a:rPr>
              <a:t> </a:t>
            </a:r>
            <a:r>
              <a:rPr lang="en-US" dirty="0"/>
              <a:t>string </a:t>
            </a:r>
            <a:r>
              <a:rPr lang="en-US" dirty="0" err="1"/>
              <a:t>ToString</a:t>
            </a:r>
            <a:r>
              <a:rPr lang="en-US" dirty="0"/>
              <a:t>()  { return … ;}  }</a:t>
            </a:r>
          </a:p>
          <a:p>
            <a:pPr marL="0" indent="0" algn="l" rtl="0">
              <a:buNone/>
            </a:pPr>
            <a:endParaRPr lang="en-US" dirty="0"/>
          </a:p>
          <a:p>
            <a:pPr marL="0" indent="0" algn="l" rtl="0">
              <a:buNone/>
            </a:pPr>
            <a:r>
              <a:rPr lang="en-US" dirty="0"/>
              <a:t>A </a:t>
            </a:r>
            <a:r>
              <a:rPr lang="en-US" dirty="0" err="1"/>
              <a:t>a</a:t>
            </a:r>
            <a:r>
              <a:rPr lang="en-US" dirty="0"/>
              <a:t> = new A();</a:t>
            </a:r>
          </a:p>
          <a:p>
            <a:pPr marL="0" indent="0" algn="l" rtl="0">
              <a:buNone/>
            </a:pPr>
            <a:r>
              <a:rPr lang="en-US" dirty="0" err="1"/>
              <a:t>Console.WriteLine</a:t>
            </a:r>
            <a:r>
              <a:rPr lang="en-US" dirty="0"/>
              <a:t>(a);</a:t>
            </a:r>
            <a:endParaRPr lang="he-IL" dirty="0"/>
          </a:p>
        </p:txBody>
      </p:sp>
      <p:sp>
        <p:nvSpPr>
          <p:cNvPr id="5" name="מציין מיקום תוכן 2"/>
          <p:cNvSpPr txBox="1">
            <a:spLocks/>
          </p:cNvSpPr>
          <p:nvPr/>
        </p:nvSpPr>
        <p:spPr>
          <a:xfrm>
            <a:off x="609600" y="3789040"/>
            <a:ext cx="7239000" cy="2819096"/>
          </a:xfrm>
          <a:prstGeom prst="rect">
            <a:avLst/>
          </a:prstGeom>
          <a:solidFill>
            <a:schemeClr val="accent2">
              <a:lumMod val="40000"/>
              <a:lumOff val="60000"/>
            </a:schemeClr>
          </a:solidFill>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buFont typeface="Wingdings 2"/>
              <a:buNone/>
            </a:pPr>
            <a:r>
              <a:rPr lang="en-US" sz="2400" dirty="0"/>
              <a:t>public Class a  {…</a:t>
            </a:r>
          </a:p>
          <a:p>
            <a:pPr marL="0" indent="0" algn="l" rtl="0">
              <a:buFont typeface="Wingdings 2"/>
              <a:buNone/>
            </a:pPr>
            <a:r>
              <a:rPr lang="en-US" sz="2400" dirty="0"/>
              <a:t>public string </a:t>
            </a:r>
            <a:r>
              <a:rPr lang="en-US" sz="2400" dirty="0" err="1"/>
              <a:t>ToString</a:t>
            </a:r>
            <a:r>
              <a:rPr lang="en-US" sz="2400" dirty="0"/>
              <a:t>()  { return …}   }</a:t>
            </a:r>
          </a:p>
          <a:p>
            <a:pPr marL="0" indent="0" algn="l" rtl="0">
              <a:buFont typeface="Wingdings 2"/>
              <a:buNone/>
            </a:pPr>
            <a:endParaRPr lang="en-US" sz="2400" dirty="0"/>
          </a:p>
          <a:p>
            <a:pPr marL="0" indent="0" algn="l" rtl="0">
              <a:buFont typeface="Wingdings 2"/>
              <a:buNone/>
            </a:pPr>
            <a:r>
              <a:rPr lang="en-US" sz="2400" dirty="0"/>
              <a:t>A </a:t>
            </a:r>
            <a:r>
              <a:rPr lang="en-US" sz="2400" dirty="0" err="1"/>
              <a:t>a</a:t>
            </a:r>
            <a:r>
              <a:rPr lang="en-US" sz="2400" dirty="0"/>
              <a:t> = new A();</a:t>
            </a:r>
          </a:p>
          <a:p>
            <a:pPr marL="0" indent="0" algn="l" rtl="0">
              <a:buFont typeface="Wingdings 2"/>
              <a:buNone/>
            </a:pPr>
            <a:r>
              <a:rPr lang="en-US" sz="2400" dirty="0" err="1"/>
              <a:t>Console.WriteLine</a:t>
            </a:r>
            <a:r>
              <a:rPr lang="en-US" sz="2400" dirty="0"/>
              <a:t>(a);</a:t>
            </a:r>
          </a:p>
          <a:p>
            <a:pPr marL="0" indent="0" algn="l" rtl="0">
              <a:buFont typeface="Wingdings 2"/>
              <a:buNone/>
            </a:pPr>
            <a:r>
              <a:rPr lang="en-US" sz="2400" dirty="0" err="1"/>
              <a:t>Console.WriteLine</a:t>
            </a:r>
            <a:r>
              <a:rPr lang="en-US" sz="2400" dirty="0"/>
              <a:t>(</a:t>
            </a:r>
            <a:r>
              <a:rPr lang="en-US" sz="2400" dirty="0" err="1"/>
              <a:t>a.ToString</a:t>
            </a:r>
            <a:r>
              <a:rPr lang="en-US" sz="2400" dirty="0"/>
              <a:t>());</a:t>
            </a:r>
            <a:endParaRPr lang="he-IL" sz="2400" dirty="0"/>
          </a:p>
        </p:txBody>
      </p:sp>
      <p:sp>
        <p:nvSpPr>
          <p:cNvPr id="6" name="הסבר מלבני מעוגל 17"/>
          <p:cNvSpPr/>
          <p:nvPr/>
        </p:nvSpPr>
        <p:spPr bwMode="auto">
          <a:xfrm>
            <a:off x="6228184" y="2312876"/>
            <a:ext cx="1800200" cy="792088"/>
          </a:xfrm>
          <a:prstGeom prst="wedgeRoundRectCallout">
            <a:avLst>
              <a:gd name="adj1" fmla="val -185347"/>
              <a:gd name="adj2" fmla="val 6334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t>יודפס מה שהוגדר ב </a:t>
            </a:r>
            <a:r>
              <a:rPr lang="en-US" sz="1600" dirty="0" err="1"/>
              <a:t>ToString</a:t>
            </a:r>
            <a:endParaRPr lang="he-IL" sz="1600" dirty="0"/>
          </a:p>
        </p:txBody>
      </p:sp>
      <p:sp>
        <p:nvSpPr>
          <p:cNvPr id="7" name="הסבר מלבני מעוגל 17"/>
          <p:cNvSpPr/>
          <p:nvPr/>
        </p:nvSpPr>
        <p:spPr bwMode="auto">
          <a:xfrm>
            <a:off x="6228184" y="3193774"/>
            <a:ext cx="1800200" cy="883298"/>
          </a:xfrm>
          <a:prstGeom prst="wedgeRoundRectCallout">
            <a:avLst>
              <a:gd name="adj1" fmla="val -166239"/>
              <a:gd name="adj2" fmla="val 8107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t>כשאין </a:t>
            </a:r>
            <a:r>
              <a:rPr lang="en-US" sz="1600" dirty="0"/>
              <a:t>override</a:t>
            </a:r>
            <a:endParaRPr lang="he-IL" sz="1600" dirty="0"/>
          </a:p>
          <a:p>
            <a:r>
              <a:rPr lang="he-IL" sz="1600" dirty="0"/>
              <a:t>המשמעות היא כמו </a:t>
            </a:r>
            <a:r>
              <a:rPr lang="en-US" sz="1600" dirty="0"/>
              <a:t>new</a:t>
            </a:r>
            <a:endParaRPr lang="he-IL" sz="1600" dirty="0"/>
          </a:p>
        </p:txBody>
      </p:sp>
      <p:sp>
        <p:nvSpPr>
          <p:cNvPr id="8" name="הסבר מלבני מעוגל 17"/>
          <p:cNvSpPr/>
          <p:nvPr/>
        </p:nvSpPr>
        <p:spPr bwMode="auto">
          <a:xfrm>
            <a:off x="6300192" y="4149080"/>
            <a:ext cx="1800200" cy="1224136"/>
          </a:xfrm>
          <a:prstGeom prst="wedgeRoundRectCallout">
            <a:avLst>
              <a:gd name="adj1" fmla="val -193730"/>
              <a:gd name="adj2" fmla="val 7844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400" dirty="0"/>
              <a:t>יודפס מה שהוגדר ב </a:t>
            </a:r>
            <a:r>
              <a:rPr lang="en-US" sz="1400" dirty="0" err="1"/>
              <a:t>ToString</a:t>
            </a:r>
            <a:r>
              <a:rPr lang="he-IL" sz="1400" dirty="0"/>
              <a:t> של מחלקת ה </a:t>
            </a:r>
            <a:r>
              <a:rPr lang="en-US" sz="1400" dirty="0"/>
              <a:t>base</a:t>
            </a:r>
            <a:r>
              <a:rPr lang="he-IL" sz="1400" dirty="0"/>
              <a:t> בגלל שאין כאן קריאה מפורשת ל </a:t>
            </a:r>
            <a:r>
              <a:rPr lang="en-US" sz="1400" b="1" dirty="0" err="1"/>
              <a:t>ToString</a:t>
            </a:r>
            <a:endParaRPr lang="en-US" sz="1400" b="1" dirty="0"/>
          </a:p>
          <a:p>
            <a:endParaRPr lang="en-US" sz="1400" dirty="0"/>
          </a:p>
          <a:p>
            <a:endParaRPr lang="he-IL" sz="1400" dirty="0"/>
          </a:p>
        </p:txBody>
      </p:sp>
      <p:sp>
        <p:nvSpPr>
          <p:cNvPr id="9" name="הסבר מלבני מעוגל 17"/>
          <p:cNvSpPr/>
          <p:nvPr/>
        </p:nvSpPr>
        <p:spPr bwMode="auto">
          <a:xfrm>
            <a:off x="6322012" y="5589240"/>
            <a:ext cx="1800200" cy="864096"/>
          </a:xfrm>
          <a:prstGeom prst="wedgeRoundRectCallout">
            <a:avLst>
              <a:gd name="adj1" fmla="val -116384"/>
              <a:gd name="adj2" fmla="val 2252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t>יודפס מה שהוגדר ב </a:t>
            </a:r>
            <a:r>
              <a:rPr lang="en-US" sz="1600" dirty="0" err="1"/>
              <a:t>ToString</a:t>
            </a:r>
            <a:r>
              <a:rPr lang="he-IL" sz="1600" dirty="0"/>
              <a:t> בזכות הזימון המפורש</a:t>
            </a:r>
          </a:p>
        </p:txBody>
      </p:sp>
    </p:spTree>
    <p:extLst>
      <p:ext uri="{BB962C8B-B14F-4D97-AF65-F5344CB8AC3E}">
        <p14:creationId xmlns:p14="http://schemas.microsoft.com/office/powerpoint/2010/main" val="113645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S</a:t>
            </a:r>
            <a:r>
              <a:rPr lang="en-US" sz="5400" dirty="0"/>
              <a:t>O</a:t>
            </a:r>
            <a:r>
              <a:rPr lang="en-US" sz="2800" dirty="0"/>
              <a:t>LID- </a:t>
            </a:r>
            <a:r>
              <a:rPr lang="en-US" sz="4400" dirty="0"/>
              <a:t>OCP</a:t>
            </a:r>
            <a:r>
              <a:rPr lang="en-US" sz="2800" dirty="0"/>
              <a:t> – </a:t>
            </a:r>
            <a:r>
              <a:rPr lang="en-US" sz="4400" dirty="0" err="1"/>
              <a:t>O</a:t>
            </a:r>
            <a:r>
              <a:rPr lang="en-US" sz="2800" dirty="0" err="1"/>
              <a:t>pEN</a:t>
            </a:r>
            <a:r>
              <a:rPr lang="en-US" sz="2800" dirty="0"/>
              <a:t> </a:t>
            </a:r>
            <a:r>
              <a:rPr lang="en-US" sz="4400" dirty="0"/>
              <a:t>C</a:t>
            </a:r>
            <a:r>
              <a:rPr lang="en-US" sz="2800" dirty="0"/>
              <a:t>LOSE </a:t>
            </a:r>
            <a:r>
              <a:rPr lang="en-US" sz="4400" dirty="0"/>
              <a:t>P</a:t>
            </a:r>
            <a:r>
              <a:rPr lang="en-US" sz="2800" dirty="0"/>
              <a:t>RINCPLE </a:t>
            </a:r>
            <a:r>
              <a:rPr lang="he-IL" sz="2800" dirty="0"/>
              <a:t>  </a:t>
            </a:r>
          </a:p>
        </p:txBody>
      </p:sp>
      <p:sp>
        <p:nvSpPr>
          <p:cNvPr id="3" name="Content Placeholder 2"/>
          <p:cNvSpPr>
            <a:spLocks noGrp="1"/>
          </p:cNvSpPr>
          <p:nvPr>
            <p:ph idx="1"/>
          </p:nvPr>
        </p:nvSpPr>
        <p:spPr/>
        <p:txBody>
          <a:bodyPr>
            <a:normAutofit/>
          </a:bodyPr>
          <a:lstStyle/>
          <a:p>
            <a:r>
              <a:rPr lang="he-IL" b="1" dirty="0"/>
              <a:t>עקרון ה </a:t>
            </a:r>
            <a:r>
              <a:rPr lang="en-US" b="1" dirty="0"/>
              <a:t>OCP</a:t>
            </a:r>
            <a:r>
              <a:rPr lang="he-IL" b="1" dirty="0"/>
              <a:t> : הקוד פתוח להרחבה אבל סגור לשינויים.</a:t>
            </a:r>
          </a:p>
          <a:p>
            <a:r>
              <a:rPr lang="he-IL" dirty="0"/>
              <a:t>עיקרון זה בולט עבור המתודה </a:t>
            </a:r>
          </a:p>
          <a:p>
            <a:pPr marL="0" indent="0" algn="ctr">
              <a:buNone/>
            </a:pPr>
            <a:r>
              <a:rPr lang="en-US" sz="2400" dirty="0" err="1"/>
              <a:t>Console.WriteLine</a:t>
            </a:r>
            <a:r>
              <a:rPr lang="en-US" sz="2400" dirty="0"/>
              <a:t>(a)</a:t>
            </a:r>
            <a:r>
              <a:rPr lang="en-US" sz="2800" dirty="0">
                <a:solidFill>
                  <a:srgbClr val="000000"/>
                </a:solidFill>
                <a:highlight>
                  <a:srgbClr val="FFFFFF"/>
                </a:highlight>
                <a:latin typeface="Consolas"/>
                <a:ea typeface="Calibri"/>
              </a:rPr>
              <a:t>;</a:t>
            </a:r>
            <a:endParaRPr lang="he-IL" sz="2800" dirty="0">
              <a:solidFill>
                <a:srgbClr val="000000"/>
              </a:solidFill>
              <a:highlight>
                <a:srgbClr val="FFFFFF"/>
              </a:highlight>
              <a:latin typeface="Consolas"/>
              <a:ea typeface="Calibri"/>
            </a:endParaRPr>
          </a:p>
          <a:p>
            <a:r>
              <a:rPr lang="he-IL" sz="2800" b="1" dirty="0">
                <a:solidFill>
                  <a:srgbClr val="000000"/>
                </a:solidFill>
                <a:highlight>
                  <a:srgbClr val="FFFFFF"/>
                </a:highlight>
                <a:latin typeface="Consolas"/>
              </a:rPr>
              <a:t>אין צורך לשנות </a:t>
            </a:r>
            <a:r>
              <a:rPr lang="he-IL" sz="2800" dirty="0">
                <a:solidFill>
                  <a:srgbClr val="000000"/>
                </a:solidFill>
                <a:highlight>
                  <a:srgbClr val="FFFFFF"/>
                </a:highlight>
                <a:latin typeface="Consolas"/>
              </a:rPr>
              <a:t>את המתודה כדי שתדפיס את </a:t>
            </a:r>
            <a:r>
              <a:rPr lang="en-US" sz="2800" dirty="0">
                <a:solidFill>
                  <a:srgbClr val="000000"/>
                </a:solidFill>
                <a:highlight>
                  <a:srgbClr val="FFFFFF"/>
                </a:highlight>
                <a:latin typeface="Consolas"/>
              </a:rPr>
              <a:t>a</a:t>
            </a:r>
            <a:r>
              <a:rPr lang="he-IL" sz="2800" dirty="0">
                <a:solidFill>
                  <a:srgbClr val="000000"/>
                </a:solidFill>
                <a:highlight>
                  <a:srgbClr val="FFFFFF"/>
                </a:highlight>
                <a:latin typeface="Consolas"/>
              </a:rPr>
              <a:t> באופן הרצוי</a:t>
            </a:r>
          </a:p>
          <a:p>
            <a:r>
              <a:rPr lang="he-IL" sz="2800" dirty="0">
                <a:solidFill>
                  <a:srgbClr val="000000"/>
                </a:solidFill>
                <a:highlight>
                  <a:srgbClr val="FFFFFF"/>
                </a:highlight>
                <a:latin typeface="Consolas"/>
              </a:rPr>
              <a:t>בעזרת הפולימורפיזם (הדריסה של המתודה </a:t>
            </a:r>
            <a:r>
              <a:rPr lang="en-US" sz="2800" dirty="0" err="1">
                <a:solidFill>
                  <a:srgbClr val="000000"/>
                </a:solidFill>
                <a:highlight>
                  <a:srgbClr val="FFFFFF"/>
                </a:highlight>
                <a:latin typeface="Consolas"/>
              </a:rPr>
              <a:t>ToString</a:t>
            </a:r>
            <a:r>
              <a:rPr lang="he-IL" sz="2800" dirty="0">
                <a:solidFill>
                  <a:srgbClr val="000000"/>
                </a:solidFill>
                <a:highlight>
                  <a:srgbClr val="FFFFFF"/>
                </a:highlight>
                <a:latin typeface="Consolas"/>
              </a:rPr>
              <a:t> הוירטואלית) </a:t>
            </a:r>
            <a:r>
              <a:rPr lang="he-IL" sz="2800" b="1" dirty="0">
                <a:solidFill>
                  <a:srgbClr val="000000"/>
                </a:solidFill>
                <a:highlight>
                  <a:srgbClr val="FFFFFF"/>
                </a:highlight>
                <a:latin typeface="Consolas"/>
              </a:rPr>
              <a:t>הרחבנו</a:t>
            </a:r>
            <a:r>
              <a:rPr lang="he-IL" sz="2800" dirty="0">
                <a:solidFill>
                  <a:srgbClr val="000000"/>
                </a:solidFill>
                <a:highlight>
                  <a:srgbClr val="FFFFFF"/>
                </a:highlight>
                <a:latin typeface="Consolas"/>
              </a:rPr>
              <a:t> את צורת ההדפסה של האובייקט.</a:t>
            </a:r>
          </a:p>
          <a:p>
            <a:pPr marL="0" indent="0">
              <a:buNone/>
            </a:pPr>
            <a:endParaRPr lang="he-IL" dirty="0"/>
          </a:p>
          <a:p>
            <a:pPr marL="0" indent="0">
              <a:buNone/>
            </a:pPr>
            <a:endParaRPr lang="he-IL" dirty="0"/>
          </a:p>
        </p:txBody>
      </p:sp>
    </p:spTree>
    <p:extLst>
      <p:ext uri="{BB962C8B-B14F-4D97-AF65-F5344CB8AC3E}">
        <p14:creationId xmlns:p14="http://schemas.microsoft.com/office/powerpoint/2010/main" val="40910439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he-IL" dirty="0"/>
              <a:t>עוד ירושות</a:t>
            </a:r>
          </a:p>
        </p:txBody>
      </p:sp>
      <p:sp>
        <p:nvSpPr>
          <p:cNvPr id="3" name="כותרת משנה 2"/>
          <p:cNvSpPr>
            <a:spLocks noGrp="1"/>
          </p:cNvSpPr>
          <p:nvPr>
            <p:ph type="subTitle" idx="1"/>
          </p:nvPr>
        </p:nvSpPr>
        <p:spPr/>
        <p:txBody>
          <a:bodyPr/>
          <a:lstStyle/>
          <a:p>
            <a:endParaRPr lang="he-IL"/>
          </a:p>
        </p:txBody>
      </p:sp>
    </p:spTree>
    <p:extLst>
      <p:ext uri="{BB962C8B-B14F-4D97-AF65-F5344CB8AC3E}">
        <p14:creationId xmlns:p14="http://schemas.microsoft.com/office/powerpoint/2010/main" val="7621678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a:bodyPr>
          <a:lstStyle/>
          <a:p>
            <a:pPr eaLnBrk="1" hangingPunct="1"/>
            <a:r>
              <a:rPr lang="he-IL" altLang="he-IL" dirty="0"/>
              <a:t>מחלקה מופשטת </a:t>
            </a:r>
            <a:r>
              <a:rPr lang="en-US" altLang="he-IL" cap="none" dirty="0"/>
              <a:t>abstract </a:t>
            </a:r>
            <a:endParaRPr lang="en-US" altLang="he-IL" dirty="0"/>
          </a:p>
        </p:txBody>
      </p:sp>
      <p:sp>
        <p:nvSpPr>
          <p:cNvPr id="23557" name="Rectangle 3"/>
          <p:cNvSpPr>
            <a:spLocks noGrp="1" noChangeArrowheads="1"/>
          </p:cNvSpPr>
          <p:nvPr>
            <p:ph idx="1"/>
          </p:nvPr>
        </p:nvSpPr>
        <p:spPr/>
        <p:txBody>
          <a:bodyPr>
            <a:normAutofit fontScale="92500" lnSpcReduction="10000"/>
          </a:bodyPr>
          <a:lstStyle/>
          <a:p>
            <a:pPr eaLnBrk="1" hangingPunct="1">
              <a:lnSpc>
                <a:spcPct val="80000"/>
              </a:lnSpc>
            </a:pPr>
            <a:r>
              <a:rPr lang="he-IL" altLang="he-IL" sz="2400" dirty="0"/>
              <a:t>מחלקה שלא ניתן ליצור ממנה עצמים באופן ישיר</a:t>
            </a:r>
          </a:p>
          <a:p>
            <a:pPr>
              <a:lnSpc>
                <a:spcPct val="80000"/>
              </a:lnSpc>
            </a:pPr>
            <a:r>
              <a:rPr lang="he-IL" altLang="he-IL" sz="2400" dirty="0"/>
              <a:t>מחלקה שמהווה בסיס למחלקות אחרות</a:t>
            </a:r>
          </a:p>
          <a:p>
            <a:pPr>
              <a:lnSpc>
                <a:spcPct val="80000"/>
              </a:lnSpc>
            </a:pPr>
            <a:r>
              <a:rPr lang="he-IL" altLang="he-IL" sz="2400" dirty="0"/>
              <a:t>אפשר להגדיר בה</a:t>
            </a:r>
            <a:r>
              <a:rPr lang="en-US" altLang="he-IL" sz="2400" dirty="0"/>
              <a:t>:</a:t>
            </a:r>
          </a:p>
          <a:p>
            <a:pPr lvl="1">
              <a:lnSpc>
                <a:spcPct val="80000"/>
              </a:lnSpc>
            </a:pPr>
            <a:r>
              <a:rPr lang="he-IL" altLang="he-IL" sz="1800" dirty="0"/>
              <a:t>שדות, מאפיינים</a:t>
            </a:r>
          </a:p>
          <a:p>
            <a:pPr lvl="1">
              <a:lnSpc>
                <a:spcPct val="80000"/>
              </a:lnSpc>
            </a:pPr>
            <a:r>
              <a:rPr lang="he-IL" altLang="he-IL" sz="1800" dirty="0"/>
              <a:t>מתודות אבסטרקטיות ללא מימוש (המתודות חייבות להיות ציבוריות)</a:t>
            </a:r>
          </a:p>
          <a:p>
            <a:pPr lvl="1">
              <a:lnSpc>
                <a:spcPct val="80000"/>
              </a:lnSpc>
            </a:pPr>
            <a:r>
              <a:rPr lang="he-IL" altLang="he-IL" sz="1800" dirty="0"/>
              <a:t>מתודות רגילות (לא אבסטרקטיות) עם מימוש</a:t>
            </a:r>
            <a:endParaRPr lang="en-US" altLang="he-IL" sz="1800" dirty="0"/>
          </a:p>
          <a:p>
            <a:pPr algn="l" rtl="0" eaLnBrk="1" hangingPunct="1">
              <a:lnSpc>
                <a:spcPct val="80000"/>
              </a:lnSpc>
              <a:buFont typeface="Wingdings" pitchFamily="2" charset="2"/>
              <a:buNone/>
            </a:pPr>
            <a:endParaRPr lang="en-US" altLang="he-IL" sz="2000" b="1" dirty="0"/>
          </a:p>
          <a:p>
            <a:pPr algn="l" rtl="0" eaLnBrk="1" hangingPunct="1">
              <a:lnSpc>
                <a:spcPct val="80000"/>
              </a:lnSpc>
              <a:buFont typeface="Wingdings" pitchFamily="2" charset="2"/>
              <a:buNone/>
            </a:pPr>
            <a:r>
              <a:rPr lang="en-US" altLang="he-IL" sz="2400" b="1" dirty="0"/>
              <a:t>abstract</a:t>
            </a:r>
            <a:r>
              <a:rPr lang="en-US" altLang="he-IL" sz="2400" dirty="0"/>
              <a:t> class Animal</a:t>
            </a:r>
          </a:p>
          <a:p>
            <a:pPr algn="l" rtl="0" eaLnBrk="1" hangingPunct="1">
              <a:lnSpc>
                <a:spcPct val="80000"/>
              </a:lnSpc>
              <a:buFont typeface="Wingdings" pitchFamily="2" charset="2"/>
              <a:buNone/>
            </a:pPr>
            <a:r>
              <a:rPr lang="en-US" altLang="he-IL" sz="2400" dirty="0"/>
              <a:t>{</a:t>
            </a:r>
          </a:p>
          <a:p>
            <a:pPr algn="l" rtl="0" eaLnBrk="1" hangingPunct="1">
              <a:lnSpc>
                <a:spcPct val="80000"/>
              </a:lnSpc>
              <a:buFont typeface="Wingdings" pitchFamily="2" charset="2"/>
              <a:buNone/>
            </a:pPr>
            <a:r>
              <a:rPr lang="en-US" altLang="he-IL" sz="2400" dirty="0"/>
              <a:t>	public </a:t>
            </a:r>
            <a:r>
              <a:rPr lang="en-US" altLang="he-IL" sz="2400" b="1" dirty="0"/>
              <a:t>abstract</a:t>
            </a:r>
            <a:r>
              <a:rPr lang="en-US" altLang="he-IL" sz="2400" dirty="0"/>
              <a:t> </a:t>
            </a:r>
            <a:r>
              <a:rPr lang="en-US" altLang="he-IL" sz="2400" dirty="0" err="1"/>
              <a:t>MethodX</a:t>
            </a:r>
            <a:r>
              <a:rPr lang="en-US" altLang="he-IL" sz="2400" dirty="0"/>
              <a:t>();</a:t>
            </a:r>
          </a:p>
          <a:p>
            <a:pPr algn="l" rtl="0" eaLnBrk="1" hangingPunct="1">
              <a:lnSpc>
                <a:spcPct val="80000"/>
              </a:lnSpc>
              <a:buFont typeface="Wingdings" pitchFamily="2" charset="2"/>
              <a:buNone/>
            </a:pPr>
            <a:r>
              <a:rPr lang="en-US" altLang="he-IL" sz="2400" dirty="0"/>
              <a:t>	public </a:t>
            </a:r>
            <a:r>
              <a:rPr lang="en-US" altLang="he-IL" sz="2400" b="1" dirty="0"/>
              <a:t>abstract</a:t>
            </a:r>
            <a:r>
              <a:rPr lang="en-US" altLang="he-IL" sz="2400" dirty="0"/>
              <a:t> </a:t>
            </a:r>
            <a:r>
              <a:rPr lang="en-US" altLang="he-IL" sz="2400" dirty="0" err="1"/>
              <a:t>PropertyY</a:t>
            </a:r>
            <a:endParaRPr lang="en-US" altLang="he-IL" sz="2400" dirty="0"/>
          </a:p>
          <a:p>
            <a:pPr algn="l" rtl="0" eaLnBrk="1" hangingPunct="1">
              <a:lnSpc>
                <a:spcPct val="80000"/>
              </a:lnSpc>
              <a:buFont typeface="Wingdings" pitchFamily="2" charset="2"/>
              <a:buNone/>
            </a:pPr>
            <a:r>
              <a:rPr lang="en-US" altLang="he-IL" sz="2400" dirty="0"/>
              <a:t>	{</a:t>
            </a:r>
          </a:p>
          <a:p>
            <a:pPr algn="l" rtl="0" eaLnBrk="1" hangingPunct="1">
              <a:lnSpc>
                <a:spcPct val="80000"/>
              </a:lnSpc>
              <a:buFont typeface="Wingdings" pitchFamily="2" charset="2"/>
              <a:buNone/>
            </a:pPr>
            <a:r>
              <a:rPr lang="en-US" altLang="he-IL" sz="2400" dirty="0"/>
              <a:t>		get;</a:t>
            </a:r>
          </a:p>
          <a:p>
            <a:pPr algn="l" rtl="0" eaLnBrk="1" hangingPunct="1">
              <a:lnSpc>
                <a:spcPct val="80000"/>
              </a:lnSpc>
              <a:buFont typeface="Wingdings" pitchFamily="2" charset="2"/>
              <a:buNone/>
            </a:pPr>
            <a:r>
              <a:rPr lang="en-US" altLang="he-IL" sz="2400" dirty="0"/>
              <a:t>		set;</a:t>
            </a:r>
          </a:p>
          <a:p>
            <a:pPr algn="l" rtl="0" eaLnBrk="1" hangingPunct="1">
              <a:lnSpc>
                <a:spcPct val="80000"/>
              </a:lnSpc>
              <a:buFont typeface="Wingdings" pitchFamily="2" charset="2"/>
              <a:buNone/>
            </a:pPr>
            <a:r>
              <a:rPr lang="en-US" altLang="he-IL" sz="2400" dirty="0"/>
              <a:t>	}</a:t>
            </a:r>
          </a:p>
          <a:p>
            <a:pPr algn="l" rtl="0" eaLnBrk="1" hangingPunct="1">
              <a:lnSpc>
                <a:spcPct val="80000"/>
              </a:lnSpc>
              <a:buFont typeface="Wingdings" pitchFamily="2" charset="2"/>
              <a:buNone/>
            </a:pPr>
            <a:r>
              <a:rPr lang="en-US" altLang="he-IL" sz="2400" dirty="0"/>
              <a:t>}</a:t>
            </a:r>
          </a:p>
        </p:txBody>
      </p:sp>
      <p:sp>
        <p:nvSpPr>
          <p:cNvPr id="5" name="הסבר מלבני מעוגל 4">
            <a:extLst>
              <a:ext uri="{FF2B5EF4-FFF2-40B4-BE49-F238E27FC236}">
                <a16:creationId xmlns:a16="http://schemas.microsoft.com/office/drawing/2014/main" id="{EB6C28E7-BBC7-4BE0-BBF9-13EC18A61D93}"/>
              </a:ext>
            </a:extLst>
          </p:cNvPr>
          <p:cNvSpPr/>
          <p:nvPr/>
        </p:nvSpPr>
        <p:spPr bwMode="auto">
          <a:xfrm>
            <a:off x="4499992" y="3861048"/>
            <a:ext cx="3024336" cy="1224136"/>
          </a:xfrm>
          <a:prstGeom prst="wedgeRoundRectCallout">
            <a:avLst>
              <a:gd name="adj1" fmla="val 64866"/>
              <a:gd name="adj2" fmla="val 4724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a:r>
              <a:rPr lang="he-IL" sz="1600" b="1" dirty="0"/>
              <a:t>ב ++</a:t>
            </a:r>
            <a:r>
              <a:rPr lang="en-US" sz="1600" b="1" dirty="0"/>
              <a:t>C</a:t>
            </a:r>
            <a:r>
              <a:rPr lang="he-IL" sz="1600" b="1" dirty="0"/>
              <a:t> </a:t>
            </a:r>
            <a:r>
              <a:rPr lang="he-IL" sz="1600" dirty="0"/>
              <a:t>מחלקה הופכת למופשטת אם יש לה לפחות מתודה וירטואלית טהורה אחת.</a:t>
            </a:r>
          </a:p>
          <a:p>
            <a:pPr algn="ctr"/>
            <a:r>
              <a:rPr lang="he-IL" sz="1600" dirty="0"/>
              <a:t>	</a:t>
            </a:r>
            <a:r>
              <a:rPr lang="en-US" sz="1600" dirty="0"/>
              <a:t>void F() = 0</a:t>
            </a:r>
            <a:endParaRPr lang="he-IL" sz="1600" dirty="0"/>
          </a:p>
        </p:txBody>
      </p:sp>
    </p:spTree>
    <p:extLst>
      <p:ext uri="{BB962C8B-B14F-4D97-AF65-F5344CB8AC3E}">
        <p14:creationId xmlns:p14="http://schemas.microsoft.com/office/powerpoint/2010/main" val="6027821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דוגמא </a:t>
            </a:r>
          </a:p>
        </p:txBody>
      </p:sp>
      <p:pic>
        <p:nvPicPr>
          <p:cNvPr id="4" name="מציין מיקום תוכן 3"/>
          <p:cNvPicPr>
            <a:picLocks noGrp="1" noChangeAspect="1"/>
          </p:cNvPicPr>
          <p:nvPr>
            <p:ph idx="1"/>
          </p:nvPr>
        </p:nvPicPr>
        <p:blipFill rotWithShape="1">
          <a:blip r:embed="rId3"/>
          <a:srcRect l="6697" t="19848" r="81727" b="73942"/>
          <a:stretch/>
        </p:blipFill>
        <p:spPr>
          <a:xfrm>
            <a:off x="457200" y="320040"/>
            <a:ext cx="4295593" cy="1296144"/>
          </a:xfrm>
          <a:prstGeom prst="rect">
            <a:avLst/>
          </a:prstGeom>
          <a:ln w="28575">
            <a:solidFill>
              <a:schemeClr val="accent1"/>
            </a:solidFill>
          </a:ln>
        </p:spPr>
      </p:pic>
      <p:pic>
        <p:nvPicPr>
          <p:cNvPr id="5" name="מציין מיקום תוכן 3"/>
          <p:cNvPicPr>
            <a:picLocks noChangeAspect="1"/>
          </p:cNvPicPr>
          <p:nvPr/>
        </p:nvPicPr>
        <p:blipFill rotWithShape="1">
          <a:blip r:embed="rId3"/>
          <a:srcRect l="6608" t="25439" r="79963" b="36540"/>
          <a:stretch/>
        </p:blipFill>
        <p:spPr>
          <a:xfrm>
            <a:off x="539552" y="1810394"/>
            <a:ext cx="3168352" cy="5045894"/>
          </a:xfrm>
          <a:prstGeom prst="rect">
            <a:avLst/>
          </a:prstGeom>
          <a:ln w="19050">
            <a:solidFill>
              <a:schemeClr val="accent1"/>
            </a:solidFill>
          </a:ln>
        </p:spPr>
      </p:pic>
      <p:pic>
        <p:nvPicPr>
          <p:cNvPr id="6" name="תמונה 5"/>
          <p:cNvPicPr>
            <a:picLocks noChangeAspect="1"/>
          </p:cNvPicPr>
          <p:nvPr/>
        </p:nvPicPr>
        <p:blipFill rotWithShape="1">
          <a:blip r:embed="rId4"/>
          <a:srcRect l="7022" t="29523" r="77498" b="46170"/>
          <a:stretch/>
        </p:blipFill>
        <p:spPr>
          <a:xfrm>
            <a:off x="4072886" y="2060848"/>
            <a:ext cx="4608512" cy="4070851"/>
          </a:xfrm>
          <a:prstGeom prst="rect">
            <a:avLst/>
          </a:prstGeom>
          <a:ln w="28575">
            <a:solidFill>
              <a:schemeClr val="accent1"/>
            </a:solidFill>
          </a:ln>
        </p:spPr>
      </p:pic>
      <p:sp>
        <p:nvSpPr>
          <p:cNvPr id="7" name="אליפסה 6"/>
          <p:cNvSpPr/>
          <p:nvPr/>
        </p:nvSpPr>
        <p:spPr>
          <a:xfrm>
            <a:off x="7236296" y="2492896"/>
            <a:ext cx="720080" cy="28803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תרשים זרימה: קלט ידני 7"/>
          <p:cNvSpPr/>
          <p:nvPr/>
        </p:nvSpPr>
        <p:spPr>
          <a:xfrm>
            <a:off x="3240625" y="623217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Solid31</a:t>
            </a:r>
          </a:p>
        </p:txBody>
      </p:sp>
    </p:spTree>
    <p:extLst>
      <p:ext uri="{BB962C8B-B14F-4D97-AF65-F5344CB8AC3E}">
        <p14:creationId xmlns:p14="http://schemas.microsoft.com/office/powerpoint/2010/main" val="266888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he-IL" altLang="he-IL" dirty="0"/>
              <a:t>מתודה מופשטת</a:t>
            </a:r>
            <a:endParaRPr lang="en-US" altLang="he-IL" dirty="0"/>
          </a:p>
        </p:txBody>
      </p:sp>
      <p:sp>
        <p:nvSpPr>
          <p:cNvPr id="25605" name="Rectangle 3"/>
          <p:cNvSpPr>
            <a:spLocks noGrp="1" noChangeArrowheads="1"/>
          </p:cNvSpPr>
          <p:nvPr>
            <p:ph type="body" idx="1"/>
          </p:nvPr>
        </p:nvSpPr>
        <p:spPr/>
        <p:txBody>
          <a:bodyPr/>
          <a:lstStyle/>
          <a:p>
            <a:pPr eaLnBrk="1" hangingPunct="1"/>
            <a:r>
              <a:rPr lang="he-IL" altLang="he-IL" sz="2800" dirty="0"/>
              <a:t>אם מתודה מוגדרת כ </a:t>
            </a:r>
            <a:r>
              <a:rPr lang="en-US" altLang="he-IL" sz="2800" dirty="0"/>
              <a:t>abstract</a:t>
            </a:r>
            <a:r>
              <a:rPr lang="he-IL" altLang="he-IL" sz="2800" dirty="0"/>
              <a:t> - כל יורש שלא יממש אותה, יהא בעצמו מחלקה מופשטת.</a:t>
            </a:r>
          </a:p>
          <a:p>
            <a:pPr eaLnBrk="1" hangingPunct="1"/>
            <a:r>
              <a:rPr lang="he-IL" altLang="he-IL" sz="2800" dirty="0"/>
              <a:t>אם במחלקה יש מתודה\תכונה אבסטרקטית אז המחלקה חייבת להיות אבסטרקטית. </a:t>
            </a:r>
          </a:p>
          <a:p>
            <a:pPr eaLnBrk="1" hangingPunct="1"/>
            <a:r>
              <a:rPr lang="he-IL" altLang="he-IL" sz="2800" dirty="0"/>
              <a:t>אבל... ההפך איננו נכון, אם המחלקה היא אבסטרקטית אין זה מחייב שיהיו בה תכונות\מתודות אבסטרקטיות.</a:t>
            </a:r>
          </a:p>
          <a:p>
            <a:pPr eaLnBrk="1" hangingPunct="1"/>
            <a:r>
              <a:rPr lang="he-IL" altLang="he-IL" sz="2800" dirty="0"/>
              <a:t>כמובן - אין לכתוב מימוש {...} של מתודה אבסטרקטית. אם זהו מאפיין, נסתפק ב</a:t>
            </a:r>
            <a:r>
              <a:rPr lang="en-US" altLang="he-IL" sz="2800" dirty="0"/>
              <a:t>set/get </a:t>
            </a:r>
            <a:endParaRPr lang="he-IL" altLang="he-IL" sz="2800" dirty="0"/>
          </a:p>
          <a:p>
            <a:pPr eaLnBrk="1" hangingPunct="1"/>
            <a:endParaRPr lang="he-IL" altLang="he-IL" sz="2800" dirty="0"/>
          </a:p>
        </p:txBody>
      </p:sp>
      <p:sp>
        <p:nvSpPr>
          <p:cNvPr id="4" name="תרשים זרימה: קלט ידני 3"/>
          <p:cNvSpPr/>
          <p:nvPr/>
        </p:nvSpPr>
        <p:spPr>
          <a:xfrm>
            <a:off x="2339752" y="6237312"/>
            <a:ext cx="1512168" cy="504056"/>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Solid32</a:t>
            </a:r>
          </a:p>
        </p:txBody>
      </p:sp>
    </p:spTree>
    <p:extLst>
      <p:ext uri="{BB962C8B-B14F-4D97-AF65-F5344CB8AC3E}">
        <p14:creationId xmlns:p14="http://schemas.microsoft.com/office/powerpoint/2010/main" val="21975320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8505-48A7-4F8E-A77B-55F6F1B858B1}"/>
              </a:ext>
            </a:extLst>
          </p:cNvPr>
          <p:cNvSpPr>
            <a:spLocks noGrp="1"/>
          </p:cNvSpPr>
          <p:nvPr>
            <p:ph type="title"/>
          </p:nvPr>
        </p:nvSpPr>
        <p:spPr>
          <a:xfrm>
            <a:off x="457200" y="260648"/>
            <a:ext cx="7239000" cy="770344"/>
          </a:xfrm>
        </p:spPr>
        <p:txBody>
          <a:bodyPr>
            <a:normAutofit fontScale="90000"/>
          </a:bodyPr>
          <a:lstStyle/>
          <a:p>
            <a:pPr algn="ctr" fontAlgn="base"/>
            <a:r>
              <a:rPr lang="he-IL" dirty="0"/>
              <a:t>השוואה בין </a:t>
            </a:r>
            <a:r>
              <a:rPr lang="en-US" dirty="0"/>
              <a:t>virtual </a:t>
            </a:r>
            <a:r>
              <a:rPr lang="he-IL" dirty="0"/>
              <a:t> ל- </a:t>
            </a:r>
            <a:r>
              <a:rPr lang="en-US" dirty="0"/>
              <a:t>abstract</a:t>
            </a:r>
          </a:p>
        </p:txBody>
      </p:sp>
      <p:sp>
        <p:nvSpPr>
          <p:cNvPr id="4" name="Slide Number Placeholder 3">
            <a:extLst>
              <a:ext uri="{FF2B5EF4-FFF2-40B4-BE49-F238E27FC236}">
                <a16:creationId xmlns:a16="http://schemas.microsoft.com/office/drawing/2014/main" id="{2DE0975E-D01C-4F47-8B7D-8BBBF70E690B}"/>
              </a:ext>
            </a:extLst>
          </p:cNvPr>
          <p:cNvSpPr>
            <a:spLocks noGrp="1"/>
          </p:cNvSpPr>
          <p:nvPr>
            <p:ph type="sldNum" sz="quarter" idx="12"/>
          </p:nvPr>
        </p:nvSpPr>
        <p:spPr/>
        <p:txBody>
          <a:bodyPr/>
          <a:lstStyle/>
          <a:p>
            <a:fld id="{1E4D7292-AD41-4745-A56F-5FB7769147B4}" type="slidenum">
              <a:rPr lang="he-IL" smtClean="0"/>
              <a:t>98</a:t>
            </a:fld>
            <a:endParaRPr lang="he-IL"/>
          </a:p>
        </p:txBody>
      </p:sp>
      <p:graphicFrame>
        <p:nvGraphicFramePr>
          <p:cNvPr id="5" name="Table 4">
            <a:extLst>
              <a:ext uri="{FF2B5EF4-FFF2-40B4-BE49-F238E27FC236}">
                <a16:creationId xmlns:a16="http://schemas.microsoft.com/office/drawing/2014/main" id="{DD84C3CE-AACE-4B36-9866-C674046EED33}"/>
              </a:ext>
            </a:extLst>
          </p:cNvPr>
          <p:cNvGraphicFramePr>
            <a:graphicFrameLocks noGrp="1"/>
          </p:cNvGraphicFramePr>
          <p:nvPr>
            <p:extLst>
              <p:ext uri="{D42A27DB-BD31-4B8C-83A1-F6EECF244321}">
                <p14:modId xmlns:p14="http://schemas.microsoft.com/office/powerpoint/2010/main" val="1763979005"/>
              </p:ext>
            </p:extLst>
          </p:nvPr>
        </p:nvGraphicFramePr>
        <p:xfrm>
          <a:off x="771355" y="1365749"/>
          <a:ext cx="6610689" cy="4846639"/>
        </p:xfrm>
        <a:graphic>
          <a:graphicData uri="http://schemas.openxmlformats.org/drawingml/2006/table">
            <a:tbl>
              <a:tblPr rtl="1"/>
              <a:tblGrid>
                <a:gridCol w="1965920">
                  <a:extLst>
                    <a:ext uri="{9D8B030D-6E8A-4147-A177-3AD203B41FA5}">
                      <a16:colId xmlns:a16="http://schemas.microsoft.com/office/drawing/2014/main" val="538491835"/>
                    </a:ext>
                  </a:extLst>
                </a:gridCol>
                <a:gridCol w="2441206">
                  <a:extLst>
                    <a:ext uri="{9D8B030D-6E8A-4147-A177-3AD203B41FA5}">
                      <a16:colId xmlns:a16="http://schemas.microsoft.com/office/drawing/2014/main" val="2758673466"/>
                    </a:ext>
                  </a:extLst>
                </a:gridCol>
                <a:gridCol w="2203563">
                  <a:extLst>
                    <a:ext uri="{9D8B030D-6E8A-4147-A177-3AD203B41FA5}">
                      <a16:colId xmlns:a16="http://schemas.microsoft.com/office/drawing/2014/main" val="376060386"/>
                    </a:ext>
                  </a:extLst>
                </a:gridCol>
              </a:tblGrid>
              <a:tr h="562083">
                <a:tc>
                  <a:txBody>
                    <a:bodyPr/>
                    <a:lstStyle/>
                    <a:p>
                      <a:pPr algn="ctr" rtl="1" fontAlgn="base"/>
                      <a:endParaRPr lang="en-US"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en-US" sz="1700" b="1" dirty="0">
                          <a:solidFill>
                            <a:srgbClr val="4C4C4C"/>
                          </a:solidFill>
                          <a:effectLst/>
                          <a:latin typeface="inherit"/>
                        </a:rPr>
                        <a:t>abstract</a:t>
                      </a:r>
                      <a:endParaRPr lang="en-US"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a:r>
                        <a:rPr lang="en-US" sz="1700" b="1" dirty="0">
                          <a:solidFill>
                            <a:srgbClr val="4C4C4C"/>
                          </a:solidFill>
                          <a:effectLst/>
                          <a:latin typeface="inherit"/>
                        </a:rPr>
                        <a:t>virtual</a:t>
                      </a:r>
                      <a:endParaRPr lang="en-US" sz="1700" dirty="0"/>
                    </a:p>
                  </a:txBody>
                  <a:tcPr marL="84843" marR="84843" marT="42421" marB="42421">
                    <a:lnL w="9525" cap="flat" cmpd="sng" algn="ctr">
                      <a:solidFill>
                        <a:srgbClr val="404040"/>
                      </a:solidFill>
                      <a:prstDash val="solid"/>
                      <a:round/>
                      <a:headEnd type="none" w="med" len="med"/>
                      <a:tailEnd type="none" w="med" len="med"/>
                    </a:lnL>
                    <a:lnB w="9525"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630947434"/>
                  </a:ext>
                </a:extLst>
              </a:tr>
              <a:tr h="1580195">
                <a:tc>
                  <a:txBody>
                    <a:bodyPr/>
                    <a:lstStyle/>
                    <a:p>
                      <a:pPr algn="r" rtl="1" fontAlgn="base"/>
                      <a:r>
                        <a:rPr lang="he-IL" sz="1700" b="1" dirty="0">
                          <a:solidFill>
                            <a:srgbClr val="4C4C4C"/>
                          </a:solidFill>
                          <a:effectLst/>
                          <a:latin typeface="inherit"/>
                        </a:rPr>
                        <a:t>מימוש המתודה במחלקה</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r" rtl="1" fontAlgn="base"/>
                      <a:r>
                        <a:rPr lang="he-IL" sz="1700" dirty="0">
                          <a:solidFill>
                            <a:srgbClr val="4C4C4C"/>
                          </a:solidFill>
                          <a:effectLst/>
                          <a:latin typeface="Arial Hebrew"/>
                        </a:rPr>
                        <a:t>אין מימוש של המתודה - לא צריך להגדיר את גוף המתודה, רק כותרת.</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r" rtl="1" fontAlgn="base"/>
                      <a:r>
                        <a:rPr lang="he-IL" sz="1700" dirty="0">
                          <a:solidFill>
                            <a:srgbClr val="4C4C4C"/>
                          </a:solidFill>
                          <a:effectLst/>
                          <a:latin typeface="Arial Hebrew"/>
                        </a:rPr>
                        <a:t>יש לממש את המתודה (בדומה למתודה רגילה). משמש לפולימורפיזם.</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1684128673"/>
                  </a:ext>
                </a:extLst>
              </a:tr>
              <a:tr h="1071139">
                <a:tc>
                  <a:txBody>
                    <a:bodyPr/>
                    <a:lstStyle/>
                    <a:p>
                      <a:pPr algn="r" rtl="1" fontAlgn="base"/>
                      <a:r>
                        <a:rPr lang="he-IL" sz="1700" b="1" dirty="0">
                          <a:solidFill>
                            <a:srgbClr val="4C4C4C"/>
                          </a:solidFill>
                          <a:effectLst/>
                          <a:latin typeface="inherit"/>
                        </a:rPr>
                        <a:t>מימוש המתודה במחלקות היורשות</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r" rtl="1" fontAlgn="base"/>
                      <a:r>
                        <a:rPr lang="he-IL" sz="1700">
                          <a:solidFill>
                            <a:srgbClr val="4C4C4C"/>
                          </a:solidFill>
                          <a:effectLst/>
                          <a:latin typeface="Arial Hebrew"/>
                        </a:rPr>
                        <a:t>חובה לממש במחלקות היורשות בצורה ישירה.</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r" rtl="1" fontAlgn="base"/>
                      <a:r>
                        <a:rPr lang="he-IL" sz="1700">
                          <a:solidFill>
                            <a:srgbClr val="4C4C4C"/>
                          </a:solidFill>
                          <a:effectLst/>
                          <a:latin typeface="Arial Hebrew"/>
                        </a:rPr>
                        <a:t>לא חובה לממש.</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609510694"/>
                  </a:ext>
                </a:extLst>
              </a:tr>
              <a:tr h="816611">
                <a:tc>
                  <a:txBody>
                    <a:bodyPr/>
                    <a:lstStyle/>
                    <a:p>
                      <a:pPr algn="r" rtl="1" fontAlgn="base"/>
                      <a:r>
                        <a:rPr lang="he-IL" sz="1700" b="1" dirty="0">
                          <a:solidFill>
                            <a:srgbClr val="4C4C4C"/>
                          </a:solidFill>
                          <a:effectLst/>
                          <a:latin typeface="inherit"/>
                        </a:rPr>
                        <a:t>מיקום המתודה</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r" rtl="1" fontAlgn="base"/>
                      <a:r>
                        <a:rPr lang="he-IL" sz="1700" dirty="0">
                          <a:solidFill>
                            <a:srgbClr val="4C4C4C"/>
                          </a:solidFill>
                          <a:effectLst/>
                          <a:latin typeface="Arial Hebrew"/>
                        </a:rPr>
                        <a:t>במחלקה אבסטרקטית בלבד</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r" rtl="1" fontAlgn="base"/>
                      <a:r>
                        <a:rPr lang="he-IL" sz="1700">
                          <a:solidFill>
                            <a:srgbClr val="4C4C4C"/>
                          </a:solidFill>
                          <a:effectLst/>
                          <a:latin typeface="Arial Hebrew"/>
                        </a:rPr>
                        <a:t>בכל מחלקה</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1831864995"/>
                  </a:ext>
                </a:extLst>
              </a:tr>
              <a:tr h="816611">
                <a:tc>
                  <a:txBody>
                    <a:bodyPr/>
                    <a:lstStyle/>
                    <a:p>
                      <a:pPr algn="r" rtl="1" fontAlgn="base"/>
                      <a:r>
                        <a:rPr lang="he-IL" sz="1700" b="1">
                          <a:solidFill>
                            <a:srgbClr val="4C4C4C"/>
                          </a:solidFill>
                          <a:effectLst/>
                          <a:latin typeface="inherit"/>
                        </a:rPr>
                        <a:t>הצהרה</a:t>
                      </a:r>
                      <a:endParaRPr lang="he-IL" sz="170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gridSpan="2">
                  <a:txBody>
                    <a:bodyPr/>
                    <a:lstStyle/>
                    <a:p>
                      <a:pPr algn="r" rtl="1" fontAlgn="base"/>
                      <a:r>
                        <a:rPr lang="he-IL" sz="1700" b="1" dirty="0">
                          <a:solidFill>
                            <a:srgbClr val="4C4C4C"/>
                          </a:solidFill>
                          <a:effectLst/>
                          <a:latin typeface="inherit"/>
                        </a:rPr>
                        <a:t>לא</a:t>
                      </a:r>
                      <a:r>
                        <a:rPr lang="en-US" sz="1700" dirty="0">
                          <a:solidFill>
                            <a:srgbClr val="4C4C4C"/>
                          </a:solidFill>
                          <a:effectLst/>
                          <a:latin typeface="Arial Hebrew"/>
                        </a:rPr>
                        <a:t>private </a:t>
                      </a:r>
                      <a:r>
                        <a:rPr lang="he-IL" sz="1700" dirty="0">
                          <a:solidFill>
                            <a:srgbClr val="4C4C4C"/>
                          </a:solidFill>
                          <a:effectLst/>
                          <a:latin typeface="Arial Hebrew"/>
                        </a:rPr>
                        <a:t> (משום שאז המתודה לא תיראה במחלקות הנגזרות ולא נוכל לממש אותה)</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710983974"/>
                  </a:ext>
                </a:extLst>
              </a:tr>
            </a:tbl>
          </a:graphicData>
        </a:graphic>
      </p:graphicFrame>
    </p:spTree>
    <p:extLst>
      <p:ext uri="{BB962C8B-B14F-4D97-AF65-F5344CB8AC3E}">
        <p14:creationId xmlns:p14="http://schemas.microsoft.com/office/powerpoint/2010/main" val="20362241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he-IL" altLang="he-IL" dirty="0"/>
              <a:t>מחלקה חתומה</a:t>
            </a:r>
            <a:r>
              <a:rPr lang="en-US" altLang="he-IL" dirty="0"/>
              <a:t> </a:t>
            </a:r>
            <a:r>
              <a:rPr lang="en-US" altLang="he-IL" cap="none" dirty="0"/>
              <a:t>sealed </a:t>
            </a:r>
            <a:endParaRPr lang="en-US" altLang="he-IL" dirty="0"/>
          </a:p>
        </p:txBody>
      </p:sp>
      <p:sp>
        <p:nvSpPr>
          <p:cNvPr id="27653" name="Rectangle 3"/>
          <p:cNvSpPr>
            <a:spLocks noGrp="1" noChangeArrowheads="1"/>
          </p:cNvSpPr>
          <p:nvPr>
            <p:ph type="body" idx="1"/>
          </p:nvPr>
        </p:nvSpPr>
        <p:spPr/>
        <p:txBody>
          <a:bodyPr/>
          <a:lstStyle/>
          <a:p>
            <a:pPr eaLnBrk="1" hangingPunct="1"/>
            <a:r>
              <a:rPr lang="he-IL" altLang="he-IL" dirty="0"/>
              <a:t>מחלקה שלא ניתן לרשת ממנה</a:t>
            </a:r>
          </a:p>
          <a:p>
            <a:r>
              <a:rPr lang="he-IL" altLang="he-IL" dirty="0"/>
              <a:t>דוגמא: כל משפחת </a:t>
            </a:r>
            <a:r>
              <a:rPr lang="en-US" altLang="he-IL" dirty="0"/>
              <a:t>value types</a:t>
            </a:r>
            <a:r>
              <a:rPr lang="he-IL" altLang="he-IL" dirty="0"/>
              <a:t> הוגדרה כך שהיא חתומה ולא ניתן לרשת מהטיפוסים שלה.</a:t>
            </a:r>
            <a:endParaRPr lang="en-US" altLang="he-IL" dirty="0"/>
          </a:p>
        </p:txBody>
      </p:sp>
      <p:sp>
        <p:nvSpPr>
          <p:cNvPr id="4" name="Rectangle 2">
            <a:extLst>
              <a:ext uri="{FF2B5EF4-FFF2-40B4-BE49-F238E27FC236}">
                <a16:creationId xmlns:a16="http://schemas.microsoft.com/office/drawing/2014/main" id="{5F5247FB-2D68-4F1B-BB18-35611F94D52A}"/>
              </a:ext>
            </a:extLst>
          </p:cNvPr>
          <p:cNvSpPr/>
          <p:nvPr/>
        </p:nvSpPr>
        <p:spPr>
          <a:xfrm>
            <a:off x="611560" y="3429000"/>
            <a:ext cx="6552728" cy="2382575"/>
          </a:xfrm>
          <a:prstGeom prst="rect">
            <a:avLst/>
          </a:prstGeom>
        </p:spPr>
        <p:txBody>
          <a:bodyPr wrap="square">
            <a:spAutoFit/>
          </a:bodyPr>
          <a:lstStyle/>
          <a:p>
            <a:pPr algn="l" rtl="0">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sealed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RedCow</a:t>
            </a:r>
            <a:endParaRPr lang="en-US" sz="3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GodRedCow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RedCow</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//COMPILE ERROR!!!</a:t>
            </a:r>
            <a:endParaRPr lang="en-US" sz="3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70262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7370</TotalTime>
  <Words>19079</Words>
  <Application>Microsoft Office PowerPoint</Application>
  <PresentationFormat>‫הצגה על המסך (4:3)</PresentationFormat>
  <Paragraphs>3252</Paragraphs>
  <Slides>159</Slides>
  <Notes>84</Notes>
  <HiddenSlides>0</HiddenSlides>
  <MMClips>0</MMClips>
  <ScaleCrop>false</ScaleCrop>
  <HeadingPairs>
    <vt:vector size="6" baseType="variant">
      <vt:variant>
        <vt:lpstr>גופנים בשימוש</vt:lpstr>
      </vt:variant>
      <vt:variant>
        <vt:i4>14</vt:i4>
      </vt:variant>
      <vt:variant>
        <vt:lpstr>ערכת נושא</vt:lpstr>
      </vt:variant>
      <vt:variant>
        <vt:i4>1</vt:i4>
      </vt:variant>
      <vt:variant>
        <vt:lpstr>כותרות שקופיות</vt:lpstr>
      </vt:variant>
      <vt:variant>
        <vt:i4>159</vt:i4>
      </vt:variant>
    </vt:vector>
  </HeadingPairs>
  <TitlesOfParts>
    <vt:vector size="174" baseType="lpstr">
      <vt:lpstr>Arial</vt:lpstr>
      <vt:lpstr>Arial</vt:lpstr>
      <vt:lpstr>Arial Hebrew</vt:lpstr>
      <vt:lpstr>Calibri</vt:lpstr>
      <vt:lpstr>Consolas</vt:lpstr>
      <vt:lpstr>Courier New</vt:lpstr>
      <vt:lpstr>inherit</vt:lpstr>
      <vt:lpstr>SFMono-Regular</vt:lpstr>
      <vt:lpstr>Tahoma</vt:lpstr>
      <vt:lpstr>Times New Roman</vt:lpstr>
      <vt:lpstr>Trebuchet MS</vt:lpstr>
      <vt:lpstr>Verdana</vt:lpstr>
      <vt:lpstr>Wingdings</vt:lpstr>
      <vt:lpstr>Wingdings 2</vt:lpstr>
      <vt:lpstr>שפע</vt:lpstr>
      <vt:lpstr>מיני פרויקט במערכות חלונות</vt:lpstr>
      <vt:lpstr>תודה ל:</vt:lpstr>
      <vt:lpstr>ומה היום?</vt:lpstr>
      <vt:lpstr>מחלקות</vt:lpstr>
      <vt:lpstr>תזכורת קצרה - הפניה</vt:lpstr>
      <vt:lpstr>אז מה הסיפור של ההפניה?</vt:lpstr>
      <vt:lpstr>מחלקה</vt:lpstr>
      <vt:lpstr>טיפוסי הפניהREFERECE TYPES </vt:lpstr>
      <vt:lpstr>מה יש למחלקה?</vt:lpstr>
      <vt:lpstr>שדות פרושים הרחק</vt:lpstr>
      <vt:lpstr>אתחול מהיר – ללא דריסת הבנאי</vt:lpstr>
      <vt:lpstr>אתחול מהיר – עם דריסת הבנאי</vt:lpstr>
      <vt:lpstr>אתחול מהיר של שדות</vt:lpstr>
      <vt:lpstr>this</vt:lpstr>
      <vt:lpstr>הורסים</vt:lpstr>
      <vt:lpstr>בנאים</vt:lpstr>
      <vt:lpstr>בנאים</vt:lpstr>
      <vt:lpstr>בנאי בונה בבנאי</vt:lpstr>
      <vt:lpstr>אבל – שימו לב מה קורה פה!</vt:lpstr>
      <vt:lpstr>תזכורת - השמה רדודה</vt:lpstr>
      <vt:lpstr>החלפה בין שני עצמים (הפניות)</vt:lpstr>
      <vt:lpstr>העברת פרמטרים למתודה</vt:lpstr>
      <vt:lpstr>אז מה כן עושים?</vt:lpstr>
      <vt:lpstr>מבנים</vt:lpstr>
      <vt:lpstr>מחלקה, עמוד דום!</vt:lpstr>
      <vt:lpstr>החלוקה הבסיסית</vt:lpstr>
      <vt:lpstr>תאור סכמתי של ההיררכיה</vt:lpstr>
      <vt:lpstr>מבנה ומחלקה</vt:lpstr>
      <vt:lpstr>מבנים</vt:lpstr>
      <vt:lpstr>סוגי ערך מובנים</vt:lpstr>
      <vt:lpstr>מצא את ההבדלים</vt:lpstr>
      <vt:lpstr>מגבלות</vt:lpstr>
      <vt:lpstr>זה מול זה....</vt:lpstr>
      <vt:lpstr>בנאי של מבנים</vt:lpstr>
      <vt:lpstr>בנאי של struct</vt:lpstr>
      <vt:lpstr>השמה בין value Type</vt:lpstr>
      <vt:lpstr>בעצם העצם</vt:lpstr>
      <vt:lpstr>מחלקה/מבנה יתרונות וחסרונות</vt:lpstr>
      <vt:lpstr>מועד א, תשע"ב, 6 נק'</vt:lpstr>
      <vt:lpstr>סיכום היררכיית הסוגים ב #C</vt:lpstr>
      <vt:lpstr> אז בוא נראה אם הבנתם</vt:lpstr>
      <vt:lpstr>המשך בדיקה</vt:lpstr>
      <vt:lpstr>המשך בדיקה</vt:lpstr>
      <vt:lpstr>המרות</vt:lpstr>
      <vt:lpstr>מועד א, תשע"ז, 7 נק'</vt:lpstr>
      <vt:lpstr>מועד א, תשע"ג, 7 נק'</vt:lpstr>
      <vt:lpstr>מועד ב, תשע"ז, 7 נק'</vt:lpstr>
      <vt:lpstr>האם STRING היא Reference TYPE או VALUE TYPE?</vt:lpstr>
      <vt:lpstr>סטטיים</vt:lpstr>
      <vt:lpstr>תזכורת - Static</vt:lpstr>
      <vt:lpstr>דוגמא – מספר פריט סודר</vt:lpstr>
      <vt:lpstr>דוגמא נוספת - מטופל</vt:lpstr>
      <vt:lpstr>מחלקה סטטית</vt:lpstr>
      <vt:lpstr>מחלקה סטטית דוגמא</vt:lpstr>
      <vt:lpstr>בנאי סטטי</vt:lpstr>
      <vt:lpstr>בנאי סטטי</vt:lpstr>
      <vt:lpstr>Static local functions</vt:lpstr>
      <vt:lpstr>מועד א, תשע"ג, 7 נק'</vt:lpstr>
      <vt:lpstr>ירושת מימוש</vt:lpstr>
      <vt:lpstr>תזכורת</vt:lpstr>
      <vt:lpstr>לא כל אחד זכאי לצאצאים...</vt:lpstr>
      <vt:lpstr>חוקי ירושה</vt:lpstr>
      <vt:lpstr>וכיצד מאתחלין?</vt:lpstr>
      <vt:lpstr>סדר העבודה (1)</vt:lpstr>
      <vt:lpstr>סדר הבניה והאתחול (2)</vt:lpstr>
      <vt:lpstr>חידוש!!</vt:lpstr>
      <vt:lpstr>המילה השמורהbase  </vt:lpstr>
      <vt:lpstr>המילה השמורהbase  </vt:lpstr>
      <vt:lpstr>המרות בין אבא לבן</vt:lpstr>
      <vt:lpstr>פולימורפיזם</vt:lpstr>
      <vt:lpstr>פולימורפיזם</vt:lpstr>
      <vt:lpstr>ובמילים אחרות</vt:lpstr>
      <vt:lpstr>שימושיות של רב צורתיות</vt:lpstr>
      <vt:lpstr>פועל רב צורתי</vt:lpstr>
      <vt:lpstr>virtual</vt:lpstr>
      <vt:lpstr>Override &lt;-&gt; New </vt:lpstr>
      <vt:lpstr>דגשים:</vt:lpstr>
      <vt:lpstr>i am son i am grandfather</vt:lpstr>
      <vt:lpstr>i am grandfather i am father i am son</vt:lpstr>
      <vt:lpstr>i am grandfather i am father i am father</vt:lpstr>
      <vt:lpstr>i am grandfather i am grandfather i am grandfather</vt:lpstr>
      <vt:lpstr>יחסים משפחתיים מורכבים</vt:lpstr>
      <vt:lpstr>חשוב, חשוב!!</vt:lpstr>
      <vt:lpstr>מועד א, תשע"ט</vt:lpstr>
      <vt:lpstr>OBJECT</vt:lpstr>
      <vt:lpstr>Object </vt:lpstr>
      <vt:lpstr>תזכורת</vt:lpstr>
      <vt:lpstr>המתודה EQUALS() של מחלקת OBJECT</vt:lpstr>
      <vt:lpstr>מתודות נוספות של Object</vt:lpstr>
      <vt:lpstr>המתודה TOSTRING() של מחלקת OBJECT</vt:lpstr>
      <vt:lpstr>דוגמת דריסה של tostring</vt:lpstr>
      <vt:lpstr>מצא את ההבדלים...</vt:lpstr>
      <vt:lpstr>SOLID- OCP – OpEN CLOSE PRINCPLE   </vt:lpstr>
      <vt:lpstr>עוד ירושות</vt:lpstr>
      <vt:lpstr>מחלקה מופשטת abstract </vt:lpstr>
      <vt:lpstr>דוגמא </vt:lpstr>
      <vt:lpstr>מתודה מופשטת</vt:lpstr>
      <vt:lpstr>השוואה בין virtual  ל- abstract</vt:lpstr>
      <vt:lpstr>מחלקה חתומה sealed </vt:lpstr>
      <vt:lpstr>מתודה חתומהSEALED METHOD </vt:lpstr>
      <vt:lpstr>מועד א, תשע"ט</vt:lpstr>
      <vt:lpstr>reflection</vt:lpstr>
      <vt:lpstr>תנו לי משוב...</vt:lpstr>
      <vt:lpstr>המחלקה TypE </vt:lpstr>
      <vt:lpstr>המחלקה TypE  דוגמא</vt:lpstr>
      <vt:lpstr>אופרטורי is  ו as</vt:lpstr>
      <vt:lpstr>האופרטורIS  </vt:lpstr>
      <vt:lpstr>האופרטור  IS</vt:lpstr>
      <vt:lpstr>מה יקרה כאן??</vt:lpstr>
      <vt:lpstr>tyPEOF, GETTYPE, IS</vt:lpstr>
      <vt:lpstr>האופרטורAS  </vt:lpstr>
      <vt:lpstr>האופרטורAS </vt:lpstr>
      <vt:lpstr>ממשקים</vt:lpstr>
      <vt:lpstr>interface - ממשק</vt:lpstr>
      <vt:lpstr>מממממשק</vt:lpstr>
      <vt:lpstr>כמה עניינים טכניים...</vt:lpstr>
      <vt:lpstr>טיפ קטן</vt:lpstr>
      <vt:lpstr>הגדרת ממשק</vt:lpstr>
      <vt:lpstr>הנה OCP שהבטחנו</vt:lpstr>
      <vt:lpstr>כמה דוגמאות מעוררות מחשבה...</vt:lpstr>
      <vt:lpstr>דוגמא 2 – עמ' 1</vt:lpstr>
      <vt:lpstr>דוגמא 2 – עמ' 2</vt:lpstr>
      <vt:lpstr>דוגמא 2 – עמ' 3</vt:lpstr>
      <vt:lpstr>דוגמא 3 להגדרת ממשק ומימושו</vt:lpstr>
      <vt:lpstr>דוגמא 3 להגדרת ממשק ומימושו</vt:lpstr>
      <vt:lpstr>זהירות!!</vt:lpstr>
      <vt:lpstr>טיפ  + עצה</vt:lpstr>
      <vt:lpstr>דוגמא 4 – אחרון אחרון חביב</vt:lpstr>
      <vt:lpstr>דוגמא 4</vt:lpstr>
      <vt:lpstr>מועד א, תשע"ד, 8 נק'</vt:lpstr>
      <vt:lpstr>עוד בעיה קטנה...</vt:lpstr>
      <vt:lpstr>למשל</vt:lpstr>
      <vt:lpstr>עוד קצת...</vt:lpstr>
      <vt:lpstr>טיפ</vt:lpstr>
      <vt:lpstr>המבנה datetime</vt:lpstr>
      <vt:lpstr>המבנה datetime</vt:lpstr>
      <vt:lpstr>מספרים אקראיים</vt:lpstr>
      <vt:lpstr>אשר קרך בדרך...</vt:lpstr>
      <vt:lpstr>הגרלה לה לה לה</vt:lpstr>
      <vt:lpstr>הגרלת זמנים</vt:lpstr>
      <vt:lpstr>המרות</vt:lpstr>
      <vt:lpstr>המרות בC#   PARSE, TryPARSE</vt:lpstr>
      <vt:lpstr>המרות בC#   CONVERT</vt:lpstr>
      <vt:lpstr>סוג מרומז - var</vt:lpstr>
      <vt:lpstr>מועד א, תשע"ז, 7 נק'</vt:lpstr>
      <vt:lpstr>משתנה דינאמי -  dynamic</vt:lpstr>
      <vt:lpstr>דוגמא: הגדרת מתודה שמקבלת מערך של טיפוסים דינאמיים ומחזירה dynamic</vt:lpstr>
      <vt:lpstr>קבועים</vt:lpstr>
      <vt:lpstr>אופרטורים</vt:lpstr>
      <vt:lpstr>חפיפת/העמסת אופרטורים</vt:lpstr>
      <vt:lpstr>דוגמא לחפיפת אופרטורים</vt:lpstr>
      <vt:lpstr>תחליף לאופרטור [] - indexer</vt:lpstr>
      <vt:lpstr>דוגמה</vt:lpstr>
      <vt:lpstr>דוגמא מורכבת לשימוש ב INDEXER</vt:lpstr>
      <vt:lpstr>המרה casting</vt:lpstr>
      <vt:lpstr>מתודות המרה</vt:lpstr>
      <vt:lpstr>נדגים</vt:lpstr>
      <vt:lpstr>דוגמא לחפיפת המרות</vt:lpstr>
      <vt:lpstr>דוגמא לחפיפת המרות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User</dc:creator>
  <cp:lastModifiedBy>נורית גרינברג</cp:lastModifiedBy>
  <cp:revision>227</cp:revision>
  <cp:lastPrinted>2016-11-14T20:55:09Z</cp:lastPrinted>
  <dcterms:created xsi:type="dcterms:W3CDTF">2016-11-08T01:05:48Z</dcterms:created>
  <dcterms:modified xsi:type="dcterms:W3CDTF">2023-12-30T23:15:54Z</dcterms:modified>
</cp:coreProperties>
</file>